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0" r:id="rId3"/>
    <p:sldId id="275" r:id="rId4"/>
    <p:sldId id="276" r:id="rId5"/>
    <p:sldId id="277" r:id="rId6"/>
    <p:sldId id="274" r:id="rId7"/>
    <p:sldId id="278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94900"/>
    <a:srgbClr val="E4ECD1"/>
    <a:srgbClr val="E2157A"/>
    <a:srgbClr val="F37082"/>
    <a:srgbClr val="853E5B"/>
    <a:srgbClr val="613125"/>
    <a:srgbClr val="AC187B"/>
    <a:srgbClr val="542939"/>
    <a:srgbClr val="8ED35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-12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zer\Desktop\&#1084;&#1077;&#1090;&#1086;&#1076;&#1080;&#1095;&#1077;&#1089;&#1082;&#1080;&#1081;%20&#1089;&#1077;&#1084;&#1080;&#1085;&#1072;&#1088;\&#1050;&#1085;&#1080;&#1075;&#1072;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B050"/>
            </a:solidFill>
          </c:spPr>
          <c:dPt>
            <c:idx val="1"/>
            <c:spPr>
              <a:solidFill>
                <a:srgbClr val="F94900"/>
              </a:solidFill>
            </c:spPr>
          </c:dPt>
          <c:cat>
            <c:strRef>
              <c:f>Лист1!$A$1:$A$2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Лист1!$B$1:$B$2</c:f>
              <c:numCache>
                <c:formatCode>0%</c:formatCode>
                <c:ptCount val="2"/>
                <c:pt idx="0">
                  <c:v>0.89000000000000079</c:v>
                </c:pt>
                <c:pt idx="1">
                  <c:v>0.11000000000000008</c:v>
                </c:pt>
              </c:numCache>
            </c:numRef>
          </c:val>
        </c:ser>
        <c:shape val="cylinder"/>
        <c:axId val="64230912"/>
        <c:axId val="64232448"/>
        <c:axId val="0"/>
      </c:bar3DChart>
      <c:catAx>
        <c:axId val="64230912"/>
        <c:scaling>
          <c:orientation val="minMax"/>
        </c:scaling>
        <c:axPos val="b"/>
        <c:tickLblPos val="nextTo"/>
        <c:crossAx val="64232448"/>
        <c:crosses val="autoZero"/>
        <c:auto val="1"/>
        <c:lblAlgn val="ctr"/>
        <c:lblOffset val="100"/>
      </c:catAx>
      <c:valAx>
        <c:axId val="64232448"/>
        <c:scaling>
          <c:orientation val="minMax"/>
        </c:scaling>
        <c:axPos val="l"/>
        <c:majorGridlines/>
        <c:numFmt formatCode="0%" sourceLinked="1"/>
        <c:tickLblPos val="nextTo"/>
        <c:crossAx val="64230912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cat>
            <c:strRef>
              <c:f>Лист1!$A$24:$A$25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Лист1!$B$24:$B$25</c:f>
              <c:numCache>
                <c:formatCode>0%</c:formatCode>
                <c:ptCount val="2"/>
                <c:pt idx="0">
                  <c:v>0.76000000000000079</c:v>
                </c:pt>
                <c:pt idx="1">
                  <c:v>0.24000000000000016</c:v>
                </c:pt>
              </c:numCache>
            </c:numRef>
          </c:val>
        </c:ser>
        <c:shape val="cylinder"/>
        <c:axId val="64880640"/>
        <c:axId val="64882176"/>
        <c:axId val="0"/>
      </c:bar3DChart>
      <c:catAx>
        <c:axId val="64880640"/>
        <c:scaling>
          <c:orientation val="minMax"/>
        </c:scaling>
        <c:axPos val="b"/>
        <c:tickLblPos val="nextTo"/>
        <c:crossAx val="64882176"/>
        <c:crosses val="autoZero"/>
        <c:auto val="1"/>
        <c:lblAlgn val="ctr"/>
        <c:lblOffset val="100"/>
      </c:catAx>
      <c:valAx>
        <c:axId val="64882176"/>
        <c:scaling>
          <c:orientation val="minMax"/>
        </c:scaling>
        <c:axPos val="l"/>
        <c:majorGridlines/>
        <c:numFmt formatCode="0%" sourceLinked="1"/>
        <c:tickLblPos val="nextTo"/>
        <c:crossAx val="64880640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cat>
            <c:strRef>
              <c:f>Лист1!$A$39:$A$40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Лист1!$B$39:$B$40</c:f>
              <c:numCache>
                <c:formatCode>0%</c:formatCode>
                <c:ptCount val="2"/>
                <c:pt idx="0">
                  <c:v>0.81</c:v>
                </c:pt>
                <c:pt idx="1">
                  <c:v>0.19</c:v>
                </c:pt>
              </c:numCache>
            </c:numRef>
          </c:val>
        </c:ser>
        <c:shape val="cylinder"/>
        <c:axId val="64899328"/>
        <c:axId val="64905216"/>
        <c:axId val="0"/>
      </c:bar3DChart>
      <c:catAx>
        <c:axId val="64899328"/>
        <c:scaling>
          <c:orientation val="minMax"/>
        </c:scaling>
        <c:axPos val="b"/>
        <c:tickLblPos val="nextTo"/>
        <c:crossAx val="64905216"/>
        <c:crosses val="autoZero"/>
        <c:auto val="1"/>
        <c:lblAlgn val="ctr"/>
        <c:lblOffset val="100"/>
      </c:catAx>
      <c:valAx>
        <c:axId val="64905216"/>
        <c:scaling>
          <c:orientation val="minMax"/>
        </c:scaling>
        <c:axPos val="l"/>
        <c:majorGridlines/>
        <c:numFmt formatCode="0%" sourceLinked="1"/>
        <c:tickLblPos val="nextTo"/>
        <c:crossAx val="64899328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2.7777777777777832E-2"/>
                  <c:y val="-2.7777777777777832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2.5000000000000001E-2"/>
                  <c:y val="-2.7777777777777821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Лист1!$A$55:$A$56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Лист1!$B$55:$B$56</c:f>
              <c:numCache>
                <c:formatCode>0%</c:formatCode>
                <c:ptCount val="2"/>
                <c:pt idx="0">
                  <c:v>0.49000000000000016</c:v>
                </c:pt>
                <c:pt idx="1">
                  <c:v>0.51</c:v>
                </c:pt>
              </c:numCache>
            </c:numRef>
          </c:val>
        </c:ser>
        <c:shape val="cylinder"/>
        <c:axId val="65481728"/>
        <c:axId val="65491712"/>
        <c:axId val="0"/>
      </c:bar3DChart>
      <c:catAx>
        <c:axId val="65481728"/>
        <c:scaling>
          <c:orientation val="minMax"/>
        </c:scaling>
        <c:axPos val="b"/>
        <c:tickLblPos val="nextTo"/>
        <c:crossAx val="65491712"/>
        <c:crosses val="autoZero"/>
        <c:auto val="1"/>
        <c:lblAlgn val="ctr"/>
        <c:lblOffset val="100"/>
      </c:catAx>
      <c:valAx>
        <c:axId val="65491712"/>
        <c:scaling>
          <c:orientation val="minMax"/>
          <c:max val="0.60000000000000064"/>
          <c:min val="0.1"/>
        </c:scaling>
        <c:axPos val="l"/>
        <c:majorGridlines/>
        <c:numFmt formatCode="0%" sourceLinked="1"/>
        <c:tickLblPos val="nextTo"/>
        <c:crossAx val="65481728"/>
        <c:crosses val="autoZero"/>
        <c:crossBetween val="between"/>
        <c:majorUnit val="0.1"/>
      </c:valAx>
    </c:plotArea>
    <c:legend>
      <c:legendPos val="r"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cat>
            <c:strRef>
              <c:f>Лист1!$A$1:$A$2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Лист1!$B$1:$B$2</c:f>
              <c:numCache>
                <c:formatCode>0%</c:formatCode>
                <c:ptCount val="2"/>
                <c:pt idx="0">
                  <c:v>0.79</c:v>
                </c:pt>
                <c:pt idx="1">
                  <c:v>0.21000000000000002</c:v>
                </c:pt>
              </c:numCache>
            </c:numRef>
          </c:val>
        </c:ser>
        <c:shape val="cylinder"/>
        <c:axId val="65520384"/>
        <c:axId val="65521920"/>
        <c:axId val="0"/>
      </c:bar3DChart>
      <c:catAx>
        <c:axId val="65520384"/>
        <c:scaling>
          <c:orientation val="minMax"/>
        </c:scaling>
        <c:axPos val="b"/>
        <c:tickLblPos val="nextTo"/>
        <c:crossAx val="65521920"/>
        <c:crosses val="autoZero"/>
        <c:auto val="1"/>
        <c:lblAlgn val="ctr"/>
        <c:lblOffset val="100"/>
      </c:catAx>
      <c:valAx>
        <c:axId val="65521920"/>
        <c:scaling>
          <c:orientation val="minMax"/>
        </c:scaling>
        <c:axPos val="l"/>
        <c:majorGridlines/>
        <c:numFmt formatCode="0%" sourceLinked="1"/>
        <c:tickLblPos val="nextTo"/>
        <c:crossAx val="65520384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76;&#1086;&#1082;&#1091;&#1084;&#1077;&#1085;&#1090;&#1099;%2019_20\&#1082;&#1086;&#1085;&#1082;&#1091;&#1088;&#1089;_&#1059;&#1088;&#1086;&#1082;%202020\&#1084;&#1077;&#1090;&#1086;&#1076;&#1080;&#1095;&#1077;&#1089;&#1082;&#1080;&#1081;%20&#1089;&#1077;&#1084;&#1080;&#1085;&#1072;&#1088;\ich%20bin%20du%20bist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76;&#1086;&#1082;&#1091;&#1084;&#1077;&#1085;&#1090;&#1099;%2019_20\&#1082;&#1086;&#1085;&#1082;&#1091;&#1088;&#1089;_&#1059;&#1088;&#1086;&#1082;%202020\&#1084;&#1077;&#1090;&#1086;&#1076;&#1080;&#1095;&#1077;&#1089;&#1082;&#1080;&#1081;%20&#1089;&#1077;&#1084;&#1080;&#1085;&#1072;&#1088;\The%20Wind%20and%20the%20Sun-%20Learn%20German%20with%20subtitles%20-%20Story%20for%20Children%20'BookBox.com'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05200" y="1540270"/>
            <a:ext cx="538863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«…Смею вас заверить, что такого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безалаберного, бессистемного, скользкого и увёртливого языка, как немецкий,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 всем свете не сыщешь. Вас носит в этом хаосе, как щепку в волнах; а когда вы уже думаете, что нащупали твёрдую почву среди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бултыхания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сумятицы десяти частей речи, вы, перевернув страницу, читаете: "Учащемуся необходимо усвоить следующие исключения".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Пробегаете страничку до конца и видите, что исключений больше, чем примеров на самое правило.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снова вы за бортом - и в поисках нового Арарата вязнете в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зыбучих песках неизвестности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Вот какую муку я претерпел и претерпеваю доныне!»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Марк Твен «Об ужасающей трудности немецкого языка»</a:t>
            </a:r>
          </a:p>
        </p:txBody>
      </p:sp>
      <p:pic>
        <p:nvPicPr>
          <p:cNvPr id="6" name="Рисунок 5" descr="imgpreview.jpg"/>
          <p:cNvPicPr>
            <a:picLocks noChangeAspect="1"/>
          </p:cNvPicPr>
          <p:nvPr/>
        </p:nvPicPr>
        <p:blipFill>
          <a:blip r:embed="rId2" cstate="print"/>
          <a:srcRect r="14710"/>
          <a:stretch>
            <a:fillRect/>
          </a:stretch>
        </p:blipFill>
        <p:spPr>
          <a:xfrm>
            <a:off x="163285" y="130629"/>
            <a:ext cx="3400425" cy="1850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897085" y="152400"/>
            <a:ext cx="4953000" cy="1469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317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Тема семинара:</a:t>
            </a:r>
          </a:p>
          <a:p>
            <a:pPr algn="ctr"/>
            <a:r>
              <a:rPr lang="ru-RU" b="1" dirty="0" smtClean="0">
                <a:ln w="317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«Поспорим с Марком Твеном,</a:t>
            </a:r>
          </a:p>
          <a:p>
            <a:pPr algn="ctr"/>
            <a:r>
              <a:rPr lang="ru-RU" b="1" dirty="0" smtClean="0">
                <a:ln w="317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или</a:t>
            </a:r>
          </a:p>
          <a:p>
            <a:pPr algn="ctr"/>
            <a:r>
              <a:rPr lang="ru-RU" b="1" dirty="0" smtClean="0">
                <a:ln w="317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нескучная</a:t>
            </a:r>
          </a:p>
          <a:p>
            <a:pPr algn="ctr"/>
            <a:r>
              <a:rPr lang="ru-RU" b="1" dirty="0" smtClean="0">
                <a:ln w="317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немецкая грамматика»</a:t>
            </a:r>
            <a:endParaRPr lang="ru-RU" b="1" dirty="0">
              <a:ln w="3175"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2143" y="2351315"/>
            <a:ext cx="3080657" cy="2982686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демонстрация приёмов обучения грамматике немецкого языка, работающих на повышение мотивации изучения немецкого языка и развивающих 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soft </a:t>
            </a:r>
            <a:r>
              <a:rPr lang="de-DE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skill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9626" y="3390947"/>
            <a:ext cx="263795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ru-RU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21765" y="201328"/>
            <a:ext cx="7195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Рабочие листы</a:t>
            </a:r>
            <a:endParaRPr lang="ru-RU" sz="3200" b="1" dirty="0">
              <a:ln w="9525">
                <a:noFill/>
              </a:ln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7890" name="Picture 2" descr="D:\Deutsch\рабочие листы\письмо _каникулы лето.jpg"/>
          <p:cNvPicPr>
            <a:picLocks noChangeAspect="1" noChangeArrowheads="1"/>
          </p:cNvPicPr>
          <p:nvPr/>
        </p:nvPicPr>
        <p:blipFill>
          <a:blip r:embed="rId2" cstate="print"/>
          <a:srcRect l="1791" t="5079" r="2015" b="5079"/>
          <a:stretch>
            <a:fillRect/>
          </a:stretch>
        </p:blipFill>
        <p:spPr bwMode="auto">
          <a:xfrm rot="21063550">
            <a:off x="202697" y="272735"/>
            <a:ext cx="2101629" cy="2772778"/>
          </a:xfrm>
          <a:prstGeom prst="rect">
            <a:avLst/>
          </a:prstGeom>
          <a:noFill/>
        </p:spPr>
      </p:pic>
      <p:pic>
        <p:nvPicPr>
          <p:cNvPr id="37891" name="Picture 3" descr="D:\Deutsch\рабочие листы\структура вопросов.jpg"/>
          <p:cNvPicPr>
            <a:picLocks noChangeAspect="1" noChangeArrowheads="1"/>
          </p:cNvPicPr>
          <p:nvPr/>
        </p:nvPicPr>
        <p:blipFill>
          <a:blip r:embed="rId3" cstate="print"/>
          <a:srcRect l="1791" t="4444" r="1566" b="4762"/>
          <a:stretch>
            <a:fillRect/>
          </a:stretch>
        </p:blipFill>
        <p:spPr bwMode="auto">
          <a:xfrm rot="244006">
            <a:off x="2041867" y="976803"/>
            <a:ext cx="2086893" cy="2769613"/>
          </a:xfrm>
          <a:prstGeom prst="rect">
            <a:avLst/>
          </a:prstGeom>
          <a:noFill/>
        </p:spPr>
      </p:pic>
      <p:pic>
        <p:nvPicPr>
          <p:cNvPr id="37892" name="Picture 4" descr="D:\Deutsch\рабочие листы\modalverben-arbeitsblatter_27876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08598">
            <a:off x="888951" y="3502075"/>
            <a:ext cx="2139169" cy="3021889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332514" y="1175658"/>
          <a:ext cx="4637313" cy="45981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74487"/>
                <a:gridCol w="2862826"/>
              </a:tblGrid>
              <a:tr h="391885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Hard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skills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Soft </a:t>
                      </a:r>
                      <a:r>
                        <a:rPr lang="de-DE" dirty="0" err="1" smtClean="0"/>
                        <a:t>skills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574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Отработка грамматических навыков на практике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Использование имеющихся компетенций для самостоятельной или командной работы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Поиск нужной информации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Выполнение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оригинальных заданий Развитие нестандартного мышления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креативного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мышления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работать в команде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планировать свою деятельность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9141" y="713061"/>
            <a:ext cx="263795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ru-RU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00600" y="0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 w="9525">
                  <a:noFill/>
                </a:ln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Использование открытого банка заданий</a:t>
            </a:r>
          </a:p>
          <a:p>
            <a:pPr lvl="0" algn="ctr"/>
            <a:r>
              <a:rPr lang="ru-RU" sz="2400" b="1" dirty="0" smtClean="0">
                <a:ln w="9525">
                  <a:noFill/>
                </a:ln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ФИПИ </a:t>
            </a:r>
            <a:endParaRPr lang="ru-RU" sz="2400" b="1" dirty="0">
              <a:ln w="9525">
                <a:noFill/>
              </a:ln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8835" t="12209" r="9707" b="5000"/>
          <a:stretch>
            <a:fillRect/>
          </a:stretch>
        </p:blipFill>
        <p:spPr bwMode="auto">
          <a:xfrm>
            <a:off x="533007" y="339030"/>
            <a:ext cx="5018589" cy="318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/>
          <p:nvPr/>
        </p:nvCxnSpPr>
        <p:spPr>
          <a:xfrm rot="16200000" flipV="1">
            <a:off x="3641272" y="1975758"/>
            <a:ext cx="816429" cy="762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56315" y="3439886"/>
          <a:ext cx="4637313" cy="32493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74487"/>
                <a:gridCol w="2862826"/>
              </a:tblGrid>
              <a:tr h="391885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Hard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skills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Soft </a:t>
                      </a:r>
                      <a:r>
                        <a:rPr lang="de-DE" dirty="0" err="1" smtClean="0"/>
                        <a:t>skills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574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Отработка грамматических навыков на практике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Использование имеющихся компетенций для самостоятельной или командной работы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Позитивность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планировать свою деятельность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21765" y="201328"/>
            <a:ext cx="5900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 w="9525">
                  <a:noFill/>
                </a:ln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Изучение мотивации</a:t>
            </a:r>
          </a:p>
          <a:p>
            <a:pPr lvl="0" algn="ctr"/>
            <a:r>
              <a:rPr lang="ru-RU" sz="2400" b="1" dirty="0" smtClean="0">
                <a:ln w="9525">
                  <a:noFill/>
                </a:ln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 примере предмета</a:t>
            </a:r>
          </a:p>
          <a:p>
            <a:pPr lvl="0" algn="ctr"/>
            <a:r>
              <a:rPr lang="ru-RU" sz="2400" b="1" dirty="0" smtClean="0">
                <a:ln w="9525">
                  <a:noFill/>
                </a:ln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«Второй иностранный язык»</a:t>
            </a:r>
            <a:endParaRPr lang="ru-RU" sz="2400" b="1" dirty="0">
              <a:ln w="9525">
                <a:noFill/>
              </a:ln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2486" y="1436914"/>
            <a:ext cx="6803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Изучение данного предмета даст мне возможность узнать много важного для себя, проявить свои способности.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217045" y="2215162"/>
          <a:ext cx="6960890" cy="4253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21765" y="201328"/>
            <a:ext cx="5900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 w="9525">
                  <a:noFill/>
                </a:ln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Изучение мотивации</a:t>
            </a:r>
          </a:p>
          <a:p>
            <a:pPr lvl="0" algn="ctr"/>
            <a:r>
              <a:rPr lang="ru-RU" sz="2400" b="1" dirty="0" smtClean="0">
                <a:ln w="9525">
                  <a:noFill/>
                </a:ln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 примере предмета</a:t>
            </a:r>
          </a:p>
          <a:p>
            <a:pPr lvl="0" algn="ctr"/>
            <a:r>
              <a:rPr lang="ru-RU" sz="2400" b="1" dirty="0" smtClean="0">
                <a:ln w="9525">
                  <a:noFill/>
                </a:ln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«Второй иностранный язык»</a:t>
            </a:r>
            <a:endParaRPr lang="ru-RU" sz="2400" b="1" dirty="0">
              <a:ln w="9525">
                <a:noFill/>
              </a:ln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1086" y="1698171"/>
            <a:ext cx="6977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Изучаемый предмет мне интересен, и я хочу знать по данному предмету как можно больше.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050823" y="2465044"/>
          <a:ext cx="7003144" cy="4201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21765" y="201328"/>
            <a:ext cx="5900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 w="9525">
                  <a:noFill/>
                </a:ln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Изучение мотивации</a:t>
            </a:r>
          </a:p>
          <a:p>
            <a:pPr lvl="0" algn="ctr"/>
            <a:r>
              <a:rPr lang="ru-RU" sz="2400" b="1" dirty="0" smtClean="0">
                <a:ln w="9525">
                  <a:noFill/>
                </a:ln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 примере предмета</a:t>
            </a:r>
          </a:p>
          <a:p>
            <a:pPr lvl="0" algn="ctr"/>
            <a:r>
              <a:rPr lang="ru-RU" sz="2400" b="1" dirty="0" smtClean="0">
                <a:ln w="9525">
                  <a:noFill/>
                </a:ln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«Второй иностранный язык»</a:t>
            </a:r>
            <a:endParaRPr lang="ru-RU" sz="2400" b="1" dirty="0">
              <a:ln w="9525">
                <a:noFill/>
              </a:ln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0829" y="1567543"/>
            <a:ext cx="657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Учебные задания по данному предмету мне интересны.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661580" y="2051874"/>
          <a:ext cx="6194331" cy="4417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21765" y="201328"/>
            <a:ext cx="5900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 w="9525">
                  <a:noFill/>
                </a:ln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Изучение мотивации</a:t>
            </a:r>
          </a:p>
          <a:p>
            <a:pPr lvl="0" algn="ctr"/>
            <a:r>
              <a:rPr lang="ru-RU" sz="2400" b="1" dirty="0" smtClean="0">
                <a:ln w="9525">
                  <a:noFill/>
                </a:ln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 примере предмета </a:t>
            </a:r>
          </a:p>
          <a:p>
            <a:pPr lvl="0" algn="ctr"/>
            <a:r>
              <a:rPr lang="ru-RU" sz="2400" b="1" dirty="0" smtClean="0">
                <a:ln w="9525">
                  <a:noFill/>
                </a:ln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«Второй иностранный язык»</a:t>
            </a:r>
            <a:endParaRPr lang="ru-RU" sz="2400" b="1" dirty="0">
              <a:ln w="9525">
                <a:noFill/>
              </a:ln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1578429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Я активно работаю на уроках по этому предмету.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173707" y="2047164"/>
          <a:ext cx="6878472" cy="4435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964" y="163286"/>
            <a:ext cx="7886700" cy="1534885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700" b="1" dirty="0" smtClean="0">
                <a:ln w="9525">
                  <a:noFill/>
                </a:ln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/>
            </a:r>
            <a:br>
              <a:rPr lang="ru-RU" sz="2700" b="1" dirty="0" smtClean="0">
                <a:ln w="9525">
                  <a:noFill/>
                </a:ln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r>
              <a:rPr lang="ru-RU" sz="2700" b="1" dirty="0" smtClean="0">
                <a:ln w="9525">
                  <a:noFill/>
                </a:ln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Изучение универсальности </a:t>
            </a:r>
            <a:br>
              <a:rPr lang="ru-RU" sz="2700" b="1" dirty="0" smtClean="0">
                <a:ln w="9525">
                  <a:noFill/>
                </a:ln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r>
              <a:rPr lang="ru-RU" sz="2700" b="1" dirty="0" smtClean="0">
                <a:ln w="9525">
                  <a:noFill/>
                </a:ln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использования приёмов</a:t>
            </a:r>
            <a:br>
              <a:rPr lang="ru-RU" sz="2700" b="1" dirty="0" smtClean="0">
                <a:ln w="9525">
                  <a:noFill/>
                </a:ln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r>
              <a:rPr lang="ru-RU" sz="2700" b="1" dirty="0" smtClean="0">
                <a:ln w="9525">
                  <a:noFill/>
                </a:ln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 примере предмета </a:t>
            </a:r>
            <a:br>
              <a:rPr lang="ru-RU" sz="2700" b="1" dirty="0" smtClean="0">
                <a:ln w="9525">
                  <a:noFill/>
                </a:ln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r>
              <a:rPr lang="ru-RU" sz="2700" b="1" dirty="0" smtClean="0">
                <a:ln w="9525">
                  <a:noFill/>
                </a:ln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«Второй иностранный язык»</a:t>
            </a:r>
            <a:r>
              <a:rPr lang="ru-RU" b="1" dirty="0" smtClean="0">
                <a:ln w="9525">
                  <a:noFill/>
                </a:ln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/>
            </a:r>
            <a:br>
              <a:rPr lang="ru-RU" b="1" dirty="0" smtClean="0">
                <a:ln w="9525">
                  <a:noFill/>
                </a:ln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36170" y="2133599"/>
          <a:ext cx="7579179" cy="404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58730" y="1806242"/>
            <a:ext cx="795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Приёмы работы с информацией я могу использовать и на других предметах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9141" y="713061"/>
            <a:ext cx="72779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ru-RU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21765" y="201328"/>
            <a:ext cx="5900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Анализ-сравнение-вывод</a:t>
            </a:r>
            <a:endParaRPr lang="ru-RU" sz="3200" b="1" dirty="0">
              <a:ln w="9525">
                <a:noFill/>
              </a:ln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53143" y="830943"/>
          <a:ext cx="8229600" cy="380372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882552"/>
                <a:gridCol w="2724617"/>
                <a:gridCol w="3622431"/>
              </a:tblGrid>
              <a:tr h="999563">
                <a:tc>
                  <a:txBody>
                    <a:bodyPr/>
                    <a:lstStyle/>
                    <a:p>
                      <a:r>
                        <a:rPr lang="de-DE" sz="4000" dirty="0" smtClean="0"/>
                        <a:t>zwei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4000" b="0" dirty="0" smtClean="0"/>
                        <a:t>der zwei</a:t>
                      </a:r>
                      <a:r>
                        <a:rPr lang="de-DE" sz="4000" b="0" dirty="0" smtClean="0">
                          <a:solidFill>
                            <a:srgbClr val="FF0000"/>
                          </a:solidFill>
                        </a:rPr>
                        <a:t>te</a:t>
                      </a:r>
                      <a:endParaRPr lang="ru-RU" sz="40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Два/второй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35469">
                <a:tc>
                  <a:txBody>
                    <a:bodyPr/>
                    <a:lstStyle/>
                    <a:p>
                      <a:r>
                        <a:rPr lang="de-DE" sz="4000" dirty="0" smtClean="0"/>
                        <a:t>vier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4000" dirty="0" smtClean="0"/>
                        <a:t>der vier</a:t>
                      </a:r>
                      <a:r>
                        <a:rPr lang="de-DE" sz="4000" dirty="0" smtClean="0">
                          <a:solidFill>
                            <a:srgbClr val="FF0000"/>
                          </a:solidFill>
                        </a:rPr>
                        <a:t>te</a:t>
                      </a:r>
                      <a:endParaRPr lang="ru-RU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Четыре/четвёртый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84210">
                <a:tc>
                  <a:txBody>
                    <a:bodyPr/>
                    <a:lstStyle/>
                    <a:p>
                      <a:r>
                        <a:rPr lang="de-DE" sz="4000" dirty="0" smtClean="0"/>
                        <a:t>fünf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4000" dirty="0" smtClean="0"/>
                        <a:t>der fünf</a:t>
                      </a:r>
                      <a:r>
                        <a:rPr lang="de-DE" sz="4000" dirty="0" smtClean="0">
                          <a:solidFill>
                            <a:srgbClr val="FF0000"/>
                          </a:solidFill>
                        </a:rPr>
                        <a:t>te</a:t>
                      </a:r>
                      <a:endParaRPr lang="ru-RU" sz="40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Пять/пятый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35469">
                <a:tc>
                  <a:txBody>
                    <a:bodyPr/>
                    <a:lstStyle/>
                    <a:p>
                      <a:r>
                        <a:rPr lang="de-DE" sz="4000" dirty="0" smtClean="0"/>
                        <a:t>sechs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4000" dirty="0" smtClean="0"/>
                        <a:t>der sechs</a:t>
                      </a:r>
                      <a:r>
                        <a:rPr lang="de-DE" sz="4000" dirty="0" smtClean="0">
                          <a:solidFill>
                            <a:srgbClr val="FF0000"/>
                          </a:solidFill>
                        </a:rPr>
                        <a:t>te</a:t>
                      </a:r>
                      <a:endParaRPr lang="ru-RU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Шесть/шестой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35469">
                <a:tc>
                  <a:txBody>
                    <a:bodyPr/>
                    <a:lstStyle/>
                    <a:p>
                      <a:r>
                        <a:rPr lang="de-DE" sz="4000" dirty="0" smtClean="0"/>
                        <a:t>sieben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4000" dirty="0" smtClean="0"/>
                        <a:t>der sieb</a:t>
                      </a:r>
                      <a:r>
                        <a:rPr lang="de-DE" sz="4000" dirty="0" smtClean="0">
                          <a:solidFill>
                            <a:srgbClr val="FF0000"/>
                          </a:solidFill>
                        </a:rPr>
                        <a:t>te</a:t>
                      </a:r>
                      <a:endParaRPr lang="ru-RU" sz="40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Семь/седьмой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21765" y="201328"/>
            <a:ext cx="7271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Составление сравнительной таблицы</a:t>
            </a:r>
            <a:endParaRPr lang="ru-RU" sz="3200" b="1" dirty="0">
              <a:ln w="9525">
                <a:noFill/>
              </a:ln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0578" y="823814"/>
          <a:ext cx="4573679" cy="3454690"/>
        </p:xfrm>
        <a:graphic>
          <a:graphicData uri="http://schemas.openxmlformats.org/drawingml/2006/table">
            <a:tbl>
              <a:tblPr/>
              <a:tblGrid>
                <a:gridCol w="2048193"/>
                <a:gridCol w="2525486"/>
              </a:tblGrid>
              <a:tr h="562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latin typeface="Times New Roman"/>
                          <a:ea typeface="Calibri"/>
                          <a:cs typeface="Times New Roman"/>
                        </a:rPr>
                        <a:t>Nominativ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latin typeface="Times New Roman"/>
                          <a:ea typeface="Calibri"/>
                          <a:cs typeface="Times New Roman"/>
                        </a:rPr>
                        <a:t>Dativ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8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Das</a:t>
                      </a:r>
                      <a:r>
                        <a:rPr lang="en-US" sz="2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Bild</a:t>
                      </a:r>
                      <a:endParaRPr lang="ru-RU" sz="2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Die</a:t>
                      </a:r>
                      <a:r>
                        <a:rPr lang="en-US" sz="2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Gardine</a:t>
                      </a:r>
                      <a:endParaRPr lang="ru-RU" sz="2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Die</a:t>
                      </a:r>
                      <a:r>
                        <a:rPr lang="en-US" sz="2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Wand</a:t>
                      </a:r>
                      <a:endParaRPr lang="ru-RU" sz="2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Der</a:t>
                      </a:r>
                      <a:r>
                        <a:rPr lang="en-US" sz="2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Schrank</a:t>
                      </a:r>
                      <a:endParaRPr lang="ru-RU" sz="2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Das</a:t>
                      </a:r>
                      <a:r>
                        <a:rPr lang="en-US" sz="2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Sofa</a:t>
                      </a:r>
                      <a:endParaRPr lang="ru-RU" sz="2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Der</a:t>
                      </a:r>
                      <a:r>
                        <a:rPr lang="en-US" sz="2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Tisch</a:t>
                      </a:r>
                      <a:endParaRPr lang="ru-RU" sz="2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Der</a:t>
                      </a:r>
                      <a:r>
                        <a:rPr lang="en-US" sz="2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Tisch</a:t>
                      </a:r>
                      <a:endParaRPr lang="ru-RU" sz="2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/>
                          <a:ea typeface="Calibri"/>
                          <a:cs typeface="Times New Roman"/>
                        </a:rPr>
                        <a:t>auf </a:t>
                      </a:r>
                      <a:r>
                        <a:rPr lang="en-US" sz="2200" dirty="0" err="1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dem</a:t>
                      </a:r>
                      <a:r>
                        <a:rPr lang="en-US" sz="2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Calibri"/>
                          <a:cs typeface="Times New Roman"/>
                        </a:rPr>
                        <a:t>Bild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/>
                          <a:ea typeface="Calibri"/>
                          <a:cs typeface="Times New Roman"/>
                        </a:rPr>
                        <a:t>hinter </a:t>
                      </a:r>
                      <a:r>
                        <a:rPr lang="en-US" sz="2200" dirty="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den</a:t>
                      </a:r>
                      <a:r>
                        <a:rPr lang="en-US" sz="2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Calibri"/>
                          <a:cs typeface="Times New Roman"/>
                        </a:rPr>
                        <a:t>Gardinen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/>
                          <a:ea typeface="Calibri"/>
                          <a:cs typeface="Times New Roman"/>
                        </a:rPr>
                        <a:t>an </a:t>
                      </a:r>
                      <a:r>
                        <a:rPr lang="en-US" sz="2200" dirty="0" err="1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der</a:t>
                      </a:r>
                      <a:r>
                        <a:rPr lang="en-US" sz="2200" dirty="0">
                          <a:latin typeface="Times New Roman"/>
                          <a:ea typeface="Calibri"/>
                          <a:cs typeface="Times New Roman"/>
                        </a:rPr>
                        <a:t> Wand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latin typeface="Times New Roman"/>
                          <a:ea typeface="Calibri"/>
                          <a:cs typeface="Times New Roman"/>
                        </a:rPr>
                        <a:t>neben</a:t>
                      </a:r>
                      <a:r>
                        <a:rPr lang="en-US" sz="2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dem</a:t>
                      </a:r>
                      <a:r>
                        <a:rPr lang="en-US" sz="2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Calibri"/>
                          <a:cs typeface="Times New Roman"/>
                        </a:rPr>
                        <a:t>Schrank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latin typeface="Times New Roman"/>
                          <a:ea typeface="Calibri"/>
                          <a:cs typeface="Times New Roman"/>
                        </a:rPr>
                        <a:t>vor</a:t>
                      </a:r>
                      <a:r>
                        <a:rPr lang="en-US" sz="2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dem</a:t>
                      </a:r>
                      <a:r>
                        <a:rPr lang="en-US" sz="2200" dirty="0">
                          <a:latin typeface="Times New Roman"/>
                          <a:ea typeface="Calibri"/>
                          <a:cs typeface="Times New Roman"/>
                        </a:rPr>
                        <a:t> Sofa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/>
                          <a:ea typeface="Calibri"/>
                          <a:cs typeface="Times New Roman"/>
                        </a:rPr>
                        <a:t>auf </a:t>
                      </a:r>
                      <a:r>
                        <a:rPr lang="en-US" sz="2200" dirty="0" err="1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dem</a:t>
                      </a:r>
                      <a:r>
                        <a:rPr lang="en-US" sz="2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Calibri"/>
                          <a:cs typeface="Times New Roman"/>
                        </a:rPr>
                        <a:t>Tisch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latin typeface="Times New Roman"/>
                          <a:ea typeface="Calibri"/>
                          <a:cs typeface="Times New Roman"/>
                        </a:rPr>
                        <a:t>unter</a:t>
                      </a:r>
                      <a:r>
                        <a:rPr lang="en-US" sz="2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dem</a:t>
                      </a:r>
                      <a:r>
                        <a:rPr lang="en-US" sz="2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Calibri"/>
                          <a:cs typeface="Times New Roman"/>
                        </a:rPr>
                        <a:t>Tisch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Скругленная прямоугольная выноска 3"/>
          <p:cNvSpPr/>
          <p:nvPr/>
        </p:nvSpPr>
        <p:spPr>
          <a:xfrm>
            <a:off x="5334000" y="1012371"/>
            <a:ext cx="1317171" cy="576943"/>
          </a:xfrm>
          <a:prstGeom prst="wedgeRoundRectCallout">
            <a:avLst>
              <a:gd name="adj1" fmla="val -71257"/>
              <a:gd name="adj2" fmla="val 10227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1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480457" y="4103914"/>
            <a:ext cx="1317171" cy="576943"/>
          </a:xfrm>
          <a:prstGeom prst="wedgeRoundRectCallout">
            <a:avLst>
              <a:gd name="adj1" fmla="val 644"/>
              <a:gd name="adj2" fmla="val -23546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63285" y="185057"/>
            <a:ext cx="1317171" cy="576943"/>
          </a:xfrm>
          <a:prstGeom prst="wedgeRoundRectCallout">
            <a:avLst>
              <a:gd name="adj1" fmla="val 117173"/>
              <a:gd name="adj2" fmla="val 8340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410198" y="3102426"/>
          <a:ext cx="3450772" cy="333538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5386"/>
                <a:gridCol w="1725386"/>
              </a:tblGrid>
              <a:tr h="500746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Hard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skills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Soft </a:t>
                      </a:r>
                      <a:r>
                        <a:rPr lang="de-DE" dirty="0" err="1" smtClean="0"/>
                        <a:t>skills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4369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Усвоение изучаемого понятия и грамматического правила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Поиск информации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Критическое мышление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анализировать и делать вывод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доказать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свою точку зрения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4827" y="1246462"/>
            <a:ext cx="62982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ru-RU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21765" y="201328"/>
            <a:ext cx="7119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Создание проблемной ситуации</a:t>
            </a:r>
            <a:endParaRPr lang="ru-RU" sz="3200" b="1" dirty="0">
              <a:ln w="9525">
                <a:noFill/>
              </a:ln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07400" y="3609833"/>
            <a:ext cx="4103913" cy="1611086"/>
          </a:xfrm>
          <a:prstGeom prst="wedgeRoundRectCallout">
            <a:avLst>
              <a:gd name="adj1" fmla="val 23713"/>
              <a:gd name="adj2" fmla="val -142098"/>
              <a:gd name="adj3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ЗАДАЙТЕ ВОПРОС!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746164" y="3200401"/>
          <a:ext cx="4267206" cy="350084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32864"/>
                <a:gridCol w="2634342"/>
              </a:tblGrid>
              <a:tr h="391885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Hard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skills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Soft </a:t>
                      </a:r>
                      <a:r>
                        <a:rPr lang="de-DE" dirty="0" err="1" smtClean="0"/>
                        <a:t>skills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574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Постановка темы и определение понятия, над которым будем работать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Критическое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мышление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Креативное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мышление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Планирование своей деятельности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в команде – анализ предложенных вариантов и выбор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доказать свою точку зрения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задавать вопросы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45827" y="1205931"/>
          <a:ext cx="6096000" cy="115513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048000"/>
                <a:gridCol w="3048000"/>
              </a:tblGrid>
              <a:tr h="577566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Der grüne Wald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Зелёный лес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77566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Ein grüner Wald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21765" y="201328"/>
            <a:ext cx="7173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Визуализация грамматических тем</a:t>
            </a:r>
            <a:endParaRPr lang="ru-RU" sz="3200" b="1" dirty="0">
              <a:ln w="9525">
                <a:noFill/>
              </a:ln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6" name="Рисунок 5" descr="спряжение глаголов внаст в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429" y="865899"/>
            <a:ext cx="3407228" cy="223528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41515" y="3004457"/>
            <a:ext cx="3069771" cy="566057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Источник: </a:t>
            </a:r>
            <a:r>
              <a:rPr lang="de-DE" b="1" i="1" dirty="0" smtClean="0">
                <a:solidFill>
                  <a:schemeClr val="tx1"/>
                </a:solidFill>
              </a:rPr>
              <a:t>Start.de</a:t>
            </a:r>
            <a:endParaRPr lang="ru-RU" b="1" i="1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8964" y="2231572"/>
          <a:ext cx="4267206" cy="350084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05007"/>
                <a:gridCol w="2362199"/>
              </a:tblGrid>
              <a:tr h="391885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Hard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skills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Soft </a:t>
                      </a:r>
                      <a:r>
                        <a:rPr lang="de-DE" dirty="0" err="1" smtClean="0"/>
                        <a:t>skills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574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Усвоение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грамматического правила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пользоваться дополнительными источниками информации</a:t>
                      </a: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Использование имеющихся компетенций и знаний для самостоятельной работы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21764" y="201328"/>
            <a:ext cx="72174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Визуализация грамматического материала</a:t>
            </a:r>
            <a:endParaRPr lang="ru-RU" sz="3200" b="1" dirty="0">
              <a:ln w="9525">
                <a:noFill/>
              </a:ln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64029" y="1360716"/>
          <a:ext cx="5482453" cy="2584268"/>
        </p:xfrm>
        <a:graphic>
          <a:graphicData uri="http://schemas.openxmlformats.org/drawingml/2006/table">
            <a:tbl>
              <a:tblPr/>
              <a:tblGrid>
                <a:gridCol w="897185"/>
                <a:gridCol w="2351933"/>
                <a:gridCol w="704656"/>
                <a:gridCol w="1528679"/>
              </a:tblGrid>
              <a:tr h="621356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machen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6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ich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mach</a:t>
                      </a:r>
                      <a:r>
                        <a:rPr lang="de-DE" sz="2800" dirty="0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wir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mach</a:t>
                      </a:r>
                      <a:r>
                        <a:rPr lang="de-DE" sz="2800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en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du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mach</a:t>
                      </a:r>
                      <a:r>
                        <a:rPr lang="de-DE" sz="2800" dirty="0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ihr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mach</a:t>
                      </a:r>
                      <a:r>
                        <a:rPr lang="de-DE" sz="2800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Er,sie,es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mach</a:t>
                      </a:r>
                      <a:r>
                        <a:rPr lang="de-DE" sz="2800" dirty="0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sie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Sie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mach</a:t>
                      </a:r>
                      <a:r>
                        <a:rPr lang="de-DE" sz="2800" dirty="0"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en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310736" y="4315097"/>
          <a:ext cx="4267206" cy="191273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50578"/>
                <a:gridCol w="2416628"/>
              </a:tblGrid>
              <a:tr h="212156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Hard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skills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Soft </a:t>
                      </a:r>
                      <a:r>
                        <a:rPr lang="de-DE" dirty="0" err="1" smtClean="0"/>
                        <a:t>skills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5469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Усвоение грамматического материала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выделять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главное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внимания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371" y="794657"/>
            <a:ext cx="5584372" cy="2031325"/>
          </a:xfrm>
          <a:prstGeom prst="rect">
            <a:avLst/>
          </a:prstGeom>
          <a:ln w="38100">
            <a:solidFill>
              <a:srgbClr val="F94900"/>
            </a:solidFill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de-DE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Ich bade im Fluss.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de-DE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Ich spiele Fußball.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de-DE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Ich suche Pilze und Beere.</a:t>
            </a:r>
            <a:endParaRPr lang="ru-RU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21765" y="201328"/>
            <a:ext cx="5900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Перевод</a:t>
            </a:r>
            <a:endParaRPr lang="ru-RU" sz="3200" b="1" dirty="0">
              <a:ln w="9525">
                <a:noFill/>
              </a:ln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2" y="2977290"/>
            <a:ext cx="4582884" cy="2677656"/>
          </a:xfrm>
          <a:prstGeom prst="rect">
            <a:avLst/>
          </a:prstGeom>
          <a:ln w="28575">
            <a:solidFill>
              <a:srgbClr val="F94900"/>
            </a:solidFill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de-DE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Ich habe im Fluss gebadet.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de-DE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Ich habe Fußball gespielt.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de-DE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Ich habe Pilze und Beere </a:t>
            </a:r>
            <a:endParaRPr lang="ru-RU" sz="28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lnSpc>
                <a:spcPct val="150000"/>
              </a:lnSpc>
            </a:pPr>
            <a:r>
              <a:rPr lang="ru-RU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</a:t>
            </a:r>
            <a:r>
              <a:rPr lang="de-DE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gesucht.</a:t>
            </a:r>
            <a:endParaRPr lang="ru-RU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800601" y="783772"/>
            <a:ext cx="1534885" cy="566057"/>
          </a:xfrm>
          <a:prstGeom prst="wedgeRoundRectCallout">
            <a:avLst>
              <a:gd name="adj1" fmla="val -51928"/>
              <a:gd name="adj2" fmla="val 20304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1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0" y="5508172"/>
            <a:ext cx="1513114" cy="566057"/>
          </a:xfrm>
          <a:prstGeom prst="wedgeRoundRectCallout">
            <a:avLst>
              <a:gd name="adj1" fmla="val 55804"/>
              <a:gd name="adj2" fmla="val -18926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2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214249" y="2758441"/>
          <a:ext cx="3799122" cy="395804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47582"/>
                <a:gridCol w="2151540"/>
              </a:tblGrid>
              <a:tr h="611026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Hard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skills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Soft </a:t>
                      </a:r>
                      <a:r>
                        <a:rPr lang="de-DE" dirty="0" err="1" smtClean="0"/>
                        <a:t>skills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470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Постановка темы и определение понятия, над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которым будем работать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анализировать и делать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вывод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доказать свою точку зрения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выделять проблему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планировать свою деятельность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21765" y="201328"/>
            <a:ext cx="5900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Грамматические песенки</a:t>
            </a:r>
            <a:endParaRPr lang="ru-RU" sz="3200" b="1" dirty="0">
              <a:ln w="9525">
                <a:noFill/>
              </a:ln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712030" y="4606705"/>
          <a:ext cx="4952997" cy="17185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95285"/>
                <a:gridCol w="3057712"/>
              </a:tblGrid>
              <a:tr h="201826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Hard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skills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Soft </a:t>
                      </a:r>
                      <a:r>
                        <a:rPr lang="de-DE" dirty="0" err="1" smtClean="0"/>
                        <a:t>skills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3527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Усвоение грамматического материала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Критическое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мышление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Креативное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мышление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Позитивность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ich bin du bis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 l="13340" r="13291"/>
          <a:stretch>
            <a:fillRect/>
          </a:stretch>
        </p:blipFill>
        <p:spPr>
          <a:xfrm>
            <a:off x="1415143" y="836365"/>
            <a:ext cx="4191000" cy="32131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21765" y="201328"/>
            <a:ext cx="7195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Просмотр мультфильма и выполнение задания</a:t>
            </a:r>
            <a:endParaRPr lang="ru-RU" sz="3200" b="1" dirty="0">
              <a:ln w="9525">
                <a:noFill/>
              </a:ln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07972" y="4310744"/>
          <a:ext cx="4844141" cy="23281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53631"/>
                <a:gridCol w="2990510"/>
              </a:tblGrid>
              <a:tr h="269134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Hard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skills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Soft </a:t>
                      </a:r>
                      <a:r>
                        <a:rPr lang="de-DE" dirty="0" err="1" smtClean="0"/>
                        <a:t>skills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9624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Закрепление изученного грамматического материала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информации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Критическое мышление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работать в команде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доказать свою точку зрения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The Wind and the Sun- Learn German with subtitles - Story for Children 'BookBox.com'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 b="16025"/>
          <a:stretch>
            <a:fillRect/>
          </a:stretch>
        </p:blipFill>
        <p:spPr>
          <a:xfrm>
            <a:off x="514513" y="1466030"/>
            <a:ext cx="4939229" cy="23330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9E3CAB-4BBC-41C5-AAB4-AB1D6DAEFA21}"/>
</file>

<file path=customXml/itemProps2.xml><?xml version="1.0" encoding="utf-8"?>
<ds:datastoreItem xmlns:ds="http://schemas.openxmlformats.org/officeDocument/2006/customXml" ds:itemID="{EE275140-0763-4EB0-BCE6-5501918EE4D3}"/>
</file>

<file path=customXml/itemProps3.xml><?xml version="1.0" encoding="utf-8"?>
<ds:datastoreItem xmlns:ds="http://schemas.openxmlformats.org/officeDocument/2006/customXml" ds:itemID="{9ECC3251-1B46-43B5-84BD-E2B3A170C96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728</TotalTime>
  <Words>590</Words>
  <Application>Microsoft Office PowerPoint</Application>
  <PresentationFormat>Экран (4:3)</PresentationFormat>
  <Paragraphs>167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Изучение универсальности  использования приёмов на примере предмета  «Второй иностранный язык»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uzer</cp:lastModifiedBy>
  <cp:revision>135</cp:revision>
  <dcterms:created xsi:type="dcterms:W3CDTF">2013-11-19T05:52:05Z</dcterms:created>
  <dcterms:modified xsi:type="dcterms:W3CDTF">2020-08-13T05:28:13Z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