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5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68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0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389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01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82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5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3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7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7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4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5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0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B69D1-E586-44B9-B502-E2084A85DA33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5E0ECB-7575-4E25-87C7-2016417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Консультационные центры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системе образования Костромской области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Организация и функционирование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регионального и муниципальных консультационных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центров по взаимодействию ДОО и родительской общественности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5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593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Основные нормативные акты, регулирующие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деятельность КЦ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204852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локальный </a:t>
            </a:r>
            <a:r>
              <a:rPr lang="ru-RU" sz="2000" dirty="0"/>
              <a:t>акт (приказ образовательной организации) о создании </a:t>
            </a:r>
            <a:r>
              <a:rPr lang="ru-RU" sz="2000" dirty="0" smtClean="0"/>
              <a:t>КЦ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положение о КЦ по взаимодействию дошкольных образовательных организаций различных форм и родительской </a:t>
            </a:r>
            <a:r>
              <a:rPr lang="ru-RU" sz="2000" dirty="0" smtClean="0"/>
              <a:t>общественности</a:t>
            </a:r>
          </a:p>
          <a:p>
            <a:r>
              <a:rPr lang="ru-RU" sz="2000" dirty="0" smtClean="0"/>
              <a:t>порядок </a:t>
            </a:r>
            <a:r>
              <a:rPr lang="ru-RU" sz="2000" dirty="0"/>
              <a:t>организации и обеспечения функционирования </a:t>
            </a:r>
            <a:r>
              <a:rPr lang="ru-RU" sz="2000" dirty="0" smtClean="0"/>
              <a:t>КЦ</a:t>
            </a:r>
          </a:p>
          <a:p>
            <a:r>
              <a:rPr lang="ru-RU" sz="2000" dirty="0" smtClean="0"/>
              <a:t>Должностные инструкции работников КЦ</a:t>
            </a:r>
          </a:p>
          <a:p>
            <a:r>
              <a:rPr lang="ru-RU" sz="2000" dirty="0" smtClean="0"/>
              <a:t>План деятельности КЦ на учебный год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i="1" dirty="0" smtClean="0"/>
              <a:t>Примеры документов см. в Методических рекомендациях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24793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Примерный кадровый состав муниципального консультативно-методического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центра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2958" y="1814439"/>
            <a:ext cx="8915400" cy="197379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Руководитель муниципального консультативно-методического </a:t>
            </a:r>
            <a:r>
              <a:rPr lang="ru-RU" dirty="0" smtClean="0"/>
              <a:t>центра </a:t>
            </a:r>
            <a:endParaRPr lang="ru-RU" dirty="0"/>
          </a:p>
          <a:p>
            <a:r>
              <a:rPr lang="ru-RU" dirty="0" smtClean="0"/>
              <a:t>Специалист-координатор </a:t>
            </a:r>
            <a:r>
              <a:rPr lang="ru-RU" dirty="0"/>
              <a:t>муниципального консультативно-методического </a:t>
            </a:r>
            <a:r>
              <a:rPr lang="ru-RU" dirty="0" smtClean="0"/>
              <a:t>центра</a:t>
            </a:r>
          </a:p>
          <a:p>
            <a:r>
              <a:rPr lang="ru-RU" dirty="0" smtClean="0"/>
              <a:t>Юрисконсульт </a:t>
            </a:r>
            <a:r>
              <a:rPr lang="ru-RU" dirty="0"/>
              <a:t>муниципального консультативно-методического </a:t>
            </a:r>
            <a:r>
              <a:rPr lang="ru-RU" dirty="0" smtClean="0"/>
              <a:t>центра</a:t>
            </a:r>
            <a:endParaRPr lang="ru-RU" dirty="0"/>
          </a:p>
          <a:p>
            <a:r>
              <a:rPr lang="ru-RU" dirty="0"/>
              <a:t>Методист муниципального консультативно-методического </a:t>
            </a:r>
            <a:r>
              <a:rPr lang="ru-RU" dirty="0" smtClean="0"/>
              <a:t>центра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22958" y="3999983"/>
            <a:ext cx="8915400" cy="2341441"/>
          </a:xfrm>
          <a:prstGeom prst="rect">
            <a:avLst/>
          </a:prstGeom>
          <a:solidFill>
            <a:srgbClr val="D8C6F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Учитель-логопед муниципального консультативно-методического центра; </a:t>
            </a:r>
          </a:p>
          <a:p>
            <a:r>
              <a:rPr lang="ru-RU" dirty="0" smtClean="0"/>
              <a:t>Психолог-педагог муниципального консультативно-методического центра; </a:t>
            </a:r>
          </a:p>
          <a:p>
            <a:r>
              <a:rPr lang="ru-RU" dirty="0" smtClean="0"/>
              <a:t>Воспитатель муниципального консультативно-методического центра; </a:t>
            </a:r>
          </a:p>
          <a:p>
            <a:r>
              <a:rPr lang="ru-RU" dirty="0" smtClean="0"/>
              <a:t>Медицинская сестра (педиатр) муниципального консультативно-методического центра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3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56344" y="327226"/>
            <a:ext cx="9951522" cy="11215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Нормативно-правовые основы организации и функционирования консультационных пунктов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19907" y="1280706"/>
            <a:ext cx="8849776" cy="393715"/>
          </a:xfrm>
        </p:spPr>
        <p:txBody>
          <a:bodyPr anchor="t"/>
          <a:lstStyle/>
          <a:p>
            <a:r>
              <a:rPr lang="ru-RU" sz="2000" b="1" i="1" dirty="0" smtClean="0"/>
              <a:t>ФЗ «Об образовании в РФ» № 273-ФЗ от 29.12.2012г.</a:t>
            </a:r>
            <a:endParaRPr lang="ru-RU" sz="2000" b="1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75522" y="1769423"/>
            <a:ext cx="9194161" cy="482138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 17 </a:t>
            </a:r>
            <a:r>
              <a:rPr lang="ru-RU" dirty="0" smtClean="0"/>
              <a:t>В Российской Федерации образование может быть получено:</a:t>
            </a:r>
          </a:p>
          <a:p>
            <a:pPr>
              <a:buAutoNum type="arabicParenR"/>
            </a:pPr>
            <a:r>
              <a:rPr lang="ru-RU" dirty="0"/>
              <a:t>в</a:t>
            </a:r>
            <a:r>
              <a:rPr lang="ru-RU" dirty="0" smtClean="0"/>
              <a:t> организациях, осуществляющих образовательную деятельность</a:t>
            </a:r>
          </a:p>
          <a:p>
            <a:pPr>
              <a:buAutoNum type="arabicParenR"/>
            </a:pPr>
            <a:r>
              <a:rPr lang="ru-RU" dirty="0"/>
              <a:t>в</a:t>
            </a:r>
            <a:r>
              <a:rPr lang="ru-RU" dirty="0" smtClean="0"/>
              <a:t>не организаций, </a:t>
            </a:r>
            <a:r>
              <a:rPr lang="ru-RU" dirty="0"/>
              <a:t>осуществляющих образовательную </a:t>
            </a:r>
            <a:r>
              <a:rPr lang="ru-RU" dirty="0" smtClean="0"/>
              <a:t>деятельность (</a:t>
            </a:r>
            <a:r>
              <a:rPr lang="ru-RU" b="1" dirty="0" smtClean="0"/>
              <a:t>в форме семейного образования и  самообразования</a:t>
            </a:r>
            <a:r>
              <a:rPr lang="ru-RU" dirty="0" smtClean="0"/>
              <a:t>)</a:t>
            </a:r>
          </a:p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П.2 Ст. 44  </a:t>
            </a:r>
            <a:r>
              <a:rPr lang="ru-RU" dirty="0"/>
              <a:t>Органы государственной власти и </a:t>
            </a:r>
            <a:r>
              <a:rPr lang="ru-RU" i="1" dirty="0"/>
              <a:t>органы местного самоуправления, образовательные организации </a:t>
            </a:r>
            <a:r>
              <a:rPr lang="ru-RU" b="1" i="1" dirty="0"/>
              <a:t>оказывают помощь </a:t>
            </a:r>
            <a:r>
              <a:rPr lang="ru-RU" dirty="0"/>
              <a:t>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</a:t>
            </a:r>
            <a:r>
              <a:rPr lang="ru-RU" dirty="0" smtClean="0"/>
              <a:t>развития</a:t>
            </a:r>
          </a:p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П.3 с.44 </a:t>
            </a:r>
            <a:r>
              <a:rPr lang="ru-RU" b="1" i="1" dirty="0"/>
              <a:t>Родители</a:t>
            </a:r>
            <a:r>
              <a:rPr lang="ru-RU" dirty="0"/>
              <a:t> (законные представители) несовершеннолетних обучающихся </a:t>
            </a:r>
            <a:r>
              <a:rPr lang="ru-RU" b="1" i="1" dirty="0"/>
              <a:t>имеют право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 b="1" dirty="0"/>
              <a:t>) выбирать </a:t>
            </a:r>
            <a:r>
              <a:rPr lang="ru-RU" dirty="0"/>
              <a:t>до завершения получения ребенком основного общего образования с учетом мнения ребенка, а также с учетом рекомендаций психолого-медико-педагогической комиссии (при их наличии) </a:t>
            </a:r>
            <a:r>
              <a:rPr lang="ru-RU" b="1" dirty="0"/>
              <a:t>формы получения образования</a:t>
            </a:r>
            <a:r>
              <a:rPr lang="ru-RU" dirty="0"/>
              <a:t> и формы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79059"/>
          </a:xfrm>
        </p:spPr>
        <p:txBody>
          <a:bodyPr/>
          <a:lstStyle/>
          <a:p>
            <a:r>
              <a:rPr lang="ru-RU" sz="2400" b="1" dirty="0">
                <a:solidFill>
                  <a:srgbClr val="31B4E6">
                    <a:lumMod val="50000"/>
                  </a:srgbClr>
                </a:solidFill>
              </a:rPr>
              <a:t>Нормативно-правовые основы организации и функционирования консультационных пунктов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8890" y="1484416"/>
            <a:ext cx="3395952" cy="717472"/>
          </a:xfrm>
        </p:spPr>
        <p:txBody>
          <a:bodyPr anchor="t"/>
          <a:lstStyle/>
          <a:p>
            <a:pPr lvl="0">
              <a:buClr>
                <a:srgbClr val="353535"/>
              </a:buClr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Приказ </a:t>
            </a:r>
            <a:r>
              <a:rPr lang="ru-RU" sz="2000" b="1" i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Минобрнауки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РФ </a:t>
            </a:r>
            <a:b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№ 1014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61722" y="2398816"/>
            <a:ext cx="2590288" cy="3831311"/>
          </a:xfrm>
        </p:spPr>
        <p:txBody>
          <a:bodyPr>
            <a:normAutofit/>
          </a:bodyPr>
          <a:lstStyle/>
          <a:p>
            <a:pPr lvl="0">
              <a:buClr>
                <a:srgbClr val="353535"/>
              </a:buClr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Дошкольное образование может быть получено в организациях, осуществляющих образовательную деятельность, а также вне организаций -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в форме семейного образования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53704" y="1484416"/>
            <a:ext cx="3999001" cy="717472"/>
          </a:xfrm>
        </p:spPr>
        <p:txBody>
          <a:bodyPr anchor="t"/>
          <a:lstStyle/>
          <a:p>
            <a:pPr lvl="0">
              <a:buClr>
                <a:srgbClr val="353535"/>
              </a:buClr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ФЗ «Об образовании в РФ» </a:t>
            </a: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№ 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273-ФЗ от 29.12.2012г.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81403" y="2398816"/>
            <a:ext cx="5923209" cy="427511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Родители</a:t>
            </a:r>
            <a:r>
              <a:rPr lang="ru-RU" dirty="0"/>
              <a:t> (законные представители) несовершеннолетних обучающихся, обеспечивающие получение детьми дошкольного образования в форме семейного образования, </a:t>
            </a:r>
            <a:r>
              <a:rPr lang="ru-RU" b="1" dirty="0" smtClean="0"/>
              <a:t>имеют право </a:t>
            </a:r>
            <a:r>
              <a:rPr lang="ru-RU" i="1" dirty="0" smtClean="0"/>
              <a:t>на</a:t>
            </a:r>
            <a:r>
              <a:rPr lang="ru-RU" dirty="0" smtClean="0"/>
              <a:t> </a:t>
            </a:r>
            <a:r>
              <a:rPr lang="ru-RU" b="1" i="1" dirty="0" smtClean="0"/>
              <a:t>получение </a:t>
            </a:r>
            <a:r>
              <a:rPr lang="ru-RU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методической</a:t>
            </a:r>
            <a:r>
              <a:rPr lang="ru-RU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, </a:t>
            </a:r>
            <a:r>
              <a:rPr lang="ru-RU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психолого-педагогической</a:t>
            </a:r>
            <a:r>
              <a:rPr lang="ru-RU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, диагностической и консультативной </a:t>
            </a:r>
            <a:r>
              <a:rPr lang="ru-RU" b="1" i="1" dirty="0"/>
              <a:t>помощи</a:t>
            </a:r>
            <a:r>
              <a:rPr lang="ru-RU" dirty="0"/>
              <a:t> </a:t>
            </a:r>
            <a:r>
              <a:rPr lang="ru-RU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без взимания платы</a:t>
            </a:r>
            <a:r>
              <a:rPr lang="ru-RU" dirty="0"/>
              <a:t>, в том числе в дошкольных образовательных организациях и общеобразовательных организациях, если в них созданы соответствующие </a:t>
            </a:r>
            <a:r>
              <a:rPr lang="ru-RU" b="1" dirty="0"/>
              <a:t>консультационные центры</a:t>
            </a:r>
            <a:r>
              <a:rPr lang="ru-RU" dirty="0"/>
              <a:t>. Обеспечение предоставления таких видов помощи осуществляется органами государственной власти субъектов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1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550" y="367539"/>
            <a:ext cx="10094026" cy="539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Модель региональной консультативно-методической службы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0327" y="991641"/>
            <a:ext cx="4025735" cy="102127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Региональный консультативно-методический центр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0327" y="5402577"/>
            <a:ext cx="4025735" cy="1021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ПМПК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4752" y="2482704"/>
            <a:ext cx="3384469" cy="1021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Муниципальный  консультативно-методический центр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73732" y="2482704"/>
            <a:ext cx="3398323" cy="1021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Муниципальный  консультативно-методический центр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16231" y="3935509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Консультативный центр на базе ДОО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1405" y="3938884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Консультативный центр на базе ДОО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04709" y="3938884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Консультативный центр на базе ДОО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38013" y="3938884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Консультативный центр на базе ДОО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>
          <a:xfrm rot="2932097">
            <a:off x="3985654" y="1869073"/>
            <a:ext cx="158680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верх/вниз 22"/>
          <p:cNvSpPr/>
          <p:nvPr/>
        </p:nvSpPr>
        <p:spPr>
          <a:xfrm rot="2932097">
            <a:off x="2649745" y="3342264"/>
            <a:ext cx="158700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верх/вниз 24"/>
          <p:cNvSpPr/>
          <p:nvPr/>
        </p:nvSpPr>
        <p:spPr>
          <a:xfrm rot="8306417" flipH="1">
            <a:off x="8511840" y="1882731"/>
            <a:ext cx="148959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верх/вниз 25"/>
          <p:cNvSpPr/>
          <p:nvPr/>
        </p:nvSpPr>
        <p:spPr>
          <a:xfrm rot="8306417">
            <a:off x="5003632" y="3355412"/>
            <a:ext cx="141922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верх/вниз 26"/>
          <p:cNvSpPr/>
          <p:nvPr/>
        </p:nvSpPr>
        <p:spPr>
          <a:xfrm rot="8306417">
            <a:off x="9765457" y="3348254"/>
            <a:ext cx="184302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 rot="2932097">
            <a:off x="7600124" y="3329937"/>
            <a:ext cx="158700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8101316">
            <a:off x="3635642" y="4672899"/>
            <a:ext cx="210029" cy="149629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3489823">
            <a:off x="8931076" y="4667852"/>
            <a:ext cx="207588" cy="149629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18790824">
            <a:off x="5410507" y="4788088"/>
            <a:ext cx="209709" cy="85212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2792437">
            <a:off x="7010723" y="4806235"/>
            <a:ext cx="182245" cy="84258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11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5298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ts val="0"/>
              </a:spcBef>
            </a:pPr>
            <a:r>
              <a:rPr lang="ru-RU" sz="2400" b="1" dirty="0">
                <a:solidFill>
                  <a:srgbClr val="31B4E6">
                    <a:lumMod val="50000"/>
                  </a:srgbClr>
                </a:solidFill>
                <a:ea typeface="+mn-ea"/>
                <a:cs typeface="+mn-cs"/>
              </a:rPr>
              <a:t>Региональный консультативно-методический центр</a:t>
            </a:r>
            <a:br>
              <a:rPr lang="ru-RU" sz="2400" b="1" dirty="0">
                <a:solidFill>
                  <a:srgbClr val="31B4E6">
                    <a:lumMod val="50000"/>
                  </a:srgbClr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2334" y="1341911"/>
            <a:ext cx="8915400" cy="50232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Координация деятельности муниципальных консультативно-методических центров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Обучение специалистов, работающих в муниципальных консультативно-методических центрах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Оказание методической поддержки работникам муниципальных консультативно-методических центров</a:t>
            </a:r>
          </a:p>
          <a:p>
            <a:r>
              <a:rPr lang="ru-RU" sz="2000" dirty="0"/>
              <a:t>Подготовка методических и информационных материалов для МКМЦ и КЦ </a:t>
            </a:r>
            <a:r>
              <a:rPr lang="ru-RU" sz="2000" dirty="0" smtClean="0"/>
              <a:t>ДОО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Организация и сопровождение Интернет-представительства единого КМЦ </a:t>
            </a:r>
          </a:p>
          <a:p>
            <a:r>
              <a:rPr lang="ru-RU" sz="2000" dirty="0"/>
              <a:t>Сбор и обработка информации о количестве и характере оказанных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349718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1547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ts val="0"/>
              </a:spcBef>
            </a:pPr>
            <a:r>
              <a:rPr lang="ru-RU" sz="2400" b="1" dirty="0">
                <a:solidFill>
                  <a:srgbClr val="31B4E6">
                    <a:lumMod val="50000"/>
                  </a:srgbClr>
                </a:solidFill>
                <a:ea typeface="+mn-ea"/>
                <a:cs typeface="+mn-cs"/>
              </a:rPr>
              <a:t>Муниципальный  консультативно-методический центр</a:t>
            </a:r>
            <a:br>
              <a:rPr lang="ru-RU" sz="2400" b="1" dirty="0">
                <a:solidFill>
                  <a:srgbClr val="31B4E6">
                    <a:lumMod val="50000"/>
                  </a:srgbClr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48790"/>
            <a:ext cx="8915400" cy="446243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/>
              <a:t>Координация деятельности консультативных пунктов в муниципалитете: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определение базовых площадок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формирование штатных расписаний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оказание методической поддержки работникам консультационного пункта ДОО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 сбор и обработка информации о количестве и характере оказанных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404029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921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ts val="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rPr>
              <a:t>Консультативный</a:t>
            </a:r>
            <a:r>
              <a:rPr lang="ru-RU" sz="2400" b="1" dirty="0">
                <a:solidFill>
                  <a:srgbClr val="31B4E6">
                    <a:lumMod val="50000"/>
                  </a:srgbClr>
                </a:solidFill>
                <a:ea typeface="+mn-ea"/>
                <a:cs typeface="+mn-cs"/>
              </a:rPr>
              <a:t> центр на базе ДОО</a:t>
            </a:r>
            <a:br>
              <a:rPr lang="ru-RU" sz="2400" b="1" dirty="0">
                <a:solidFill>
                  <a:srgbClr val="31B4E6">
                    <a:lumMod val="50000"/>
                  </a:srgbClr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831" y="1729839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/>
              <a:t>Оказание практической помощи родителям и детям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/>
              <a:t>- консультирование по вопросам обучения и воспитания детей дошкольного возраста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/>
              <a:t>- проведение обучающих семинаров для родителей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/>
              <a:t>- проведение диагностических обследований</a:t>
            </a:r>
          </a:p>
          <a:p>
            <a:r>
              <a:rPr lang="ru-RU" sz="2000" dirty="0"/>
              <a:t>Ведение журналов приема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41249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95362"/>
            <a:ext cx="8911687" cy="5752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Психолого-медико-педагогическая комиссия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652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Диагностическое обследование детей</a:t>
            </a:r>
          </a:p>
          <a:p>
            <a:r>
              <a:rPr lang="ru-RU" sz="2000" dirty="0" smtClean="0"/>
              <a:t>Составление проектов программ индивидуального сопровождения ребенка</a:t>
            </a:r>
          </a:p>
          <a:p>
            <a:r>
              <a:rPr lang="ru-RU" sz="2000" dirty="0" smtClean="0"/>
              <a:t>Консультирование родителей по вопросам организации воспитания и обучения детей, имеющих недостатки в физическом и/или психическом развитии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278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550" y="367539"/>
            <a:ext cx="10094026" cy="539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Модель региональной консультативно-методической службы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0327" y="991641"/>
            <a:ext cx="4025735" cy="102127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Региональный консультативно-методический центр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0327" y="5402577"/>
            <a:ext cx="4025735" cy="1021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ПМПК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4752" y="2482704"/>
            <a:ext cx="3384469" cy="1021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Муниципальный куратор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73732" y="2482704"/>
            <a:ext cx="3398323" cy="10212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Муниципальный  куратор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16231" y="3935509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Консультативный центр на базе ДОО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1405" y="3938884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Консультативный центр на базе ДОО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04709" y="3938884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Консультативный центр на базе ДОО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38013" y="3938884"/>
            <a:ext cx="2377043" cy="10212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1B4E6">
                    <a:lumMod val="50000"/>
                  </a:srgbClr>
                </a:solidFill>
              </a:rPr>
              <a:t>Консультативный центр на базе ДОО</a:t>
            </a:r>
            <a:endParaRPr lang="ru-RU" b="1" dirty="0">
              <a:solidFill>
                <a:srgbClr val="31B4E6">
                  <a:lumMod val="50000"/>
                </a:srgbClr>
              </a:solidFill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>
          <a:xfrm rot="2932097">
            <a:off x="3985654" y="1869073"/>
            <a:ext cx="158680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Двойная стрелка вверх/вниз 22"/>
          <p:cNvSpPr/>
          <p:nvPr/>
        </p:nvSpPr>
        <p:spPr>
          <a:xfrm rot="2932097">
            <a:off x="2649745" y="3342264"/>
            <a:ext cx="158700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Двойная стрелка вверх/вниз 24"/>
          <p:cNvSpPr/>
          <p:nvPr/>
        </p:nvSpPr>
        <p:spPr>
          <a:xfrm rot="8306417" flipH="1">
            <a:off x="8511840" y="1882731"/>
            <a:ext cx="148959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Двойная стрелка вверх/вниз 25"/>
          <p:cNvSpPr/>
          <p:nvPr/>
        </p:nvSpPr>
        <p:spPr>
          <a:xfrm rot="8306417">
            <a:off x="5003632" y="3355412"/>
            <a:ext cx="141922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Двойная стрелка вверх/вниз 26"/>
          <p:cNvSpPr/>
          <p:nvPr/>
        </p:nvSpPr>
        <p:spPr>
          <a:xfrm rot="8306417">
            <a:off x="9765457" y="3348254"/>
            <a:ext cx="184302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Двойная стрелка вверх/вниз 29"/>
          <p:cNvSpPr/>
          <p:nvPr/>
        </p:nvSpPr>
        <p:spPr>
          <a:xfrm rot="2932097">
            <a:off x="7600124" y="3329937"/>
            <a:ext cx="158700" cy="722646"/>
          </a:xfrm>
          <a:prstGeom prst="up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8101316">
            <a:off x="3635642" y="4672899"/>
            <a:ext cx="210029" cy="149629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 rot="3489823">
            <a:off x="8931076" y="4667852"/>
            <a:ext cx="207588" cy="149629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 rot="18790824">
            <a:off x="5410507" y="4788088"/>
            <a:ext cx="209709" cy="85212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 rot="2792437">
            <a:off x="7010723" y="4806235"/>
            <a:ext cx="182245" cy="84258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349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DDE756-D3DC-4A2A-990A-8B83250B9EF0}"/>
</file>

<file path=customXml/itemProps2.xml><?xml version="1.0" encoding="utf-8"?>
<ds:datastoreItem xmlns:ds="http://schemas.openxmlformats.org/officeDocument/2006/customXml" ds:itemID="{7EA59B50-ECB6-4E49-9BEF-5971F68FEC32}"/>
</file>

<file path=customXml/itemProps3.xml><?xml version="1.0" encoding="utf-8"?>
<ds:datastoreItem xmlns:ds="http://schemas.openxmlformats.org/officeDocument/2006/customXml" ds:itemID="{42833B1D-F80D-4701-9128-EB00C819F1ED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538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Консультационные центры  в системе образования Костромской области</vt:lpstr>
      <vt:lpstr>Нормативно-правовые основы организации и функционирования консультационных пунктов</vt:lpstr>
      <vt:lpstr>Нормативно-правовые основы организации и функционирования консультационных пунктов</vt:lpstr>
      <vt:lpstr>Модель региональной консультативно-методической службы</vt:lpstr>
      <vt:lpstr>Региональный консультативно-методический центр </vt:lpstr>
      <vt:lpstr>Муниципальный  консультативно-методический центр </vt:lpstr>
      <vt:lpstr>Консультативный центр на базе ДОО </vt:lpstr>
      <vt:lpstr>Психолого-медико-педагогическая комиссия</vt:lpstr>
      <vt:lpstr>Модель региональной консультативно-методической службы</vt:lpstr>
      <vt:lpstr>Основные нормативные акты, регулирующие деятельность КЦ</vt:lpstr>
      <vt:lpstr>Примерный кадровый состав муниципального консультативно-методического центра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Консультационные центры  в системе образования Костромской области</dc:title>
  <dc:creator>Пользователь</dc:creator>
  <cp:lastModifiedBy>Пользователь</cp:lastModifiedBy>
  <cp:revision>16</cp:revision>
  <dcterms:created xsi:type="dcterms:W3CDTF">2015-10-01T18:37:49Z</dcterms:created>
  <dcterms:modified xsi:type="dcterms:W3CDTF">2015-10-02T04:29:52Z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