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0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C6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69D1-E586-44B9-B502-E2084A85DA33}" type="datetimeFigureOut">
              <a:rPr lang="ru-RU" smtClean="0"/>
              <a:t>02.10.2015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A5E0ECB-7575-4E25-87C7-2016417A41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05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69D1-E586-44B9-B502-E2084A85DA33}" type="datetimeFigureOut">
              <a:rPr lang="ru-RU" smtClean="0"/>
              <a:t>02.10.2015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5E0ECB-7575-4E25-87C7-2016417A41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13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69D1-E586-44B9-B502-E2084A85DA33}" type="datetimeFigureOut">
              <a:rPr lang="ru-RU" smtClean="0"/>
              <a:t>02.10.2015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5E0ECB-7575-4E25-87C7-2016417A418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9683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69D1-E586-44B9-B502-E2084A85DA33}" type="datetimeFigureOut">
              <a:rPr lang="ru-RU" smtClean="0"/>
              <a:t>02.10.2015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5E0ECB-7575-4E25-87C7-2016417A41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102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69D1-E586-44B9-B502-E2084A85DA33}" type="datetimeFigureOut">
              <a:rPr lang="ru-RU" smtClean="0"/>
              <a:t>02.10.2015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5E0ECB-7575-4E25-87C7-2016417A418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53897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69D1-E586-44B9-B502-E2084A85DA33}" type="datetimeFigureOut">
              <a:rPr lang="ru-RU" smtClean="0"/>
              <a:t>02.10.2015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5E0ECB-7575-4E25-87C7-2016417A41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8014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69D1-E586-44B9-B502-E2084A85DA33}" type="datetimeFigureOut">
              <a:rPr lang="ru-RU" smtClean="0"/>
              <a:t>02.10.2015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E0ECB-7575-4E25-87C7-2016417A41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882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69D1-E586-44B9-B502-E2084A85DA33}" type="datetimeFigureOut">
              <a:rPr lang="ru-RU" smtClean="0"/>
              <a:t>02.10.2015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E0ECB-7575-4E25-87C7-2016417A41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95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69D1-E586-44B9-B502-E2084A85DA33}" type="datetimeFigureOut">
              <a:rPr lang="ru-RU" smtClean="0"/>
              <a:t>02.10.2015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E0ECB-7575-4E25-87C7-2016417A41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583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69D1-E586-44B9-B502-E2084A85DA33}" type="datetimeFigureOut">
              <a:rPr lang="ru-RU" smtClean="0"/>
              <a:t>02.10.2015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5E0ECB-7575-4E25-87C7-2016417A41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632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69D1-E586-44B9-B502-E2084A85DA33}" type="datetimeFigureOut">
              <a:rPr lang="ru-RU" smtClean="0"/>
              <a:t>02.10.2015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A5E0ECB-7575-4E25-87C7-2016417A41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275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69D1-E586-44B9-B502-E2084A85DA33}" type="datetimeFigureOut">
              <a:rPr lang="ru-RU" smtClean="0"/>
              <a:t>02.10.2015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A5E0ECB-7575-4E25-87C7-2016417A41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172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69D1-E586-44B9-B502-E2084A85DA33}" type="datetimeFigureOut">
              <a:rPr lang="ru-RU" smtClean="0"/>
              <a:t>02.10.2015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E0ECB-7575-4E25-87C7-2016417A41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631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69D1-E586-44B9-B502-E2084A85DA33}" type="datetimeFigureOut">
              <a:rPr lang="ru-RU" smtClean="0"/>
              <a:t>02.10.2015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E0ECB-7575-4E25-87C7-2016417A41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741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69D1-E586-44B9-B502-E2084A85DA33}" type="datetimeFigureOut">
              <a:rPr lang="ru-RU" smtClean="0"/>
              <a:t>02.10.2015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E0ECB-7575-4E25-87C7-2016417A41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150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B69D1-E586-44B9-B502-E2084A85DA33}" type="datetimeFigureOut">
              <a:rPr lang="ru-RU" smtClean="0"/>
              <a:t>02.10.2015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5E0ECB-7575-4E25-87C7-2016417A41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002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B69D1-E586-44B9-B502-E2084A85DA33}" type="datetimeFigureOut">
              <a:rPr lang="ru-RU" smtClean="0"/>
              <a:t>02.10.2015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A5E0ECB-7575-4E25-87C7-2016417A41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63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Консультационные центры </a:t>
            </a:r>
            <a:b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в системе образования Костромской области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000" i="1" dirty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Организация и функционирование 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регионального и муниципальных консультационных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  <a:ea typeface="+mj-ea"/>
                <a:cs typeface="+mj-cs"/>
              </a:rPr>
              <a:t>центров по взаимодействию ДОО и родительской общественности</a:t>
            </a:r>
            <a:endParaRPr lang="ru-RU" sz="20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752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95932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Основные нормативные акты, регулирующие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деятельность КЦ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2925" y="2204852"/>
            <a:ext cx="8915400" cy="3777622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/>
              <a:t>локальный </a:t>
            </a:r>
            <a:r>
              <a:rPr lang="ru-RU" sz="2000" dirty="0"/>
              <a:t>акт (приказ образовательной организации) о создании </a:t>
            </a:r>
            <a:r>
              <a:rPr lang="ru-RU" sz="2000" dirty="0" smtClean="0"/>
              <a:t>КЦ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положение о КЦ по взаимодействию дошкольных образовательных организаций различных форм и родительской </a:t>
            </a:r>
            <a:r>
              <a:rPr lang="ru-RU" sz="2000" dirty="0" smtClean="0"/>
              <a:t>общественности</a:t>
            </a:r>
          </a:p>
          <a:p>
            <a:r>
              <a:rPr lang="ru-RU" sz="2000" dirty="0" smtClean="0"/>
              <a:t>порядок </a:t>
            </a:r>
            <a:r>
              <a:rPr lang="ru-RU" sz="2000" dirty="0"/>
              <a:t>организации и обеспечения функционирования </a:t>
            </a:r>
            <a:r>
              <a:rPr lang="ru-RU" sz="2000" dirty="0" smtClean="0"/>
              <a:t>КЦ</a:t>
            </a:r>
          </a:p>
          <a:p>
            <a:r>
              <a:rPr lang="ru-RU" sz="2000" dirty="0" smtClean="0"/>
              <a:t>Должностные инструкции работников КЦ</a:t>
            </a:r>
          </a:p>
          <a:p>
            <a:r>
              <a:rPr lang="ru-RU" sz="2000" dirty="0" smtClean="0"/>
              <a:t>План деятельности КЦ на учебный год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i="1" dirty="0" smtClean="0"/>
              <a:t>Примеры документов см. в Методических рекомендациях 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224793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Примерный кадровый состав муниципального консультативно-методического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центра </a:t>
            </a: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22958" y="1814439"/>
            <a:ext cx="8915400" cy="197379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dirty="0"/>
              <a:t>Руководитель муниципального консультативно-методического </a:t>
            </a:r>
            <a:r>
              <a:rPr lang="ru-RU" dirty="0" smtClean="0"/>
              <a:t>центра </a:t>
            </a:r>
            <a:endParaRPr lang="ru-RU" dirty="0"/>
          </a:p>
          <a:p>
            <a:r>
              <a:rPr lang="ru-RU" dirty="0" smtClean="0"/>
              <a:t>Специалист-координатор </a:t>
            </a:r>
            <a:r>
              <a:rPr lang="ru-RU" dirty="0"/>
              <a:t>муниципального консультативно-методического </a:t>
            </a:r>
            <a:r>
              <a:rPr lang="ru-RU" dirty="0" smtClean="0"/>
              <a:t>центра</a:t>
            </a:r>
          </a:p>
          <a:p>
            <a:r>
              <a:rPr lang="ru-RU" dirty="0" smtClean="0"/>
              <a:t>Юрисконсульт </a:t>
            </a:r>
            <a:r>
              <a:rPr lang="ru-RU" dirty="0"/>
              <a:t>муниципального консультативно-методического </a:t>
            </a:r>
            <a:r>
              <a:rPr lang="ru-RU" dirty="0" smtClean="0"/>
              <a:t>центра</a:t>
            </a:r>
            <a:endParaRPr lang="ru-RU" dirty="0"/>
          </a:p>
          <a:p>
            <a:r>
              <a:rPr lang="ru-RU" dirty="0"/>
              <a:t>Методист муниципального консультативно-методического </a:t>
            </a:r>
            <a:r>
              <a:rPr lang="ru-RU" dirty="0" smtClean="0"/>
              <a:t>центра </a:t>
            </a: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422958" y="3999983"/>
            <a:ext cx="8915400" cy="2341441"/>
          </a:xfrm>
          <a:prstGeom prst="rect">
            <a:avLst/>
          </a:prstGeom>
          <a:solidFill>
            <a:srgbClr val="D8C6F0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Учитель-логопед муниципального консультативно-методического центра; </a:t>
            </a:r>
          </a:p>
          <a:p>
            <a:r>
              <a:rPr lang="ru-RU" dirty="0" smtClean="0"/>
              <a:t>Психолог-педагог муниципального консультативно-методического центра; </a:t>
            </a:r>
          </a:p>
          <a:p>
            <a:r>
              <a:rPr lang="ru-RU" dirty="0" smtClean="0"/>
              <a:t>Воспитатель муниципального консультативно-методического центра; </a:t>
            </a:r>
          </a:p>
          <a:p>
            <a:r>
              <a:rPr lang="ru-RU" dirty="0" smtClean="0"/>
              <a:t>Медицинская сестра (педиатр) муниципального консультативно-методического центра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9341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56344" y="327226"/>
            <a:ext cx="9951522" cy="112156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Нормативно-правовые основы организации и функционирования консультационных пунктов</a:t>
            </a: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419907" y="1280706"/>
            <a:ext cx="8849776" cy="393715"/>
          </a:xfrm>
        </p:spPr>
        <p:txBody>
          <a:bodyPr anchor="t"/>
          <a:lstStyle/>
          <a:p>
            <a:r>
              <a:rPr lang="ru-RU" sz="2000" b="1" i="1" dirty="0" smtClean="0"/>
              <a:t>ФЗ «Об образовании в РФ» № 273-ФЗ от 29.12.2012г.</a:t>
            </a:r>
            <a:endParaRPr lang="ru-RU" sz="2000" b="1" i="1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2075522" y="1769423"/>
            <a:ext cx="9194161" cy="4821382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r>
              <a:rPr lang="ru-RU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Ст. 17 </a:t>
            </a:r>
            <a:r>
              <a:rPr lang="ru-RU" dirty="0" smtClean="0"/>
              <a:t>В Российской Федерации образование может быть получено:</a:t>
            </a:r>
          </a:p>
          <a:p>
            <a:pPr>
              <a:buAutoNum type="arabicParenR"/>
            </a:pPr>
            <a:r>
              <a:rPr lang="ru-RU" dirty="0"/>
              <a:t>в</a:t>
            </a:r>
            <a:r>
              <a:rPr lang="ru-RU" dirty="0" smtClean="0"/>
              <a:t> организациях, осуществляющих образовательную деятельность</a:t>
            </a:r>
          </a:p>
          <a:p>
            <a:pPr>
              <a:buAutoNum type="arabicParenR"/>
            </a:pPr>
            <a:r>
              <a:rPr lang="ru-RU" dirty="0"/>
              <a:t>в</a:t>
            </a:r>
            <a:r>
              <a:rPr lang="ru-RU" dirty="0" smtClean="0"/>
              <a:t>не организаций, </a:t>
            </a:r>
            <a:r>
              <a:rPr lang="ru-RU" dirty="0"/>
              <a:t>осуществляющих образовательную </a:t>
            </a:r>
            <a:r>
              <a:rPr lang="ru-RU" dirty="0" smtClean="0"/>
              <a:t>деятельность (</a:t>
            </a:r>
            <a:r>
              <a:rPr lang="ru-RU" b="1" dirty="0" smtClean="0"/>
              <a:t>в форме семейного образования и  самообразования</a:t>
            </a:r>
            <a:r>
              <a:rPr lang="ru-RU" dirty="0" smtClean="0"/>
              <a:t>)</a:t>
            </a:r>
          </a:p>
          <a:p>
            <a:r>
              <a:rPr lang="ru-RU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П.2 Ст. 44  </a:t>
            </a:r>
            <a:r>
              <a:rPr lang="ru-RU" dirty="0"/>
              <a:t>Органы государственной власти и </a:t>
            </a:r>
            <a:r>
              <a:rPr lang="ru-RU" i="1" dirty="0"/>
              <a:t>органы местного самоуправления, образовательные организации </a:t>
            </a:r>
            <a:r>
              <a:rPr lang="ru-RU" b="1" i="1" dirty="0"/>
              <a:t>оказывают помощь </a:t>
            </a:r>
            <a:r>
              <a:rPr lang="ru-RU" dirty="0"/>
              <a:t>родителям (законным представителям) несовершеннолетних обучающихся в воспитании детей, охране и укреплении их физического и психического здоровья, развитии индивидуальных способностей и необходимой коррекции нарушений их </a:t>
            </a:r>
            <a:r>
              <a:rPr lang="ru-RU" dirty="0" smtClean="0"/>
              <a:t>развития</a:t>
            </a:r>
          </a:p>
          <a:p>
            <a:r>
              <a:rPr lang="ru-RU" sz="1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П.3 с.44 </a:t>
            </a:r>
            <a:r>
              <a:rPr lang="ru-RU" b="1" i="1" dirty="0"/>
              <a:t>Родители</a:t>
            </a:r>
            <a:r>
              <a:rPr lang="ru-RU" dirty="0"/>
              <a:t> (законные представители) несовершеннолетних обучающихся </a:t>
            </a:r>
            <a:r>
              <a:rPr lang="ru-RU" b="1" i="1" dirty="0"/>
              <a:t>имеют право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1</a:t>
            </a:r>
            <a:r>
              <a:rPr lang="ru-RU" b="1" dirty="0"/>
              <a:t>) выбирать </a:t>
            </a:r>
            <a:r>
              <a:rPr lang="ru-RU" dirty="0"/>
              <a:t>до завершения получения ребенком основного общего образования с учетом мнения ребенка, а также с учетом рекомендаций психолого-медико-педагогической комиссии (при их наличии) </a:t>
            </a:r>
            <a:r>
              <a:rPr lang="ru-RU" b="1" dirty="0"/>
              <a:t>формы получения образования</a:t>
            </a:r>
            <a:r>
              <a:rPr lang="ru-RU" dirty="0"/>
              <a:t> и формы обучения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6650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979059"/>
          </a:xfrm>
        </p:spPr>
        <p:txBody>
          <a:bodyPr/>
          <a:lstStyle/>
          <a:p>
            <a:r>
              <a:rPr lang="ru-RU" sz="2400" b="1" dirty="0">
                <a:solidFill>
                  <a:srgbClr val="31B4E6">
                    <a:lumMod val="50000"/>
                  </a:srgbClr>
                </a:solidFill>
              </a:rPr>
              <a:t>Нормативно-правовые основы организации и функционирования консультационных пунктов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58890" y="1484416"/>
            <a:ext cx="3395952" cy="717472"/>
          </a:xfrm>
        </p:spPr>
        <p:txBody>
          <a:bodyPr anchor="t"/>
          <a:lstStyle/>
          <a:p>
            <a:pPr lvl="0">
              <a:buClr>
                <a:srgbClr val="353535"/>
              </a:buClr>
            </a:pPr>
            <a:r>
              <a:rPr lang="ru-RU" sz="2000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Приказ </a:t>
            </a:r>
            <a:r>
              <a:rPr lang="ru-RU" sz="2000" b="1" i="1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Минобрнауки</a:t>
            </a:r>
            <a:r>
              <a:rPr lang="ru-RU" sz="2000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РФ </a:t>
            </a:r>
            <a:br>
              <a:rPr lang="ru-RU" sz="2000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r>
              <a:rPr lang="ru-RU" sz="2000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№ 1014 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361722" y="2398816"/>
            <a:ext cx="2590288" cy="3831311"/>
          </a:xfrm>
        </p:spPr>
        <p:txBody>
          <a:bodyPr>
            <a:normAutofit/>
          </a:bodyPr>
          <a:lstStyle/>
          <a:p>
            <a:pPr lvl="0">
              <a:buClr>
                <a:srgbClr val="353535"/>
              </a:buClr>
            </a:pPr>
            <a:r>
              <a:rPr lang="ru-RU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Дошкольное образование может быть получено в организациях, осуществляющих образовательную деятельность, а также вне организаций - </a:t>
            </a:r>
            <a:r>
              <a:rPr lang="ru-RU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в форме семейного образования</a:t>
            </a:r>
            <a:endParaRPr lang="ru-RU" b="1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 pitchFamily="34" charset="0"/>
            </a:endParaRP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353704" y="1484416"/>
            <a:ext cx="3999001" cy="717472"/>
          </a:xfrm>
        </p:spPr>
        <p:txBody>
          <a:bodyPr anchor="t"/>
          <a:lstStyle/>
          <a:p>
            <a:pPr lvl="0">
              <a:buClr>
                <a:srgbClr val="353535"/>
              </a:buClr>
            </a:pPr>
            <a:r>
              <a:rPr lang="ru-RU" sz="2000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ФЗ «Об образовании в РФ» </a:t>
            </a:r>
            <a:r>
              <a:rPr lang="ru-RU" sz="2000" b="1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/>
            </a:r>
            <a:br>
              <a:rPr lang="ru-RU" sz="2000" b="1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r>
              <a:rPr lang="ru-RU" sz="2000" b="1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№ </a:t>
            </a:r>
            <a:r>
              <a:rPr lang="ru-RU" sz="2000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273-ФЗ от 29.12.2012г.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581403" y="2398816"/>
            <a:ext cx="5923209" cy="4275116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Родители</a:t>
            </a:r>
            <a:r>
              <a:rPr lang="ru-RU" dirty="0"/>
              <a:t> (законные представители) несовершеннолетних обучающихся, обеспечивающие получение детьми дошкольного образования в форме семейного образования, </a:t>
            </a:r>
            <a:r>
              <a:rPr lang="ru-RU" b="1" dirty="0" smtClean="0"/>
              <a:t>имеют право </a:t>
            </a:r>
            <a:r>
              <a:rPr lang="ru-RU" i="1" dirty="0" smtClean="0"/>
              <a:t>на</a:t>
            </a:r>
            <a:r>
              <a:rPr lang="ru-RU" dirty="0" smtClean="0"/>
              <a:t> </a:t>
            </a:r>
            <a:r>
              <a:rPr lang="ru-RU" b="1" i="1" dirty="0" smtClean="0"/>
              <a:t>получение </a:t>
            </a:r>
            <a:r>
              <a:rPr lang="ru-RU" dirty="0" smtClean="0"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a:rPr>
              <a:t>методической</a:t>
            </a:r>
            <a:r>
              <a:rPr lang="ru-RU" dirty="0"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a:rPr>
              <a:t>, </a:t>
            </a:r>
            <a:r>
              <a:rPr lang="ru-RU" dirty="0" smtClean="0"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a:rPr>
              <a:t>психолого-педагогической</a:t>
            </a:r>
            <a:r>
              <a:rPr lang="ru-RU" dirty="0">
                <a:ln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a:rPr>
              <a:t>, диагностической и консультативной </a:t>
            </a:r>
            <a:r>
              <a:rPr lang="ru-RU" b="1" i="1" dirty="0"/>
              <a:t>помощи</a:t>
            </a:r>
            <a:r>
              <a:rPr lang="ru-RU" dirty="0"/>
              <a:t> </a:t>
            </a:r>
            <a:r>
              <a:rPr lang="ru-RU" dirty="0">
                <a:ln>
                  <a:solidFill>
                    <a:schemeClr val="accent6">
                      <a:lumMod val="75000"/>
                    </a:schemeClr>
                  </a:solidFill>
                </a:ln>
              </a:rPr>
              <a:t>без взимания платы</a:t>
            </a:r>
            <a:r>
              <a:rPr lang="ru-RU" dirty="0"/>
              <a:t>, в том числе в дошкольных образовательных организациях и общеобразовательных организациях, если в них созданы соответствующие </a:t>
            </a:r>
            <a:r>
              <a:rPr lang="ru-RU" b="1" dirty="0"/>
              <a:t>консультационные центры</a:t>
            </a:r>
            <a:r>
              <a:rPr lang="ru-RU" dirty="0"/>
              <a:t>. Обеспечение предоставления таких видов помощи осуществляется органами государственной власти субъектов Российской Федерации.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816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2550" y="367539"/>
            <a:ext cx="10094026" cy="5396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Модель региональной консультативно-методической службы</a:t>
            </a: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350327" y="991641"/>
            <a:ext cx="4025735" cy="102127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Региональный консультативно-методический центр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350327" y="5402577"/>
            <a:ext cx="4025735" cy="102127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ПМПК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404752" y="2482704"/>
            <a:ext cx="3384469" cy="102127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Муниципальный  консультативно-методический центр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073732" y="2482704"/>
            <a:ext cx="3398323" cy="102127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Муниципальный  консультативно-методический центр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216231" y="3935509"/>
            <a:ext cx="2377043" cy="102127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Консультативный центр на базе ДОО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771405" y="3938884"/>
            <a:ext cx="2377043" cy="102127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Консультативный центр на базе ДОО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504709" y="3938884"/>
            <a:ext cx="2377043" cy="102127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Консультативный центр на базе ДОО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9238013" y="3938884"/>
            <a:ext cx="2377043" cy="102127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Консультативный центр на базе ДОО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2" name="Двойная стрелка вверх/вниз 21"/>
          <p:cNvSpPr/>
          <p:nvPr/>
        </p:nvSpPr>
        <p:spPr>
          <a:xfrm rot="2932097">
            <a:off x="3985654" y="1869073"/>
            <a:ext cx="158680" cy="722646"/>
          </a:xfrm>
          <a:prstGeom prst="up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войная стрелка вверх/вниз 22"/>
          <p:cNvSpPr/>
          <p:nvPr/>
        </p:nvSpPr>
        <p:spPr>
          <a:xfrm rot="2932097">
            <a:off x="2649745" y="3342264"/>
            <a:ext cx="158700" cy="722646"/>
          </a:xfrm>
          <a:prstGeom prst="up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Двойная стрелка вверх/вниз 24"/>
          <p:cNvSpPr/>
          <p:nvPr/>
        </p:nvSpPr>
        <p:spPr>
          <a:xfrm rot="8306417" flipH="1">
            <a:off x="8511840" y="1882731"/>
            <a:ext cx="148959" cy="722646"/>
          </a:xfrm>
          <a:prstGeom prst="up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Двойная стрелка вверх/вниз 25"/>
          <p:cNvSpPr/>
          <p:nvPr/>
        </p:nvSpPr>
        <p:spPr>
          <a:xfrm rot="8306417">
            <a:off x="5003632" y="3355412"/>
            <a:ext cx="141922" cy="722646"/>
          </a:xfrm>
          <a:prstGeom prst="up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Двойная стрелка вверх/вниз 26"/>
          <p:cNvSpPr/>
          <p:nvPr/>
        </p:nvSpPr>
        <p:spPr>
          <a:xfrm rot="8306417">
            <a:off x="9765457" y="3348254"/>
            <a:ext cx="184302" cy="722646"/>
          </a:xfrm>
          <a:prstGeom prst="up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Двойная стрелка вверх/вниз 29"/>
          <p:cNvSpPr/>
          <p:nvPr/>
        </p:nvSpPr>
        <p:spPr>
          <a:xfrm rot="2932097">
            <a:off x="7600124" y="3329937"/>
            <a:ext cx="158700" cy="722646"/>
          </a:xfrm>
          <a:prstGeom prst="up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 rot="18101316">
            <a:off x="3635642" y="4672899"/>
            <a:ext cx="210029" cy="149629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низ 34"/>
          <p:cNvSpPr/>
          <p:nvPr/>
        </p:nvSpPr>
        <p:spPr>
          <a:xfrm rot="3489823">
            <a:off x="8931076" y="4667852"/>
            <a:ext cx="207588" cy="149629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низ 35"/>
          <p:cNvSpPr/>
          <p:nvPr/>
        </p:nvSpPr>
        <p:spPr>
          <a:xfrm rot="18790824">
            <a:off x="5410507" y="4788088"/>
            <a:ext cx="209709" cy="852128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низ 36"/>
          <p:cNvSpPr/>
          <p:nvPr/>
        </p:nvSpPr>
        <p:spPr>
          <a:xfrm rot="2792437">
            <a:off x="7010723" y="4806235"/>
            <a:ext cx="182245" cy="842585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112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75298"/>
          </a:xfrm>
        </p:spPr>
        <p:txBody>
          <a:bodyPr>
            <a:normAutofit fontScale="90000"/>
          </a:bodyPr>
          <a:lstStyle/>
          <a:p>
            <a:pPr lvl="0" defTabSz="914400">
              <a:spcBef>
                <a:spcPts val="0"/>
              </a:spcBef>
            </a:pPr>
            <a:r>
              <a:rPr lang="ru-RU" sz="2400" b="1" dirty="0">
                <a:solidFill>
                  <a:srgbClr val="31B4E6">
                    <a:lumMod val="50000"/>
                  </a:srgbClr>
                </a:solidFill>
                <a:ea typeface="+mn-ea"/>
                <a:cs typeface="+mn-cs"/>
              </a:rPr>
              <a:t>Региональный консультативно-методический центр</a:t>
            </a:r>
            <a:br>
              <a:rPr lang="ru-RU" sz="2400" b="1" dirty="0">
                <a:solidFill>
                  <a:srgbClr val="31B4E6">
                    <a:lumMod val="50000"/>
                  </a:srgbClr>
                </a:solidFill>
                <a:ea typeface="+mn-ea"/>
                <a:cs typeface="+mn-cs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82334" y="1341911"/>
            <a:ext cx="8915400" cy="5023263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/>
              <a:t>Координация деятельности муниципальных консультативно-методических центров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/>
              <a:t>Обучение специалистов, работающих в муниципальных консультативно-методических центрах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/>
              <a:t>Оказание методической поддержки работникам муниципальных консультативно-методических центров</a:t>
            </a:r>
          </a:p>
          <a:p>
            <a:r>
              <a:rPr lang="ru-RU" sz="2000" dirty="0"/>
              <a:t>Подготовка методических и информационных материалов для МКМЦ и КЦ </a:t>
            </a:r>
            <a:r>
              <a:rPr lang="ru-RU" sz="2000" dirty="0" smtClean="0"/>
              <a:t>ДОО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/>
              <a:t>Организация и сопровождение Интернет-представительства единого КМЦ </a:t>
            </a:r>
          </a:p>
          <a:p>
            <a:r>
              <a:rPr lang="ru-RU" sz="2000" dirty="0"/>
              <a:t>Сбор и обработка информации о количестве и характере оказанных услуг</a:t>
            </a:r>
          </a:p>
        </p:txBody>
      </p:sp>
    </p:spTree>
    <p:extLst>
      <p:ext uri="{BB962C8B-B14F-4D97-AF65-F5344CB8AC3E}">
        <p14:creationId xmlns:p14="http://schemas.microsoft.com/office/powerpoint/2010/main" val="3497180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51547"/>
          </a:xfrm>
        </p:spPr>
        <p:txBody>
          <a:bodyPr>
            <a:normAutofit fontScale="90000"/>
          </a:bodyPr>
          <a:lstStyle/>
          <a:p>
            <a:pPr lvl="0" defTabSz="914400">
              <a:spcBef>
                <a:spcPts val="0"/>
              </a:spcBef>
            </a:pPr>
            <a:r>
              <a:rPr lang="ru-RU" sz="2400" b="1" dirty="0">
                <a:solidFill>
                  <a:srgbClr val="31B4E6">
                    <a:lumMod val="50000"/>
                  </a:srgbClr>
                </a:solidFill>
                <a:ea typeface="+mn-ea"/>
                <a:cs typeface="+mn-cs"/>
              </a:rPr>
              <a:t>Муниципальный  консультативно-методический центр</a:t>
            </a:r>
            <a:br>
              <a:rPr lang="ru-RU" sz="2400" b="1" dirty="0">
                <a:solidFill>
                  <a:srgbClr val="31B4E6">
                    <a:lumMod val="50000"/>
                  </a:srgbClr>
                </a:solidFill>
                <a:ea typeface="+mn-ea"/>
                <a:cs typeface="+mn-cs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448790"/>
            <a:ext cx="8915400" cy="4462432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dirty="0"/>
              <a:t>Координация деятельности консультативных пунктов в муниципалитете: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/>
              <a:t>определение базовых площадок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/>
              <a:t>формирование штатных расписаний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/>
              <a:t>оказание методической поддержки работникам консультационного пункта ДОО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/>
              <a:t> сбор и обработка информации о количестве и характере оказанных услуг</a:t>
            </a:r>
          </a:p>
        </p:txBody>
      </p:sp>
    </p:spTree>
    <p:extLst>
      <p:ext uri="{BB962C8B-B14F-4D97-AF65-F5344CB8AC3E}">
        <p14:creationId xmlns:p14="http://schemas.microsoft.com/office/powerpoint/2010/main" val="4040295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15921"/>
          </a:xfrm>
        </p:spPr>
        <p:txBody>
          <a:bodyPr>
            <a:normAutofit fontScale="90000"/>
          </a:bodyPr>
          <a:lstStyle/>
          <a:p>
            <a:pPr lvl="0" defTabSz="914400">
              <a:spcBef>
                <a:spcPts val="0"/>
              </a:spcBef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ea typeface="+mn-ea"/>
                <a:cs typeface="+mn-cs"/>
              </a:rPr>
              <a:t>Консультативный</a:t>
            </a:r>
            <a:r>
              <a:rPr lang="ru-RU" sz="2400" b="1" dirty="0">
                <a:solidFill>
                  <a:srgbClr val="31B4E6">
                    <a:lumMod val="50000"/>
                  </a:srgbClr>
                </a:solidFill>
                <a:ea typeface="+mn-ea"/>
                <a:cs typeface="+mn-cs"/>
              </a:rPr>
              <a:t> центр на базе ДОО</a:t>
            </a:r>
            <a:br>
              <a:rPr lang="ru-RU" sz="2400" b="1" dirty="0">
                <a:solidFill>
                  <a:srgbClr val="31B4E6">
                    <a:lumMod val="50000"/>
                  </a:srgbClr>
                </a:solidFill>
                <a:ea typeface="+mn-ea"/>
                <a:cs typeface="+mn-cs"/>
              </a:rPr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39831" y="1729839"/>
            <a:ext cx="8915400" cy="377762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/>
              <a:t>Оказание практической помощи родителям и детям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dirty="0"/>
              <a:t>- консультирование по вопросам обучения и воспитания детей дошкольного возраста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dirty="0"/>
              <a:t>- проведение обучающих семинаров для родителей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000" dirty="0"/>
              <a:t>- проведение диагностических обследований</a:t>
            </a:r>
          </a:p>
          <a:p>
            <a:r>
              <a:rPr lang="ru-RU" sz="2000" dirty="0"/>
              <a:t>Ведение журналов приема заявлений</a:t>
            </a:r>
          </a:p>
        </p:txBody>
      </p:sp>
    </p:spTree>
    <p:extLst>
      <p:ext uri="{BB962C8B-B14F-4D97-AF65-F5344CB8AC3E}">
        <p14:creationId xmlns:p14="http://schemas.microsoft.com/office/powerpoint/2010/main" val="2412498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695362"/>
            <a:ext cx="8911687" cy="57529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Психолого-медико-педагогическая комиссия</a:t>
            </a: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2652156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Диагностическое обследование детей</a:t>
            </a:r>
          </a:p>
          <a:p>
            <a:r>
              <a:rPr lang="ru-RU" sz="2000" dirty="0" smtClean="0"/>
              <a:t>Составление проектов программ индивидуального сопровождения ребенка</a:t>
            </a:r>
          </a:p>
          <a:p>
            <a:r>
              <a:rPr lang="ru-RU" sz="2000" dirty="0" smtClean="0"/>
              <a:t>Консультирование родителей по вопросам организации воспитания и обучения детей, имеющих недостатки в физическом и/или психическом развитии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92782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2550" y="367539"/>
            <a:ext cx="10094026" cy="5396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Модель региональной консультативно-методической службы</a:t>
            </a: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350327" y="991641"/>
            <a:ext cx="4025735" cy="102127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31B4E6">
                    <a:lumMod val="50000"/>
                  </a:srgbClr>
                </a:solidFill>
              </a:rPr>
              <a:t>Региональный консультативно-методический центр</a:t>
            </a:r>
            <a:endParaRPr lang="ru-RU" b="1" dirty="0">
              <a:solidFill>
                <a:srgbClr val="31B4E6">
                  <a:lumMod val="50000"/>
                </a:srgb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350327" y="5402577"/>
            <a:ext cx="4025735" cy="102127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31B4E6">
                    <a:lumMod val="50000"/>
                  </a:srgbClr>
                </a:solidFill>
              </a:rPr>
              <a:t>ПМПК</a:t>
            </a:r>
            <a:endParaRPr lang="ru-RU" b="1" dirty="0">
              <a:solidFill>
                <a:srgbClr val="31B4E6">
                  <a:lumMod val="50000"/>
                </a:srgb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404752" y="2482704"/>
            <a:ext cx="3384469" cy="102127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31B4E6">
                    <a:lumMod val="50000"/>
                  </a:srgbClr>
                </a:solidFill>
              </a:rPr>
              <a:t>Муниципальный куратор</a:t>
            </a:r>
            <a:endParaRPr lang="ru-RU" b="1" dirty="0">
              <a:solidFill>
                <a:srgbClr val="31B4E6">
                  <a:lumMod val="50000"/>
                </a:srgbClr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073732" y="2482704"/>
            <a:ext cx="3398323" cy="102127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31B4E6">
                    <a:lumMod val="50000"/>
                  </a:srgbClr>
                </a:solidFill>
              </a:rPr>
              <a:t>Муниципальный  куратор</a:t>
            </a:r>
            <a:endParaRPr lang="ru-RU" b="1" dirty="0">
              <a:solidFill>
                <a:srgbClr val="31B4E6">
                  <a:lumMod val="50000"/>
                </a:srgb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216231" y="3935509"/>
            <a:ext cx="2377043" cy="102127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31B4E6">
                    <a:lumMod val="50000"/>
                  </a:srgbClr>
                </a:solidFill>
              </a:rPr>
              <a:t>Консультативный центр на базе ДОО</a:t>
            </a:r>
            <a:endParaRPr lang="ru-RU" b="1" dirty="0">
              <a:solidFill>
                <a:srgbClr val="31B4E6">
                  <a:lumMod val="50000"/>
                </a:srgbClr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771405" y="3938884"/>
            <a:ext cx="2377043" cy="102127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31B4E6">
                    <a:lumMod val="50000"/>
                  </a:srgbClr>
                </a:solidFill>
              </a:rPr>
              <a:t>Консультативный центр на базе ДОО</a:t>
            </a:r>
            <a:endParaRPr lang="ru-RU" b="1" dirty="0">
              <a:solidFill>
                <a:srgbClr val="31B4E6">
                  <a:lumMod val="50000"/>
                </a:srgb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504709" y="3938884"/>
            <a:ext cx="2377043" cy="102127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31B4E6">
                    <a:lumMod val="50000"/>
                  </a:srgbClr>
                </a:solidFill>
              </a:rPr>
              <a:t>Консультативный центр на базе ДОО</a:t>
            </a:r>
            <a:endParaRPr lang="ru-RU" b="1" dirty="0">
              <a:solidFill>
                <a:srgbClr val="31B4E6">
                  <a:lumMod val="50000"/>
                </a:srgb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9238013" y="3938884"/>
            <a:ext cx="2377043" cy="102127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31B4E6">
                    <a:lumMod val="50000"/>
                  </a:srgbClr>
                </a:solidFill>
              </a:rPr>
              <a:t>Консультативный центр на базе ДОО</a:t>
            </a:r>
            <a:endParaRPr lang="ru-RU" b="1" dirty="0">
              <a:solidFill>
                <a:srgbClr val="31B4E6">
                  <a:lumMod val="50000"/>
                </a:srgbClr>
              </a:solidFill>
            </a:endParaRPr>
          </a:p>
        </p:txBody>
      </p:sp>
      <p:sp>
        <p:nvSpPr>
          <p:cNvPr id="22" name="Двойная стрелка вверх/вниз 21"/>
          <p:cNvSpPr/>
          <p:nvPr/>
        </p:nvSpPr>
        <p:spPr>
          <a:xfrm rot="2932097">
            <a:off x="3985654" y="1869073"/>
            <a:ext cx="158680" cy="722646"/>
          </a:xfrm>
          <a:prstGeom prst="up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3" name="Двойная стрелка вверх/вниз 22"/>
          <p:cNvSpPr/>
          <p:nvPr/>
        </p:nvSpPr>
        <p:spPr>
          <a:xfrm rot="2932097">
            <a:off x="2649745" y="3342264"/>
            <a:ext cx="158700" cy="722646"/>
          </a:xfrm>
          <a:prstGeom prst="up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5" name="Двойная стрелка вверх/вниз 24"/>
          <p:cNvSpPr/>
          <p:nvPr/>
        </p:nvSpPr>
        <p:spPr>
          <a:xfrm rot="8306417" flipH="1">
            <a:off x="8511840" y="1882731"/>
            <a:ext cx="148959" cy="722646"/>
          </a:xfrm>
          <a:prstGeom prst="up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6" name="Двойная стрелка вверх/вниз 25"/>
          <p:cNvSpPr/>
          <p:nvPr/>
        </p:nvSpPr>
        <p:spPr>
          <a:xfrm rot="8306417">
            <a:off x="5003632" y="3355412"/>
            <a:ext cx="141922" cy="722646"/>
          </a:xfrm>
          <a:prstGeom prst="up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7" name="Двойная стрелка вверх/вниз 26"/>
          <p:cNvSpPr/>
          <p:nvPr/>
        </p:nvSpPr>
        <p:spPr>
          <a:xfrm rot="8306417">
            <a:off x="9765457" y="3348254"/>
            <a:ext cx="184302" cy="722646"/>
          </a:xfrm>
          <a:prstGeom prst="up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0" name="Двойная стрелка вверх/вниз 29"/>
          <p:cNvSpPr/>
          <p:nvPr/>
        </p:nvSpPr>
        <p:spPr>
          <a:xfrm rot="2932097">
            <a:off x="7600124" y="3329937"/>
            <a:ext cx="158700" cy="722646"/>
          </a:xfrm>
          <a:prstGeom prst="up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4" name="Стрелка вниз 33"/>
          <p:cNvSpPr/>
          <p:nvPr/>
        </p:nvSpPr>
        <p:spPr>
          <a:xfrm rot="18101316">
            <a:off x="3635642" y="4672899"/>
            <a:ext cx="210029" cy="149629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5" name="Стрелка вниз 34"/>
          <p:cNvSpPr/>
          <p:nvPr/>
        </p:nvSpPr>
        <p:spPr>
          <a:xfrm rot="3489823">
            <a:off x="8931076" y="4667852"/>
            <a:ext cx="207588" cy="1496290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6" name="Стрелка вниз 35"/>
          <p:cNvSpPr/>
          <p:nvPr/>
        </p:nvSpPr>
        <p:spPr>
          <a:xfrm rot="18790824">
            <a:off x="5410507" y="4788088"/>
            <a:ext cx="209709" cy="852128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7" name="Стрелка вниз 36"/>
          <p:cNvSpPr/>
          <p:nvPr/>
        </p:nvSpPr>
        <p:spPr>
          <a:xfrm rot="2792437">
            <a:off x="7010723" y="4806235"/>
            <a:ext cx="182245" cy="842585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53499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DDE756-D3DC-4A2A-990A-8B83250B9EF0}"/>
</file>

<file path=customXml/itemProps2.xml><?xml version="1.0" encoding="utf-8"?>
<ds:datastoreItem xmlns:ds="http://schemas.openxmlformats.org/officeDocument/2006/customXml" ds:itemID="{7EA59B50-ECB6-4E49-9BEF-5971F68FEC32}"/>
</file>

<file path=customXml/itemProps3.xml><?xml version="1.0" encoding="utf-8"?>
<ds:datastoreItem xmlns:ds="http://schemas.openxmlformats.org/officeDocument/2006/customXml" ds:itemID="{42833B1D-F80D-4701-9128-EB00C819F1ED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143</TotalTime>
  <Words>538</Words>
  <Application>Microsoft Office PowerPoint</Application>
  <PresentationFormat>Широкоэкранный</PresentationFormat>
  <Paragraphs>73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Times New Roman</vt:lpstr>
      <vt:lpstr>Wingdings 3</vt:lpstr>
      <vt:lpstr>Легкий дым</vt:lpstr>
      <vt:lpstr>Консультационные центры  в системе образования Костромской области</vt:lpstr>
      <vt:lpstr>Нормативно-правовые основы организации и функционирования консультационных пунктов</vt:lpstr>
      <vt:lpstr>Нормативно-правовые основы организации и функционирования консультационных пунктов</vt:lpstr>
      <vt:lpstr>Модель региональной консультативно-методической службы</vt:lpstr>
      <vt:lpstr>Региональный консультативно-методический центр </vt:lpstr>
      <vt:lpstr>Муниципальный  консультативно-методический центр </vt:lpstr>
      <vt:lpstr>Консультативный центр на базе ДОО </vt:lpstr>
      <vt:lpstr>Психолого-медико-педагогическая комиссия</vt:lpstr>
      <vt:lpstr>Модель региональной консультативно-методической службы</vt:lpstr>
      <vt:lpstr>Основные нормативные акты, регулирующие деятельность КЦ</vt:lpstr>
      <vt:lpstr>Примерный кадровый состав муниципального консультативно-методического центра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Консультационные центры  в системе образования Костромской области</dc:title>
  <dc:creator>Пользователь</dc:creator>
  <cp:lastModifiedBy>Пользователь</cp:lastModifiedBy>
  <cp:revision>16</cp:revision>
  <dcterms:created xsi:type="dcterms:W3CDTF">2015-10-01T18:37:49Z</dcterms:created>
  <dcterms:modified xsi:type="dcterms:W3CDTF">2015-10-02T04:29:52Z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