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9" r:id="rId4"/>
    <p:sldId id="282" r:id="rId5"/>
    <p:sldId id="295" r:id="rId6"/>
    <p:sldId id="292" r:id="rId7"/>
    <p:sldId id="280" r:id="rId8"/>
    <p:sldId id="285" r:id="rId9"/>
    <p:sldId id="286" r:id="rId10"/>
    <p:sldId id="287" r:id="rId11"/>
    <p:sldId id="281" r:id="rId12"/>
    <p:sldId id="283" r:id="rId13"/>
    <p:sldId id="294" r:id="rId14"/>
    <p:sldId id="290" r:id="rId15"/>
    <p:sldId id="284" r:id="rId16"/>
    <p:sldId id="291" r:id="rId17"/>
    <p:sldId id="289" r:id="rId18"/>
    <p:sldId id="298" r:id="rId19"/>
    <p:sldId id="29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33CC"/>
    <a:srgbClr val="B92D14"/>
    <a:srgbClr val="040E08"/>
    <a:srgbClr val="35759D"/>
    <a:srgbClr val="35B19D"/>
    <a:srgbClr val="000000"/>
    <a:srgbClr val="FFFF00"/>
    <a:srgbClr val="491403"/>
    <a:srgbClr val="3A100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95596" autoAdjust="0"/>
  </p:normalViewPr>
  <p:slideViewPr>
    <p:cSldViewPr>
      <p:cViewPr>
        <p:scale>
          <a:sx n="75" d="100"/>
          <a:sy n="75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6B95BF-4889-4F32-93EB-0056539DDB79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</dgm:pt>
    <dgm:pt modelId="{A5801F4B-8CBD-4D5F-83F7-7002A80FFDB2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Первый «блок» – письменная работа по учебному предмету с предметными и методическими заданиями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B7B3672-5B0C-40D9-BF5F-762B25E70573}" type="parTrans" cxnId="{3A4B8150-3061-4276-A3C1-2DE113AA2DC5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5D82055-5B6C-4D95-B35F-A5CD0E52A9F2}" type="sibTrans" cxnId="{3A4B8150-3061-4276-A3C1-2DE113AA2DC5}">
      <dgm:prSet custT="1"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3F76E32-10EC-4452-BF85-100CF7CE87CD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Во втором «блоке» эксперты оценивали видеозапись урока. При анализе учитывали аспекты воспитания, мотивации, индивидуального подхода, формирование навыков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CE84CD6-FD59-4ED2-8093-6DC6908878D5}" type="parTrans" cxnId="{5D53E055-0489-4992-B4A3-56475BD89F6A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B2E5F75-6A87-4EFD-BCBE-64409DE0C0AC}" type="sibTrans" cxnId="{5D53E055-0489-4992-B4A3-56475BD89F6A}">
      <dgm:prSet custT="1"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0DC568A-189D-404F-AA69-19B2C3B7F9F4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 третьем «блоке» надо было решить «педагогический кейс», в нем – ситуация из жизни. Учитель составлял план действий по ситуации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D03F019-4796-45BE-ACA9-21F3E5B34268}" type="parTrans" cxnId="{3F24A41F-ABCD-47E9-A9D8-96E6D1496A1C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D1374EDA-6863-4367-9C66-859E7C1F9CF9}" type="sibTrans" cxnId="{3F24A41F-ABCD-47E9-A9D8-96E6D1496A1C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475457C-DB6A-4402-9148-A1CBF82672C0}" type="pres">
      <dgm:prSet presAssocID="{EF6B95BF-4889-4F32-93EB-0056539DDB79}" presName="outerComposite" presStyleCnt="0">
        <dgm:presLayoutVars>
          <dgm:chMax val="5"/>
          <dgm:dir/>
          <dgm:resizeHandles val="exact"/>
        </dgm:presLayoutVars>
      </dgm:prSet>
      <dgm:spPr/>
    </dgm:pt>
    <dgm:pt modelId="{5A4B2532-8B1C-4E57-B2EF-04EBF21FDA4F}" type="pres">
      <dgm:prSet presAssocID="{EF6B95BF-4889-4F32-93EB-0056539DDB79}" presName="dummyMaxCanvas" presStyleCnt="0">
        <dgm:presLayoutVars/>
      </dgm:prSet>
      <dgm:spPr/>
    </dgm:pt>
    <dgm:pt modelId="{F50524F8-FAEE-454B-8B58-789774CD8304}" type="pres">
      <dgm:prSet presAssocID="{EF6B95BF-4889-4F32-93EB-0056539DDB7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02C89-30B9-4F05-9CB8-B0580764BD9B}" type="pres">
      <dgm:prSet presAssocID="{EF6B95BF-4889-4F32-93EB-0056539DDB7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C593D-FCF4-4FD2-99FB-EEB9DCCD71B7}" type="pres">
      <dgm:prSet presAssocID="{EF6B95BF-4889-4F32-93EB-0056539DDB7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94215-8B3A-40FE-AE85-05131C7738D7}" type="pres">
      <dgm:prSet presAssocID="{EF6B95BF-4889-4F32-93EB-0056539DDB7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A7A240-B09E-4F75-BDE1-0AD4F615DBDE}" type="pres">
      <dgm:prSet presAssocID="{EF6B95BF-4889-4F32-93EB-0056539DDB7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2742B-5CB8-41E1-9BB2-D207C606BE28}" type="pres">
      <dgm:prSet presAssocID="{EF6B95BF-4889-4F32-93EB-0056539DDB7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11190-5AC0-46AD-97C8-9F6BE52317A9}" type="pres">
      <dgm:prSet presAssocID="{EF6B95BF-4889-4F32-93EB-0056539DDB7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CE0BB2-5931-4478-993F-D6DD2B03F21E}" type="pres">
      <dgm:prSet presAssocID="{EF6B95BF-4889-4F32-93EB-0056539DDB7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7A4E14-9541-4E77-A359-395B1448F1DB}" type="presOf" srcId="{00DC568A-189D-404F-AA69-19B2C3B7F9F4}" destId="{84EC593D-FCF4-4FD2-99FB-EEB9DCCD71B7}" srcOrd="0" destOrd="0" presId="urn:microsoft.com/office/officeart/2005/8/layout/vProcess5"/>
    <dgm:cxn modelId="{5F4043A5-3FD3-44DF-BC47-4EFD9A3A4D97}" type="presOf" srcId="{35D82055-5B6C-4D95-B35F-A5CD0E52A9F2}" destId="{E0894215-8B3A-40FE-AE85-05131C7738D7}" srcOrd="0" destOrd="0" presId="urn:microsoft.com/office/officeart/2005/8/layout/vProcess5"/>
    <dgm:cxn modelId="{F1900CDF-6B68-4608-9035-015334537A88}" type="presOf" srcId="{EF6B95BF-4889-4F32-93EB-0056539DDB79}" destId="{2475457C-DB6A-4402-9148-A1CBF82672C0}" srcOrd="0" destOrd="0" presId="urn:microsoft.com/office/officeart/2005/8/layout/vProcess5"/>
    <dgm:cxn modelId="{3CB0C1D1-7026-4BB5-B63A-10DEBB18769E}" type="presOf" srcId="{A5801F4B-8CBD-4D5F-83F7-7002A80FFDB2}" destId="{F50524F8-FAEE-454B-8B58-789774CD8304}" srcOrd="0" destOrd="0" presId="urn:microsoft.com/office/officeart/2005/8/layout/vProcess5"/>
    <dgm:cxn modelId="{5D53E055-0489-4992-B4A3-56475BD89F6A}" srcId="{EF6B95BF-4889-4F32-93EB-0056539DDB79}" destId="{83F76E32-10EC-4452-BF85-100CF7CE87CD}" srcOrd="1" destOrd="0" parTransId="{4CE84CD6-FD59-4ED2-8093-6DC6908878D5}" sibTransId="{7B2E5F75-6A87-4EFD-BCBE-64409DE0C0AC}"/>
    <dgm:cxn modelId="{A4B147C5-DDF2-45BF-B973-C3365DA167C6}" type="presOf" srcId="{A5801F4B-8CBD-4D5F-83F7-7002A80FFDB2}" destId="{0E72742B-5CB8-41E1-9BB2-D207C606BE28}" srcOrd="1" destOrd="0" presId="urn:microsoft.com/office/officeart/2005/8/layout/vProcess5"/>
    <dgm:cxn modelId="{C4634FAC-8882-44E6-B88B-E528C6BB9FB3}" type="presOf" srcId="{7B2E5F75-6A87-4EFD-BCBE-64409DE0C0AC}" destId="{85A7A240-B09E-4F75-BDE1-0AD4F615DBDE}" srcOrd="0" destOrd="0" presId="urn:microsoft.com/office/officeart/2005/8/layout/vProcess5"/>
    <dgm:cxn modelId="{114E53EF-79F2-45BE-BEC5-EFD7A6A27055}" type="presOf" srcId="{83F76E32-10EC-4452-BF85-100CF7CE87CD}" destId="{95611190-5AC0-46AD-97C8-9F6BE52317A9}" srcOrd="1" destOrd="0" presId="urn:microsoft.com/office/officeart/2005/8/layout/vProcess5"/>
    <dgm:cxn modelId="{3A4B8150-3061-4276-A3C1-2DE113AA2DC5}" srcId="{EF6B95BF-4889-4F32-93EB-0056539DDB79}" destId="{A5801F4B-8CBD-4D5F-83F7-7002A80FFDB2}" srcOrd="0" destOrd="0" parTransId="{CB7B3672-5B0C-40D9-BF5F-762B25E70573}" sibTransId="{35D82055-5B6C-4D95-B35F-A5CD0E52A9F2}"/>
    <dgm:cxn modelId="{3F24A41F-ABCD-47E9-A9D8-96E6D1496A1C}" srcId="{EF6B95BF-4889-4F32-93EB-0056539DDB79}" destId="{00DC568A-189D-404F-AA69-19B2C3B7F9F4}" srcOrd="2" destOrd="0" parTransId="{8D03F019-4796-45BE-ACA9-21F3E5B34268}" sibTransId="{D1374EDA-6863-4367-9C66-859E7C1F9CF9}"/>
    <dgm:cxn modelId="{435F092A-6A5D-46C1-B271-F27EF33BBD95}" type="presOf" srcId="{83F76E32-10EC-4452-BF85-100CF7CE87CD}" destId="{E8702C89-30B9-4F05-9CB8-B0580764BD9B}" srcOrd="0" destOrd="0" presId="urn:microsoft.com/office/officeart/2005/8/layout/vProcess5"/>
    <dgm:cxn modelId="{EEC4FB47-66A6-45FD-BA3A-E1342842CF82}" type="presOf" srcId="{00DC568A-189D-404F-AA69-19B2C3B7F9F4}" destId="{E9CE0BB2-5931-4478-993F-D6DD2B03F21E}" srcOrd="1" destOrd="0" presId="urn:microsoft.com/office/officeart/2005/8/layout/vProcess5"/>
    <dgm:cxn modelId="{F5433BF5-ED9A-4752-8704-879785F2C0A7}" type="presParOf" srcId="{2475457C-DB6A-4402-9148-A1CBF82672C0}" destId="{5A4B2532-8B1C-4E57-B2EF-04EBF21FDA4F}" srcOrd="0" destOrd="0" presId="urn:microsoft.com/office/officeart/2005/8/layout/vProcess5"/>
    <dgm:cxn modelId="{A022FAE8-4261-405F-8C94-DBDE08E27C54}" type="presParOf" srcId="{2475457C-DB6A-4402-9148-A1CBF82672C0}" destId="{F50524F8-FAEE-454B-8B58-789774CD8304}" srcOrd="1" destOrd="0" presId="urn:microsoft.com/office/officeart/2005/8/layout/vProcess5"/>
    <dgm:cxn modelId="{89B5AC2B-3810-48F4-9162-18D4103E6B39}" type="presParOf" srcId="{2475457C-DB6A-4402-9148-A1CBF82672C0}" destId="{E8702C89-30B9-4F05-9CB8-B0580764BD9B}" srcOrd="2" destOrd="0" presId="urn:microsoft.com/office/officeart/2005/8/layout/vProcess5"/>
    <dgm:cxn modelId="{7B4DCDE1-BF4D-4FA7-916D-F431CAA8689A}" type="presParOf" srcId="{2475457C-DB6A-4402-9148-A1CBF82672C0}" destId="{84EC593D-FCF4-4FD2-99FB-EEB9DCCD71B7}" srcOrd="3" destOrd="0" presId="urn:microsoft.com/office/officeart/2005/8/layout/vProcess5"/>
    <dgm:cxn modelId="{922B698D-4AFB-41CE-B1F1-8093FD391877}" type="presParOf" srcId="{2475457C-DB6A-4402-9148-A1CBF82672C0}" destId="{E0894215-8B3A-40FE-AE85-05131C7738D7}" srcOrd="4" destOrd="0" presId="urn:microsoft.com/office/officeart/2005/8/layout/vProcess5"/>
    <dgm:cxn modelId="{6EBB8FA9-A6F2-41F6-8ED3-578DF362EAC6}" type="presParOf" srcId="{2475457C-DB6A-4402-9148-A1CBF82672C0}" destId="{85A7A240-B09E-4F75-BDE1-0AD4F615DBDE}" srcOrd="5" destOrd="0" presId="urn:microsoft.com/office/officeart/2005/8/layout/vProcess5"/>
    <dgm:cxn modelId="{2045DE60-92E9-4638-B0DE-BB7AE1D2F6AA}" type="presParOf" srcId="{2475457C-DB6A-4402-9148-A1CBF82672C0}" destId="{0E72742B-5CB8-41E1-9BB2-D207C606BE28}" srcOrd="6" destOrd="0" presId="urn:microsoft.com/office/officeart/2005/8/layout/vProcess5"/>
    <dgm:cxn modelId="{D4A3704C-53FF-4EAA-AFA1-737566C57817}" type="presParOf" srcId="{2475457C-DB6A-4402-9148-A1CBF82672C0}" destId="{95611190-5AC0-46AD-97C8-9F6BE52317A9}" srcOrd="7" destOrd="0" presId="urn:microsoft.com/office/officeart/2005/8/layout/vProcess5"/>
    <dgm:cxn modelId="{B4012933-9835-4B9F-B20A-F372065741C0}" type="presParOf" srcId="{2475457C-DB6A-4402-9148-A1CBF82672C0}" destId="{E9CE0BB2-5931-4478-993F-D6DD2B03F21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0524F8-FAEE-454B-8B58-789774CD8304}">
      <dsp:nvSpPr>
        <dsp:cNvPr id="0" name=""/>
        <dsp:cNvSpPr/>
      </dsp:nvSpPr>
      <dsp:spPr>
        <a:xfrm>
          <a:off x="0" y="0"/>
          <a:ext cx="5564990" cy="1414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Первый «блок» – письменная работа по учебному предмету с предметными и методическими заданиями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0" y="0"/>
        <a:ext cx="4121934" cy="1414068"/>
      </dsp:txXfrm>
    </dsp:sp>
    <dsp:sp modelId="{E8702C89-30B9-4F05-9CB8-B0580764BD9B}">
      <dsp:nvSpPr>
        <dsp:cNvPr id="0" name=""/>
        <dsp:cNvSpPr/>
      </dsp:nvSpPr>
      <dsp:spPr>
        <a:xfrm>
          <a:off x="491028" y="1649745"/>
          <a:ext cx="5564990" cy="1414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Во втором «блоке» эксперты оценивали видеозапись урока. При анализе учитывали аспекты воспитания, мотивации, индивидуального подхода, формирование навыков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491028" y="1649745"/>
        <a:ext cx="4154818" cy="1414068"/>
      </dsp:txXfrm>
    </dsp:sp>
    <dsp:sp modelId="{84EC593D-FCF4-4FD2-99FB-EEB9DCCD71B7}">
      <dsp:nvSpPr>
        <dsp:cNvPr id="0" name=""/>
        <dsp:cNvSpPr/>
      </dsp:nvSpPr>
      <dsp:spPr>
        <a:xfrm>
          <a:off x="982057" y="3299491"/>
          <a:ext cx="5564990" cy="1414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 третьем «блоке» надо было решить «педагогический кейс», в нем – ситуация из жизни. Учитель составлял план действий по ситуации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982057" y="3299491"/>
        <a:ext cx="4154818" cy="1414068"/>
      </dsp:txXfrm>
    </dsp:sp>
    <dsp:sp modelId="{E0894215-8B3A-40FE-AE85-05131C7738D7}">
      <dsp:nvSpPr>
        <dsp:cNvPr id="0" name=""/>
        <dsp:cNvSpPr/>
      </dsp:nvSpPr>
      <dsp:spPr>
        <a:xfrm>
          <a:off x="4645846" y="1072334"/>
          <a:ext cx="919144" cy="9191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4645846" y="1072334"/>
        <a:ext cx="919144" cy="919144"/>
      </dsp:txXfrm>
    </dsp:sp>
    <dsp:sp modelId="{85A7A240-B09E-4F75-BDE1-0AD4F615DBDE}">
      <dsp:nvSpPr>
        <dsp:cNvPr id="0" name=""/>
        <dsp:cNvSpPr/>
      </dsp:nvSpPr>
      <dsp:spPr>
        <a:xfrm>
          <a:off x="5136875" y="2712653"/>
          <a:ext cx="919144" cy="9191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5136875" y="2712653"/>
        <a:ext cx="919144" cy="919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B28500-0A12-4DE5-9326-1CA4982E8FB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F4FE5A-0DF2-456F-A9CE-6D86942466A8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F4FE5A-0DF2-456F-A9CE-6D86942466A8}" type="slidenum">
              <a:rPr lang="en-US"/>
              <a:pPr/>
              <a:t>18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28500-0A12-4DE5-9326-1CA4982E8FB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360E9E-F8D2-45F2-939E-9A6CEBF0E476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5693F1-BD7E-4CBC-9B81-C9F0762F887C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5693F1-BD7E-4CBC-9B81-C9F0762F887C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5693F1-BD7E-4CBC-9B81-C9F0762F887C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5693F1-BD7E-4CBC-9B81-C9F0762F887C}" type="slidenum">
              <a:rPr lang="en-US"/>
              <a:pPr/>
              <a:t>11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5693F1-BD7E-4CBC-9B81-C9F0762F887C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5693F1-BD7E-4CBC-9B81-C9F0762F887C}" type="slidenum">
              <a:rPr lang="en-US"/>
              <a:pPr/>
              <a:t>15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5693F1-BD7E-4CBC-9B81-C9F0762F887C}" type="slidenum">
              <a:rPr lang="en-US"/>
              <a:pPr/>
              <a:t>17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5334000"/>
            <a:ext cx="7772400" cy="70485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6019800"/>
            <a:ext cx="7772400" cy="6858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065213"/>
            <a:ext cx="203835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065213"/>
            <a:ext cx="596265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2009775"/>
            <a:ext cx="40005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09775"/>
            <a:ext cx="40005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065213"/>
            <a:ext cx="8153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2009775"/>
            <a:ext cx="815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8.jpeg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Data" Target="../diagrams/data1.xml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834895"/>
            <a:ext cx="8640960" cy="24622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Новая аттестация. </a:t>
            </a:r>
          </a:p>
          <a:p>
            <a:r>
              <a:rPr lang="ru-R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Примеры </a:t>
            </a:r>
            <a:r>
              <a:rPr lang="ru-RU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заданий, </a:t>
            </a:r>
            <a:r>
              <a:rPr lang="ru-R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которые </a:t>
            </a:r>
            <a:r>
              <a:rPr lang="ru-RU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будут выполнять </a:t>
            </a:r>
            <a:r>
              <a:rPr lang="ru-R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учителя</a:t>
            </a:r>
            <a:endParaRPr lang="ru-RU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7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240" y="516260"/>
            <a:ext cx="2394507" cy="677908"/>
          </a:xfrm>
          <a:prstGeom prst="rect">
            <a:avLst/>
          </a:prstGeom>
          <a:noFill/>
        </p:spPr>
      </p:pic>
      <p:pic>
        <p:nvPicPr>
          <p:cNvPr id="8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4661" y="132928"/>
            <a:ext cx="2365703" cy="301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764704"/>
            <a:ext cx="9144000" cy="6093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149514" cy="608548"/>
          </a:xfrm>
          <a:prstGeom prst="rect">
            <a:avLst/>
          </a:prstGeom>
          <a:noFill/>
        </p:spPr>
      </p:pic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 cstate="print"/>
          <a:srcRect l="5509" t="19840" r="47767" b="42360"/>
          <a:stretch>
            <a:fillRect/>
          </a:stretch>
        </p:blipFill>
        <p:spPr bwMode="auto">
          <a:xfrm>
            <a:off x="323528" y="980728"/>
            <a:ext cx="8424936" cy="4104456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74576" y="5192707"/>
            <a:ext cx="743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33CC"/>
                </a:solidFill>
                <a:cs typeface="Arial" pitchFamily="34" charset="0"/>
              </a:rPr>
              <a:t>Есть более сложные для учителей предметно-методические задания с единичным выбором ответа. Образец задания – в примере </a:t>
            </a:r>
            <a:r>
              <a:rPr lang="ru-RU" dirty="0" smtClean="0">
                <a:solidFill>
                  <a:srgbClr val="0033CC"/>
                </a:solidFill>
                <a:cs typeface="Arial" pitchFamily="34" charset="0"/>
              </a:rPr>
              <a:t>2</a:t>
            </a:r>
            <a:endParaRPr lang="ru-RU" dirty="0">
              <a:solidFill>
                <a:srgbClr val="0033CC"/>
              </a:solidFill>
              <a:cs typeface="Arial" pitchFamily="34" charset="0"/>
            </a:endParaRPr>
          </a:p>
        </p:txBody>
      </p:sp>
      <p:pic>
        <p:nvPicPr>
          <p:cNvPr id="10" name="Рисунок 9" descr="pushpin-png-pushpin-png-photos-1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188640"/>
            <a:ext cx="1535838" cy="1535838"/>
          </a:xfrm>
          <a:prstGeom prst="rect">
            <a:avLst/>
          </a:prstGeom>
        </p:spPr>
      </p:pic>
      <p:pic>
        <p:nvPicPr>
          <p:cNvPr id="9" name="Picture 9" descr="\\Epsylon\^Magazines\СПРАВОЧНИК ЗАМЕСТИТЕЛЯ ДИРЕКТОРА ШКОЛЫ\ОГЭ_презы\Фоны для презентации\фоны и детали\clipart-bow-corner-16.png"/>
          <p:cNvPicPr>
            <a:picLocks noChangeAspect="1" noChangeArrowheads="1"/>
          </p:cNvPicPr>
          <p:nvPr/>
        </p:nvPicPr>
        <p:blipFill>
          <a:blip r:embed="rId5" cstate="print">
            <a:lum bright="-29000" contrast="39000"/>
          </a:blip>
          <a:srcRect/>
          <a:stretch>
            <a:fillRect/>
          </a:stretch>
        </p:blipFill>
        <p:spPr bwMode="auto">
          <a:xfrm rot="10800000">
            <a:off x="5652120" y="5517231"/>
            <a:ext cx="3491878" cy="1368151"/>
          </a:xfrm>
          <a:prstGeom prst="rect">
            <a:avLst/>
          </a:prstGeom>
          <a:noFill/>
        </p:spPr>
      </p:pic>
      <p:pic>
        <p:nvPicPr>
          <p:cNvPr id="11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>
            <a:lum bright="1000" contrast="41000"/>
          </a:blip>
          <a:srcRect/>
          <a:stretch>
            <a:fillRect/>
          </a:stretch>
        </p:blipFill>
        <p:spPr bwMode="auto">
          <a:xfrm>
            <a:off x="7224724" y="6525344"/>
            <a:ext cx="1801211" cy="229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35696" y="1148551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33CC"/>
                </a:solidFill>
                <a:cs typeface="Arial" pitchFamily="34" charset="0"/>
              </a:rPr>
              <a:t>Еще педагоги выполняли </a:t>
            </a:r>
            <a:r>
              <a:rPr lang="ru-RU" dirty="0" smtClean="0">
                <a:solidFill>
                  <a:srgbClr val="0033CC"/>
                </a:solidFill>
                <a:cs typeface="Arial" pitchFamily="34" charset="0"/>
              </a:rPr>
              <a:t/>
            </a:r>
            <a:br>
              <a:rPr lang="ru-RU" dirty="0" smtClean="0">
                <a:solidFill>
                  <a:srgbClr val="0033CC"/>
                </a:solidFill>
                <a:cs typeface="Arial" pitchFamily="34" charset="0"/>
              </a:rPr>
            </a:br>
            <a:r>
              <a:rPr lang="ru-RU" dirty="0" smtClean="0">
                <a:solidFill>
                  <a:srgbClr val="0033CC"/>
                </a:solidFill>
                <a:cs typeface="Arial" pitchFamily="34" charset="0"/>
              </a:rPr>
              <a:t>предметно-методические задания </a:t>
            </a:r>
            <a:r>
              <a:rPr lang="ru-RU" dirty="0">
                <a:solidFill>
                  <a:srgbClr val="0033CC"/>
                </a:solidFill>
                <a:cs typeface="Arial" pitchFamily="34" charset="0"/>
              </a:rPr>
              <a:t>с множественным выбором </a:t>
            </a:r>
            <a:r>
              <a:rPr lang="ru-RU" dirty="0" smtClean="0">
                <a:solidFill>
                  <a:srgbClr val="0033CC"/>
                </a:solidFill>
                <a:cs typeface="Arial" pitchFamily="34" charset="0"/>
              </a:rPr>
              <a:t>ответов </a:t>
            </a:r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4" cstate="print"/>
          <a:srcRect l="5509" t="25720" r="51442" b="48240"/>
          <a:stretch>
            <a:fillRect/>
          </a:stretch>
        </p:blipFill>
        <p:spPr bwMode="auto">
          <a:xfrm>
            <a:off x="1835697" y="2420888"/>
            <a:ext cx="7200800" cy="2952328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miter lim="800000"/>
            <a:headEnd/>
            <a:tailEnd/>
          </a:ln>
        </p:spPr>
      </p:pic>
      <p:pic>
        <p:nvPicPr>
          <p:cNvPr id="10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6093296"/>
            <a:ext cx="2149514" cy="608548"/>
          </a:xfrm>
          <a:prstGeom prst="rect">
            <a:avLst/>
          </a:prstGeom>
          <a:noFill/>
        </p:spPr>
      </p:pic>
      <p:pic>
        <p:nvPicPr>
          <p:cNvPr id="13" name="Рисунок 12" descr="ki8zG68i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4583310"/>
            <a:ext cx="2016224" cy="2036590"/>
          </a:xfrm>
          <a:prstGeom prst="rect">
            <a:avLst/>
          </a:prstGeom>
        </p:spPr>
      </p:pic>
      <p:pic>
        <p:nvPicPr>
          <p:cNvPr id="9" name="Picture 9" descr="\\Epsylon\^Magazines\СПРАВОЧНИК ЗАМЕСТИТЕЛЯ ДИРЕКТОРА ШКОЛЫ\ОГЭ_презы\Фоны для презентации\фоны и детали\clipart-bow-corner-16.png"/>
          <p:cNvPicPr>
            <a:picLocks noChangeAspect="1" noChangeArrowheads="1"/>
          </p:cNvPicPr>
          <p:nvPr/>
        </p:nvPicPr>
        <p:blipFill>
          <a:blip r:embed="rId7" cstate="print">
            <a:lum bright="-29000" contrast="39000"/>
          </a:blip>
          <a:srcRect/>
          <a:stretch>
            <a:fillRect/>
          </a:stretch>
        </p:blipFill>
        <p:spPr bwMode="auto">
          <a:xfrm rot="10800000">
            <a:off x="5652120" y="5517231"/>
            <a:ext cx="3491878" cy="1368151"/>
          </a:xfrm>
          <a:prstGeom prst="rect">
            <a:avLst/>
          </a:prstGeom>
          <a:noFill/>
        </p:spPr>
      </p:pic>
      <p:pic>
        <p:nvPicPr>
          <p:cNvPr id="12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8" cstate="print">
            <a:lum bright="1000" contrast="41000"/>
          </a:blip>
          <a:srcRect/>
          <a:stretch>
            <a:fillRect/>
          </a:stretch>
        </p:blipFill>
        <p:spPr bwMode="auto">
          <a:xfrm>
            <a:off x="7224724" y="6525344"/>
            <a:ext cx="1801211" cy="22976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763687" y="0"/>
            <a:ext cx="7380313" cy="107721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Что включает </a:t>
            </a:r>
            <a:r>
              <a:rPr lang="ru-RU" sz="3200" b="1" cap="none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/>
            </a:r>
            <a:br>
              <a:rPr lang="ru-RU" sz="3200" b="1" cap="none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</a:br>
            <a:r>
              <a:rPr lang="ru-RU" sz="3200" b="1" cap="none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диагностическая </a:t>
            </a:r>
            <a:r>
              <a:rPr lang="ru-RU" sz="3200" b="1" cap="none" spc="50" dirty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работа</a:t>
            </a:r>
            <a:endParaRPr lang="ru-RU" sz="3200" b="1" cap="none" spc="50" dirty="0">
              <a:ln w="11430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84152" y="1220634"/>
            <a:ext cx="7200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0033CC"/>
                </a:solidFill>
                <a:latin typeface="Book Antiqua" pitchFamily="18" charset="0"/>
              </a:rPr>
              <a:t>Педагогам предлагали выполнить </a:t>
            </a:r>
            <a:br>
              <a:rPr lang="ru-RU" sz="2200" dirty="0" smtClean="0">
                <a:solidFill>
                  <a:srgbClr val="0033CC"/>
                </a:solidFill>
                <a:latin typeface="Book Antiqua" pitchFamily="18" charset="0"/>
              </a:rPr>
            </a:br>
            <a:r>
              <a:rPr lang="ru-RU" sz="2200" dirty="0" smtClean="0">
                <a:solidFill>
                  <a:srgbClr val="0033CC"/>
                </a:solidFill>
                <a:latin typeface="Book Antiqua" pitchFamily="18" charset="0"/>
              </a:rPr>
              <a:t>методические </a:t>
            </a:r>
            <a:r>
              <a:rPr lang="ru-RU" sz="2200" dirty="0">
                <a:solidFill>
                  <a:srgbClr val="0033CC"/>
                </a:solidFill>
                <a:latin typeface="Book Antiqua" pitchFamily="18" charset="0"/>
              </a:rPr>
              <a:t>задачи. </a:t>
            </a:r>
            <a:endParaRPr lang="ru-RU" sz="2200" dirty="0" smtClean="0">
              <a:solidFill>
                <a:srgbClr val="0033CC"/>
              </a:solidFill>
              <a:latin typeface="Book Antiqua" pitchFamily="18" charset="0"/>
            </a:endParaRPr>
          </a:p>
          <a:p>
            <a:pPr algn="ctr"/>
            <a:r>
              <a:rPr lang="ru-RU" sz="2200" dirty="0" smtClean="0">
                <a:solidFill>
                  <a:srgbClr val="0033CC"/>
                </a:solidFill>
                <a:latin typeface="Book Antiqua" pitchFamily="18" charset="0"/>
              </a:rPr>
              <a:t>Нужно спроектировать </a:t>
            </a:r>
            <a:r>
              <a:rPr lang="ru-RU" sz="2200" dirty="0">
                <a:solidFill>
                  <a:srgbClr val="0033CC"/>
                </a:solidFill>
                <a:latin typeface="Book Antiqua" pitchFamily="18" charset="0"/>
              </a:rPr>
              <a:t>урок для учеников с ОВЗ </a:t>
            </a:r>
            <a:r>
              <a:rPr lang="ru-RU" sz="2200" dirty="0" smtClean="0">
                <a:solidFill>
                  <a:srgbClr val="0033CC"/>
                </a:solidFill>
                <a:latin typeface="Book Antiqua" pitchFamily="18" charset="0"/>
              </a:rPr>
              <a:t/>
            </a:r>
            <a:br>
              <a:rPr lang="ru-RU" sz="2200" dirty="0" smtClean="0">
                <a:solidFill>
                  <a:srgbClr val="0033CC"/>
                </a:solidFill>
                <a:latin typeface="Book Antiqua" pitchFamily="18" charset="0"/>
              </a:rPr>
            </a:br>
            <a:r>
              <a:rPr lang="ru-RU" sz="2200" dirty="0" smtClean="0">
                <a:solidFill>
                  <a:srgbClr val="0033CC"/>
                </a:solidFill>
                <a:latin typeface="Book Antiqua" pitchFamily="18" charset="0"/>
              </a:rPr>
              <a:t>или </a:t>
            </a:r>
            <a:r>
              <a:rPr lang="ru-RU" sz="2200" dirty="0">
                <a:solidFill>
                  <a:srgbClr val="0033CC"/>
                </a:solidFill>
                <a:latin typeface="Book Antiqua" pitchFamily="18" charset="0"/>
              </a:rPr>
              <a:t>предложить упражнения для школьников с </a:t>
            </a:r>
            <a:r>
              <a:rPr lang="ru-RU" sz="2200" dirty="0" err="1">
                <a:solidFill>
                  <a:srgbClr val="0033CC"/>
                </a:solidFill>
                <a:latin typeface="Book Antiqua" pitchFamily="18" charset="0"/>
              </a:rPr>
              <a:t>дислексией</a:t>
            </a:r>
            <a:r>
              <a:rPr lang="ru-RU" sz="2200" dirty="0">
                <a:solidFill>
                  <a:srgbClr val="0033CC"/>
                </a:solidFill>
                <a:latin typeface="Book Antiqua" pitchFamily="18" charset="0"/>
              </a:rPr>
              <a:t> и </a:t>
            </a:r>
            <a:r>
              <a:rPr lang="ru-RU" sz="2200" dirty="0" err="1">
                <a:solidFill>
                  <a:srgbClr val="0033CC"/>
                </a:solidFill>
                <a:latin typeface="Book Antiqua" pitchFamily="18" charset="0"/>
              </a:rPr>
              <a:t>дисграфией</a:t>
            </a:r>
            <a:r>
              <a:rPr lang="ru-RU" sz="2200" dirty="0">
                <a:solidFill>
                  <a:srgbClr val="0033CC"/>
                </a:solidFill>
                <a:latin typeface="Book Antiqua" pitchFamily="18" charset="0"/>
              </a:rPr>
              <a:t>, способы работы с </a:t>
            </a:r>
            <a:r>
              <a:rPr lang="ru-RU" sz="2200" dirty="0" smtClean="0">
                <a:solidFill>
                  <a:srgbClr val="0033CC"/>
                </a:solidFill>
                <a:latin typeface="Book Antiqua" pitchFamily="18" charset="0"/>
              </a:rPr>
              <a:t>учениками-мигрантами </a:t>
            </a:r>
            <a:endParaRPr lang="ru-RU" sz="2200" dirty="0">
              <a:solidFill>
                <a:srgbClr val="0033CC"/>
              </a:solidFill>
              <a:latin typeface="Book Antiqua" pitchFamily="18" charset="0"/>
            </a:endParaRP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4" cstate="print"/>
          <a:srcRect l="5509" t="45040" r="47378" b="38160"/>
          <a:stretch>
            <a:fillRect/>
          </a:stretch>
        </p:blipFill>
        <p:spPr bwMode="auto">
          <a:xfrm>
            <a:off x="431032" y="3645024"/>
            <a:ext cx="8712968" cy="2088232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miter lim="800000"/>
            <a:headEnd/>
            <a:tailEnd/>
          </a:ln>
        </p:spPr>
      </p:pic>
      <p:pic>
        <p:nvPicPr>
          <p:cNvPr id="9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6021288"/>
            <a:ext cx="2149514" cy="608548"/>
          </a:xfrm>
          <a:prstGeom prst="rect">
            <a:avLst/>
          </a:prstGeom>
          <a:noFill/>
        </p:spPr>
      </p:pic>
      <p:pic>
        <p:nvPicPr>
          <p:cNvPr id="10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>
            <a:lum bright="1000" contrast="41000"/>
          </a:blip>
          <a:srcRect/>
          <a:stretch>
            <a:fillRect/>
          </a:stretch>
        </p:blipFill>
        <p:spPr bwMode="auto">
          <a:xfrm>
            <a:off x="6948264" y="6237312"/>
            <a:ext cx="1933655" cy="246662"/>
          </a:xfrm>
          <a:prstGeom prst="rect">
            <a:avLst/>
          </a:prstGeom>
          <a:noFill/>
        </p:spPr>
      </p:pic>
      <p:pic>
        <p:nvPicPr>
          <p:cNvPr id="11" name="Рисунок 10" descr="pushpin-png-pushpin-png-photos-10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212976"/>
            <a:ext cx="1175798" cy="1175798"/>
          </a:xfrm>
          <a:prstGeom prst="rect">
            <a:avLst/>
          </a:prstGeom>
        </p:spPr>
      </p:pic>
      <p:pic>
        <p:nvPicPr>
          <p:cNvPr id="15" name="Рисунок 14" descr="56f19a172bc949d953b06a94_stike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52320" y="-171400"/>
            <a:ext cx="1764610" cy="137869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763687" y="0"/>
            <a:ext cx="6192689" cy="107721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Что включает </a:t>
            </a:r>
            <a:r>
              <a:rPr lang="ru-RU" sz="3200" b="1" cap="none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/>
            </a:r>
            <a:br>
              <a:rPr lang="ru-RU" sz="3200" b="1" cap="none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</a:br>
            <a:r>
              <a:rPr lang="ru-RU" sz="3200" b="1" cap="none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диагностическая </a:t>
            </a:r>
            <a:r>
              <a:rPr lang="ru-RU" sz="3200" b="1" cap="none" spc="50" dirty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работа</a:t>
            </a:r>
            <a:endParaRPr lang="ru-RU" sz="3200" b="1" cap="none" spc="50" dirty="0">
              <a:ln w="11430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06062" y="-4341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764704"/>
            <a:ext cx="9144000" cy="6093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2" cstate="print">
            <a:lum bright="1000" contrast="41000"/>
          </a:blip>
          <a:srcRect/>
          <a:stretch>
            <a:fillRect/>
          </a:stretch>
        </p:blipFill>
        <p:spPr bwMode="auto">
          <a:xfrm>
            <a:off x="6660232" y="6453336"/>
            <a:ext cx="2365703" cy="301775"/>
          </a:xfrm>
          <a:prstGeom prst="rect">
            <a:avLst/>
          </a:prstGeom>
          <a:noFill/>
        </p:spPr>
      </p:pic>
      <p:pic>
        <p:nvPicPr>
          <p:cNvPr id="7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949280"/>
            <a:ext cx="2149514" cy="6085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0738" y="764704"/>
            <a:ext cx="8423588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Как решить профессиональную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задачу</a:t>
            </a:r>
          </a:p>
        </p:txBody>
      </p:sp>
      <p:pic>
        <p:nvPicPr>
          <p:cNvPr id="12" name="Рисунок 11" descr="Notepaper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31000"/>
          </a:blip>
          <a:srcRect l="48046" t="31180" r="28631" b="43214"/>
          <a:stretch>
            <a:fillRect/>
          </a:stretch>
        </p:blipFill>
        <p:spPr>
          <a:xfrm>
            <a:off x="0" y="1484784"/>
            <a:ext cx="3131840" cy="4464496"/>
          </a:xfrm>
          <a:prstGeom prst="rect">
            <a:avLst/>
          </a:prstGeom>
        </p:spPr>
      </p:pic>
      <p:pic>
        <p:nvPicPr>
          <p:cNvPr id="17" name="Рисунок 16" descr="Notepaper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31000"/>
          </a:blip>
          <a:srcRect l="48046" t="31180" r="28631" b="43214"/>
          <a:stretch>
            <a:fillRect/>
          </a:stretch>
        </p:blipFill>
        <p:spPr>
          <a:xfrm>
            <a:off x="3059832" y="4077072"/>
            <a:ext cx="3131840" cy="2570025"/>
          </a:xfrm>
          <a:prstGeom prst="rect">
            <a:avLst/>
          </a:prstGeom>
        </p:spPr>
      </p:pic>
      <p:pic>
        <p:nvPicPr>
          <p:cNvPr id="18" name="Рисунок 17" descr="Notepaper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31000"/>
          </a:blip>
          <a:srcRect l="48046" t="31180" r="28631" b="43214"/>
          <a:stretch>
            <a:fillRect/>
          </a:stretch>
        </p:blipFill>
        <p:spPr>
          <a:xfrm>
            <a:off x="3059832" y="1556792"/>
            <a:ext cx="3131840" cy="2570025"/>
          </a:xfrm>
          <a:prstGeom prst="rect">
            <a:avLst/>
          </a:prstGeom>
        </p:spPr>
      </p:pic>
      <p:pic>
        <p:nvPicPr>
          <p:cNvPr id="19" name="Рисунок 18" descr="Notepaper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31000"/>
          </a:blip>
          <a:srcRect l="48046" t="31180" r="28631" b="43214"/>
          <a:stretch>
            <a:fillRect/>
          </a:stretch>
        </p:blipFill>
        <p:spPr>
          <a:xfrm>
            <a:off x="6012160" y="1556792"/>
            <a:ext cx="3131840" cy="257002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198277" y="4509120"/>
            <a:ext cx="2760692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cs typeface="Arial" pitchFamily="34" charset="0"/>
              </a:rPr>
              <a:t>7 дней</a:t>
            </a:r>
          </a:p>
          <a:p>
            <a:pPr algn="ctr"/>
            <a:r>
              <a:rPr lang="ru-RU" sz="2200" dirty="0" smtClean="0">
                <a:solidFill>
                  <a:srgbClr val="002060"/>
                </a:solidFill>
                <a:cs typeface="Arial" pitchFamily="34" charset="0"/>
              </a:rPr>
              <a:t>на решение</a:t>
            </a:r>
            <a:br>
              <a:rPr lang="ru-RU" sz="22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cs typeface="Arial" pitchFamily="34" charset="0"/>
              </a:rPr>
              <a:t>профессиональной</a:t>
            </a:r>
          </a:p>
          <a:p>
            <a:pPr algn="ctr"/>
            <a:r>
              <a:rPr lang="ru-RU" sz="2200" dirty="0" smtClean="0">
                <a:solidFill>
                  <a:srgbClr val="002060"/>
                </a:solidFill>
                <a:cs typeface="Arial" pitchFamily="34" charset="0"/>
              </a:rPr>
              <a:t>задачи</a:t>
            </a:r>
            <a:endParaRPr lang="ru-RU" sz="22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75856" y="1844824"/>
            <a:ext cx="2520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cs typeface="Arial" pitchFamily="34" charset="0"/>
              </a:rPr>
              <a:t>8 задач </a:t>
            </a:r>
          </a:p>
          <a:p>
            <a:pPr algn="ctr"/>
            <a:r>
              <a:rPr lang="ru-RU" sz="2200" dirty="0" smtClean="0">
                <a:solidFill>
                  <a:srgbClr val="002060"/>
                </a:solidFill>
                <a:cs typeface="Arial" pitchFamily="34" charset="0"/>
              </a:rPr>
              <a:t>предлагают</a:t>
            </a:r>
          </a:p>
          <a:p>
            <a:pPr algn="ctr"/>
            <a:r>
              <a:rPr lang="ru-RU" sz="2200" dirty="0" smtClean="0">
                <a:solidFill>
                  <a:srgbClr val="002060"/>
                </a:solidFill>
                <a:cs typeface="Arial" pitchFamily="34" charset="0"/>
              </a:rPr>
              <a:t>педагогу, </a:t>
            </a:r>
            <a:br>
              <a:rPr lang="ru-RU" sz="22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cs typeface="Arial" pitchFamily="34" charset="0"/>
              </a:rPr>
              <a:t>чтобы он выбрал одну </a:t>
            </a:r>
            <a:endParaRPr lang="ru-RU" sz="22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00192" y="1772816"/>
            <a:ext cx="2448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Учитель получает пошаговый план, чтобы решить задачу</a:t>
            </a:r>
            <a:endParaRPr lang="ru-RU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988840"/>
            <a:ext cx="25922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cs typeface="Arial" pitchFamily="34" charset="0"/>
              </a:rPr>
              <a:t>Цель</a:t>
            </a:r>
            <a:r>
              <a:rPr lang="ru-RU" sz="22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cs typeface="Arial" pitchFamily="34" charset="0"/>
              </a:rPr>
              <a:t>задания – </a:t>
            </a:r>
            <a:r>
              <a:rPr lang="ru-RU" sz="2200" dirty="0">
                <a:solidFill>
                  <a:srgbClr val="002060"/>
                </a:solidFill>
                <a:cs typeface="Arial" pitchFamily="34" charset="0"/>
              </a:rPr>
              <a:t>проверить умения учителей создавать предметную среду и реализовывать образовательную </a:t>
            </a:r>
            <a:r>
              <a:rPr lang="ru-RU" sz="2200" dirty="0" smtClean="0">
                <a:solidFill>
                  <a:srgbClr val="002060"/>
                </a:solidFill>
                <a:cs typeface="Arial" pitchFamily="34" charset="0"/>
              </a:rPr>
              <a:t>программу</a:t>
            </a:r>
            <a:endParaRPr lang="ru-RU" sz="2200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24" name="Рисунок 23" descr="ezhednevnik-biznes-bloknot-justy-thinkme-sinkm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4293096"/>
            <a:ext cx="2004814" cy="2004814"/>
          </a:xfrm>
          <a:prstGeom prst="rect">
            <a:avLst/>
          </a:prstGeom>
        </p:spPr>
      </p:pic>
      <p:pic>
        <p:nvPicPr>
          <p:cNvPr id="25" name="Рисунок 24" descr="pushpin-png-pushpin-png-photos-10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0" y="1412776"/>
            <a:ext cx="743750" cy="743750"/>
          </a:xfrm>
          <a:prstGeom prst="rect">
            <a:avLst/>
          </a:prstGeom>
        </p:spPr>
      </p:pic>
      <p:pic>
        <p:nvPicPr>
          <p:cNvPr id="27" name="Рисунок 26" descr="pushpin-png-pushpin-png-photos-10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3131840" y="1340768"/>
            <a:ext cx="743750" cy="743750"/>
          </a:xfrm>
          <a:prstGeom prst="rect">
            <a:avLst/>
          </a:prstGeom>
        </p:spPr>
      </p:pic>
      <p:pic>
        <p:nvPicPr>
          <p:cNvPr id="28" name="Рисунок 27" descr="pushpin-png-pushpin-png-photos-10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3203848" y="4005064"/>
            <a:ext cx="743750" cy="743750"/>
          </a:xfrm>
          <a:prstGeom prst="rect">
            <a:avLst/>
          </a:prstGeom>
        </p:spPr>
      </p:pic>
      <p:pic>
        <p:nvPicPr>
          <p:cNvPr id="29" name="Рисунок 28" descr="pushpin-png-pushpin-png-photos-10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084168" y="1340768"/>
            <a:ext cx="743750" cy="7437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764704"/>
            <a:ext cx="9144000" cy="6093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2" cstate="print">
            <a:lum bright="1000" contrast="41000"/>
          </a:blip>
          <a:srcRect/>
          <a:stretch>
            <a:fillRect/>
          </a:stretch>
        </p:blipFill>
        <p:spPr bwMode="auto">
          <a:xfrm>
            <a:off x="6660232" y="6453336"/>
            <a:ext cx="2365703" cy="301775"/>
          </a:xfrm>
          <a:prstGeom prst="rect">
            <a:avLst/>
          </a:prstGeom>
          <a:noFill/>
        </p:spPr>
      </p:pic>
      <p:pic>
        <p:nvPicPr>
          <p:cNvPr id="7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238" y="6093296"/>
            <a:ext cx="2149514" cy="6085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66441" y="764704"/>
            <a:ext cx="8472192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Пошаговый план, чтобы решить задачу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l="14959" t="41680" r="4717" b="34800"/>
          <a:stretch>
            <a:fillRect/>
          </a:stretch>
        </p:blipFill>
        <p:spPr bwMode="auto">
          <a:xfrm>
            <a:off x="251520" y="1412776"/>
            <a:ext cx="8712968" cy="16734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4" name="Рисунок 13" descr="KijoRq6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3429000"/>
            <a:ext cx="3274999" cy="218189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71600" y="3429000"/>
            <a:ext cx="46805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Сформулируйте конкретную задачу с учетом реального контекста раскрытия описанной ситуации профессиональной деятельности. Контекст определите на основе профессионального опыта </a:t>
            </a:r>
            <a:br>
              <a:rPr lang="ru-RU" sz="20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</a:b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и кратко опишите его.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3717032"/>
            <a:ext cx="2952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cs typeface="Arial" pitchFamily="34" charset="0"/>
              </a:rPr>
              <a:t>Не более 200 слов, </a:t>
            </a:r>
            <a:br>
              <a:rPr lang="ru-RU" sz="2000" dirty="0" smtClean="0">
                <a:cs typeface="Arial" pitchFamily="34" charset="0"/>
              </a:rPr>
            </a:br>
            <a:r>
              <a:rPr lang="ru-RU" sz="2000" dirty="0" smtClean="0">
                <a:cs typeface="Arial" pitchFamily="34" charset="0"/>
              </a:rPr>
              <a:t>кегль 12, </a:t>
            </a:r>
            <a:br>
              <a:rPr lang="ru-RU" sz="2000" dirty="0" smtClean="0">
                <a:cs typeface="Arial" pitchFamily="34" charset="0"/>
              </a:rPr>
            </a:br>
            <a:r>
              <a:rPr lang="ru-RU" sz="2000" dirty="0" smtClean="0">
                <a:cs typeface="Arial" pitchFamily="34" charset="0"/>
              </a:rPr>
              <a:t>интервал  1,0</a:t>
            </a:r>
            <a:endParaRPr lang="ru-RU" sz="3200" dirty="0">
              <a:cs typeface="Arial" pitchFamily="34" charset="0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323528" y="3501008"/>
            <a:ext cx="576064" cy="5760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kissclipart-clip-board-png-clipart-clipboard-computer-icons-fe52b6e05c709f2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3369793"/>
            <a:ext cx="2520280" cy="3371575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 bwMode="auto">
          <a:xfrm>
            <a:off x="1835696" y="404664"/>
            <a:ext cx="576064" cy="5760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2</a:t>
            </a:r>
            <a:endParaRPr kumimoji="0" lang="ru-RU" sz="2400" b="1" i="0" u="none" strike="noStrike" normalizeH="0" baseline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2699792" y="3068960"/>
            <a:ext cx="576064" cy="5760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3</a:t>
            </a:r>
            <a:endParaRPr kumimoji="0" lang="ru-RU" sz="2400" b="1" i="0" u="none" strike="noStrike" normalizeH="0" baseline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2924944"/>
            <a:ext cx="540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Укажите, какую информацию вы будете собирать и из каких источников (научная, методическая, художественная литература, документы, люди и др.)? Какие методы работы с информацией Вы будете использовать? Заполните таблицу</a:t>
            </a:r>
            <a:endParaRPr lang="ru-RU" sz="1800" b="1" dirty="0">
              <a:solidFill>
                <a:schemeClr val="tx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4149080"/>
            <a:ext cx="2555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Перечень шагов, выполнение которых должно продемонстрировать эксперту процесс </a:t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 результат решения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835696" y="1484784"/>
          <a:ext cx="698477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3384376"/>
              </a:tblGrid>
              <a:tr h="9221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itchFamily="18" charset="0"/>
                        </a:rPr>
                        <a:t>Вопрос, на который нужно найти ответы для поиска решения задачи 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itchFamily="18" charset="0"/>
                        </a:rPr>
                        <a:t>Конкретные действия </a:t>
                      </a:r>
                      <a:br>
                        <a:rPr lang="ru-RU" dirty="0" smtClean="0">
                          <a:latin typeface="Book Antiqua" pitchFamily="18" charset="0"/>
                        </a:rPr>
                      </a:br>
                      <a:r>
                        <a:rPr lang="ru-RU" dirty="0" smtClean="0">
                          <a:latin typeface="Book Antiqua" pitchFamily="18" charset="0"/>
                        </a:rPr>
                        <a:t>по поиску ответа </a:t>
                      </a:r>
                      <a:br>
                        <a:rPr lang="ru-RU" dirty="0" smtClean="0">
                          <a:latin typeface="Book Antiqua" pitchFamily="18" charset="0"/>
                        </a:rPr>
                      </a:br>
                      <a:r>
                        <a:rPr lang="ru-RU" dirty="0" smtClean="0">
                          <a:latin typeface="Book Antiqua" pitchFamily="18" charset="0"/>
                        </a:rPr>
                        <a:t>на поставленный вопрос 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39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915816" y="4797152"/>
          <a:ext cx="5904657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8219"/>
                <a:gridCol w="1968219"/>
                <a:gridCol w="19682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itchFamily="18" charset="0"/>
                        </a:rPr>
                        <a:t>Содержание информации (о чем?)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itchFamily="18" charset="0"/>
                        </a:rPr>
                        <a:t>Источник этой информации 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itchFamily="18" charset="0"/>
                        </a:rPr>
                        <a:t>Метод работы </a:t>
                      </a:r>
                      <a:br>
                        <a:rPr lang="ru-RU" dirty="0" smtClean="0">
                          <a:latin typeface="Book Antiqua" pitchFamily="18" charset="0"/>
                        </a:rPr>
                      </a:br>
                      <a:r>
                        <a:rPr lang="ru-RU" dirty="0" smtClean="0">
                          <a:latin typeface="Book Antiqua" pitchFamily="18" charset="0"/>
                        </a:rPr>
                        <a:t>с информацией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>
            <a:lum bright="1000" contrast="41000"/>
          </a:blip>
          <a:srcRect/>
          <a:stretch>
            <a:fillRect/>
          </a:stretch>
        </p:blipFill>
        <p:spPr bwMode="auto">
          <a:xfrm>
            <a:off x="5436096" y="6309320"/>
            <a:ext cx="1497468" cy="19102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555776" y="0"/>
            <a:ext cx="64087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Сформулируйте вопросы, на которые нужно найти ответы для решения задачи в описанном Вами контексте, и предложите конкретные действия, необходимые для их выполнения. Воспользуйтесь таблицей .</a:t>
            </a:r>
          </a:p>
        </p:txBody>
      </p:sp>
      <p:pic>
        <p:nvPicPr>
          <p:cNvPr id="18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59651" y="6165304"/>
            <a:ext cx="1660821" cy="470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764704"/>
            <a:ext cx="9144000" cy="6093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7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149514" cy="60854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59632" y="2636912"/>
            <a:ext cx="51845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Сформулируйте способ (метод, методику, прием и т.п.) оценки эффективности предложенного Вами решения.</a:t>
            </a:r>
          </a:p>
          <a:p>
            <a:endParaRPr lang="ru-RU" sz="1800" b="1" dirty="0" smtClean="0">
              <a:solidFill>
                <a:schemeClr val="tx1">
                  <a:lumMod val="75000"/>
                </a:schemeClr>
              </a:solidFill>
              <a:cs typeface="Arial" pitchFamily="34" charset="0"/>
            </a:endParaRPr>
          </a:p>
          <a:p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Обоснуйте, почему Вы выбрали именно этот вариант решения.</a:t>
            </a:r>
          </a:p>
          <a:p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 </a:t>
            </a:r>
          </a:p>
          <a:p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В каких других ситуациях профессиональной деятельности применимо предложенное решение? </a:t>
            </a:r>
            <a:br>
              <a:rPr lang="ru-RU" sz="18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</a:b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Что именно может быть использовано </a:t>
            </a:r>
            <a:br>
              <a:rPr lang="ru-RU" sz="18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</a:b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в других ситуациях</a:t>
            </a:r>
          </a:p>
        </p:txBody>
      </p:sp>
      <p:sp>
        <p:nvSpPr>
          <p:cNvPr id="10" name="Овал 9"/>
          <p:cNvSpPr/>
          <p:nvPr/>
        </p:nvSpPr>
        <p:spPr bwMode="auto">
          <a:xfrm>
            <a:off x="467544" y="1052736"/>
            <a:ext cx="576064" cy="5760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4</a:t>
            </a:r>
            <a:endParaRPr kumimoji="0" lang="ru-RU" sz="2400" b="1" i="0" u="none" strike="noStrike" normalizeH="0" baseline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467544" y="2636912"/>
            <a:ext cx="576064" cy="5760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5</a:t>
            </a:r>
            <a:endParaRPr kumimoji="0" lang="ru-RU" sz="2400" b="1" i="0" u="none" strike="noStrike" normalizeH="0" baseline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467544" y="3717032"/>
            <a:ext cx="576064" cy="5760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6</a:t>
            </a:r>
          </a:p>
        </p:txBody>
      </p:sp>
      <p:pic>
        <p:nvPicPr>
          <p:cNvPr id="14" name="Рисунок 13" descr="kissclipart-clip-board-png-clipart-clipboard-computer-icons-fe52b6e05c709f2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2779969"/>
            <a:ext cx="2736304" cy="338533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213500" y="3479800"/>
            <a:ext cx="2699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Перечень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шагов, выполнение которых должно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продемонстри-ровать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эксперту процесс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 результат решения</a:t>
            </a:r>
          </a:p>
        </p:txBody>
      </p:sp>
      <p:pic>
        <p:nvPicPr>
          <p:cNvPr id="1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>
            <a:lum bright="1000" contrast="41000"/>
          </a:blip>
          <a:srcRect/>
          <a:stretch>
            <a:fillRect/>
          </a:stretch>
        </p:blipFill>
        <p:spPr bwMode="auto">
          <a:xfrm>
            <a:off x="6874272" y="6531891"/>
            <a:ext cx="1497468" cy="19102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259632" y="980728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Предложите решение задачи в виде конкретного материала, который учитывает содержание профессиональной задачи. </a:t>
            </a:r>
            <a:br>
              <a:rPr lang="ru-RU" sz="18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</a:b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Это может быть план урока, фрагмент рабочей программы, </a:t>
            </a:r>
            <a:br>
              <a:rPr lang="ru-RU" sz="18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</a:b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план организации деятельности субъектов образовательного процесса, описание применения конкретного метода.</a:t>
            </a:r>
          </a:p>
        </p:txBody>
      </p:sp>
      <p:sp>
        <p:nvSpPr>
          <p:cNvPr id="18" name="Овал 17"/>
          <p:cNvSpPr/>
          <p:nvPr/>
        </p:nvSpPr>
        <p:spPr bwMode="auto">
          <a:xfrm>
            <a:off x="467544" y="4653136"/>
            <a:ext cx="576064" cy="5760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7</a:t>
            </a:r>
            <a:endParaRPr kumimoji="0" lang="ru-RU" sz="2400" b="1" i="0" u="none" strike="noStrike" normalizeH="0" baseline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27784" y="244961"/>
            <a:ext cx="61206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 Укажите, какие действия необходимо предпринять педагогу в процессе подготовки и реализации предложенного решения. Эти действия не должны нарушать этические нормы профессиональной деятельности педагога и/или права других субъектов образовательного процесса в процессе реализации этого решения.</a:t>
            </a:r>
          </a:p>
          <a:p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Заполните следующую таблицу, раскрывающую логику Ваших размышлений. Опишите возможные последствия решения для педагога и учеников в ближайшей перспективе (на следующем уроке, в четверти, в течение учебного года)</a:t>
            </a:r>
            <a:endParaRPr lang="ru-RU" sz="1800" b="1" dirty="0">
              <a:solidFill>
                <a:schemeClr val="tx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1835696" y="260648"/>
            <a:ext cx="576064" cy="5760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8</a:t>
            </a:r>
            <a:endParaRPr kumimoji="0" lang="ru-RU" sz="2400" b="1" i="0" u="none" strike="noStrike" normalizeH="0" baseline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8" name="Рисунок 7" descr="kissclipart-clip-board-png-clipart-clipboard-computer-icons-fe52b6e05c709f2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3429000"/>
            <a:ext cx="2520280" cy="33715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496" y="4208287"/>
            <a:ext cx="2555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Перечень шагов, выполнение которых должно продемонстрировать эксперту процесс </a:t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 результат решения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771800" y="3861048"/>
          <a:ext cx="6096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itchFamily="18" charset="0"/>
                        </a:rPr>
                        <a:t>Действия учителя, совершаемые в процессе решения задачи 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itchFamily="18" charset="0"/>
                        </a:rPr>
                        <a:t>Этические нормы и/или права, нарушение которых предотвращает предложенное действие 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6165304"/>
            <a:ext cx="1660821" cy="470195"/>
          </a:xfrm>
          <a:prstGeom prst="rect">
            <a:avLst/>
          </a:prstGeom>
          <a:noFill/>
        </p:spPr>
      </p:pic>
      <p:pic>
        <p:nvPicPr>
          <p:cNvPr id="12" name="Picture 9" descr="\\Epsylon\^Magazines\СПРАВОЧНИК ЗАМЕСТИТЕЛЯ ДИРЕКТОРА ШКОЛЫ\ОГЭ_презы\Фоны для презентации\фоны и детали\clipart-bow-corner-1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6588224" y="5517233"/>
            <a:ext cx="2555776" cy="1340767"/>
          </a:xfrm>
          <a:prstGeom prst="rect">
            <a:avLst/>
          </a:prstGeom>
          <a:noFill/>
        </p:spPr>
      </p:pic>
      <p:pic>
        <p:nvPicPr>
          <p:cNvPr id="10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7" cstate="print">
            <a:lum bright="1000" contrast="41000"/>
          </a:blip>
          <a:srcRect/>
          <a:stretch>
            <a:fillRect/>
          </a:stretch>
        </p:blipFill>
        <p:spPr bwMode="auto">
          <a:xfrm>
            <a:off x="7568580" y="6629400"/>
            <a:ext cx="1497468" cy="191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834895"/>
            <a:ext cx="8640960" cy="24622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Новая аттестация. </a:t>
            </a:r>
          </a:p>
          <a:p>
            <a:r>
              <a:rPr lang="ru-R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Примеры </a:t>
            </a:r>
            <a:r>
              <a:rPr lang="ru-RU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заданий, </a:t>
            </a:r>
            <a:r>
              <a:rPr lang="ru-R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которые </a:t>
            </a:r>
            <a:r>
              <a:rPr lang="ru-RU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будут выполнять </a:t>
            </a:r>
            <a:r>
              <a:rPr lang="ru-R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учителя</a:t>
            </a:r>
            <a:endParaRPr lang="ru-RU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7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240" y="516260"/>
            <a:ext cx="2394507" cy="677908"/>
          </a:xfrm>
          <a:prstGeom prst="rect">
            <a:avLst/>
          </a:prstGeom>
          <a:noFill/>
        </p:spPr>
      </p:pic>
      <p:pic>
        <p:nvPicPr>
          <p:cNvPr id="8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4661" y="132928"/>
            <a:ext cx="2365703" cy="301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1"/>
            <a:ext cx="8568952" cy="648072"/>
          </a:xfrm>
        </p:spPr>
        <p:txBody>
          <a:bodyPr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презентации использованы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33760" y="1816100"/>
            <a:ext cx="8568952" cy="4536504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Шаблон с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powerpointbase.com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Статьи: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Педагогов будут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аттестовывать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по-новому /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Справочник заместителя директора школы, № 8, 2018, с. 12.</a:t>
            </a:r>
          </a:p>
          <a:p>
            <a:pPr marL="514350" indent="-514350">
              <a:buFontTx/>
              <a:buAutoNum type="arabicPeriod"/>
            </a:pPr>
            <a:r>
              <a:rPr lang="ru-RU" sz="2000" b="1" dirty="0" smtClean="0"/>
              <a:t>Новая модель аттестации. Примеры заданий, которые будут выполнять учителя, с ответами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/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Справочник заместителя директора школы, № 10, 2018, с. 82–91.</a:t>
            </a:r>
          </a:p>
          <a:p>
            <a:pPr marL="514350" indent="-514350"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Минпросвещения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исключило мнение выпускников об учителе из новых критериев аттестации педагогов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Справочник заместителя директора школы, № 1, 2019, с. 10.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 bwMode="auto">
          <a:xfrm>
            <a:off x="179512" y="1340768"/>
            <a:ext cx="8712968" cy="4968552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23528" y="2636912"/>
            <a:ext cx="5976664" cy="2448272"/>
          </a:xfrm>
          <a:noFill/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Летом 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2018 года </a:t>
            </a:r>
            <a:r>
              <a:rPr lang="ru-RU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Минпросвещения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апробировало новую модель 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аттестации по единым федеральным оценочным материалам (ЕФОМ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KijoRq6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645024"/>
            <a:ext cx="2770943" cy="1846076"/>
          </a:xfrm>
          <a:prstGeom prst="rect">
            <a:avLst/>
          </a:prstGeom>
        </p:spPr>
      </p:pic>
      <p:pic>
        <p:nvPicPr>
          <p:cNvPr id="9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4924" y="3898652"/>
            <a:ext cx="1933655" cy="232919"/>
          </a:xfrm>
          <a:prstGeom prst="rect">
            <a:avLst/>
          </a:prstGeom>
          <a:noFill/>
        </p:spPr>
      </p:pic>
      <p:pic>
        <p:nvPicPr>
          <p:cNvPr id="10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2720" y="4199746"/>
            <a:ext cx="1933490" cy="547390"/>
          </a:xfrm>
          <a:prstGeom prst="rect">
            <a:avLst/>
          </a:prstGeom>
          <a:noFill/>
        </p:spPr>
      </p:pic>
      <p:pic>
        <p:nvPicPr>
          <p:cNvPr id="11" name="Рисунок 10" descr="0_dba78_94da0ccb_or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539552" y="260648"/>
            <a:ext cx="1727006" cy="201622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428428" y="1536700"/>
            <a:ext cx="6912768" cy="743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</a:pPr>
            <a:r>
              <a:rPr lang="ru-RU" sz="2600" b="1" kern="0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Минпросвещения поменяло процедуру аттестации </a:t>
            </a:r>
            <a:r>
              <a:rPr lang="ru-RU" sz="2600" b="1" kern="0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педагогов</a:t>
            </a:r>
            <a:endParaRPr lang="ru-RU" sz="2600" b="1" kern="0" dirty="0">
              <a:solidFill>
                <a:schemeClr val="tx1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7" name="Рисунок 6" descr="livros.png"/>
          <p:cNvPicPr>
            <a:picLocks noChangeAspect="1"/>
          </p:cNvPicPr>
          <p:nvPr/>
        </p:nvPicPr>
        <p:blipFill>
          <a:blip r:embed="rId7" cstate="print"/>
          <a:srcRect b="8491"/>
          <a:stretch>
            <a:fillRect/>
          </a:stretch>
        </p:blipFill>
        <p:spPr>
          <a:xfrm>
            <a:off x="1475656" y="3717032"/>
            <a:ext cx="5943581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kissclipart-clip-board-png-clipart-clipboard-computer-icons-fe52b6e05c709f2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68614" y="332656"/>
            <a:ext cx="5891818" cy="59766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27784" y="1268760"/>
            <a:ext cx="5688632" cy="504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Сейчас действует </a:t>
            </a:r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Порядок </a:t>
            </a:r>
            <a:r>
              <a:rPr lang="ru-RU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проведения аттестации педагогических </a:t>
            </a:r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работников, </a:t>
            </a:r>
            <a:r>
              <a:rPr lang="ru-RU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утвержденный приказом Минобрнауки от 07.04.2014 № 276. </a:t>
            </a:r>
            <a:endParaRPr lang="ru-RU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</a:t>
            </a:r>
            <a:r>
              <a:rPr lang="ru-RU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 нем не указано, что должен делать учитель на аттестации – </a:t>
            </a:r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показать </a:t>
            </a:r>
            <a:r>
              <a:rPr lang="ru-RU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открытые уроки </a:t>
            </a:r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или </a:t>
            </a:r>
            <a:r>
              <a:rPr lang="ru-RU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подготовить портфолио. </a:t>
            </a:r>
            <a:endParaRPr lang="ru-RU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Поэтому </a:t>
            </a:r>
            <a:r>
              <a:rPr lang="ru-RU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 регионах </a:t>
            </a:r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во время аттестации учителя </a:t>
            </a:r>
            <a:r>
              <a:rPr lang="ru-RU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выполняют разные требования </a:t>
            </a:r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</a:t>
            </a:r>
            <a:r>
              <a:rPr lang="ru-RU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 сравнить их профессионализм </a:t>
            </a:r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невозможно</a:t>
            </a:r>
            <a:endParaRPr lang="ru-RU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2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123607"/>
            <a:ext cx="1501442" cy="425073"/>
          </a:xfrm>
          <a:prstGeom prst="rect">
            <a:avLst/>
          </a:prstGeom>
          <a:noFill/>
        </p:spPr>
      </p:pic>
      <p:pic>
        <p:nvPicPr>
          <p:cNvPr id="13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6427256"/>
            <a:ext cx="2005663" cy="255847"/>
          </a:xfrm>
          <a:prstGeom prst="rect">
            <a:avLst/>
          </a:prstGeom>
          <a:noFill/>
        </p:spPr>
      </p:pic>
      <p:pic>
        <p:nvPicPr>
          <p:cNvPr id="9" name="Рисунок 8" descr="IM2709_08_136730847707_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496" y="4830676"/>
            <a:ext cx="2520280" cy="2039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\\Epsylon\^Magazines\СПРАВОЧНИК ЗАМЕСТИТЕЛЯ ДИРЕКТОРА ШКОЛЫ\ОГЭ_презы\Детали для презентаций\seal_circle_red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04664"/>
            <a:ext cx="6192688" cy="61926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87824" y="1412776"/>
            <a:ext cx="48245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cs typeface="Arial" pitchFamily="34" charset="0"/>
              </a:rPr>
              <a:t>Новые </a:t>
            </a:r>
            <a:r>
              <a:rPr lang="ru-RU" sz="2200" dirty="0" smtClean="0">
                <a:solidFill>
                  <a:schemeClr val="bg1"/>
                </a:solidFill>
                <a:cs typeface="Arial" pitchFamily="34" charset="0"/>
              </a:rPr>
              <a:t>правила</a:t>
            </a:r>
          </a:p>
          <a:p>
            <a:pPr algn="ctr"/>
            <a:r>
              <a:rPr lang="ru-RU" sz="2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cs typeface="Arial" pitchFamily="34" charset="0"/>
              </a:rPr>
              <a:t>введут </a:t>
            </a:r>
            <a:r>
              <a:rPr lang="ru-RU" sz="2200" dirty="0" smtClean="0">
                <a:solidFill>
                  <a:schemeClr val="bg1"/>
                </a:solidFill>
                <a:cs typeface="Arial" pitchFamily="34" charset="0"/>
              </a:rPr>
              <a:t>в</a:t>
            </a:r>
            <a:r>
              <a:rPr lang="ru-RU" sz="2200" dirty="0">
                <a:solidFill>
                  <a:schemeClr val="bg1"/>
                </a:solidFill>
                <a:cs typeface="Arial" pitchFamily="34" charset="0"/>
              </a:rPr>
              <a:t> </a:t>
            </a:r>
            <a:r>
              <a:rPr lang="ru-RU" sz="2200" dirty="0" smtClean="0">
                <a:solidFill>
                  <a:schemeClr val="bg1"/>
                </a:solidFill>
                <a:cs typeface="Arial" pitchFamily="34" charset="0"/>
              </a:rPr>
              <a:t>2020 году. </a:t>
            </a:r>
          </a:p>
          <a:p>
            <a:pPr algn="ctr"/>
            <a:r>
              <a:rPr lang="ru-RU" sz="2200" dirty="0" err="1" smtClean="0">
                <a:solidFill>
                  <a:schemeClr val="bg1"/>
                </a:solidFill>
                <a:cs typeface="Arial" pitchFamily="34" charset="0"/>
              </a:rPr>
              <a:t>Аттестовывать</a:t>
            </a:r>
            <a:r>
              <a:rPr lang="ru-RU" sz="2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cs typeface="Arial" pitchFamily="34" charset="0"/>
              </a:rPr>
              <a:t>учителей </a:t>
            </a:r>
            <a:r>
              <a:rPr lang="ru-RU" sz="2200" dirty="0" smtClean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2200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ru-RU" sz="2200" dirty="0" smtClean="0">
                <a:solidFill>
                  <a:schemeClr val="bg1"/>
                </a:solidFill>
                <a:cs typeface="Arial" pitchFamily="34" charset="0"/>
              </a:rPr>
              <a:t>будут </a:t>
            </a:r>
            <a:r>
              <a:rPr lang="ru-RU" sz="2200" dirty="0">
                <a:solidFill>
                  <a:schemeClr val="bg1"/>
                </a:solidFill>
                <a:cs typeface="Arial" pitchFamily="34" charset="0"/>
              </a:rPr>
              <a:t>по ЕФОМ. </a:t>
            </a:r>
            <a:endParaRPr lang="ru-RU" sz="22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ru-RU" sz="2200" dirty="0" smtClean="0">
                <a:solidFill>
                  <a:schemeClr val="bg1"/>
                </a:solidFill>
                <a:cs typeface="Arial" pitchFamily="34" charset="0"/>
              </a:rPr>
              <a:t>Они </a:t>
            </a:r>
            <a:r>
              <a:rPr lang="ru-RU" sz="2200" dirty="0">
                <a:solidFill>
                  <a:schemeClr val="bg1"/>
                </a:solidFill>
                <a:cs typeface="Arial" pitchFamily="34" charset="0"/>
              </a:rPr>
              <a:t>соответствуют профстандарту «Педагог», утвержденному приказом Минтруда от 18.10.2013 № 544н, и ФГОС общего </a:t>
            </a:r>
            <a:r>
              <a:rPr lang="ru-RU" sz="2200" dirty="0" smtClean="0">
                <a:solidFill>
                  <a:schemeClr val="bg1"/>
                </a:solidFill>
                <a:cs typeface="Arial" pitchFamily="34" charset="0"/>
              </a:rPr>
              <a:t>образования</a:t>
            </a:r>
            <a:endParaRPr lang="ru-RU" sz="2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8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7" y="195615"/>
            <a:ext cx="1944216" cy="550427"/>
          </a:xfrm>
          <a:prstGeom prst="rect">
            <a:avLst/>
          </a:prstGeom>
          <a:noFill/>
        </p:spPr>
      </p:pic>
      <p:pic>
        <p:nvPicPr>
          <p:cNvPr id="9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6381328"/>
            <a:ext cx="2365703" cy="301775"/>
          </a:xfrm>
          <a:prstGeom prst="rect">
            <a:avLst/>
          </a:prstGeom>
          <a:noFill/>
        </p:spPr>
      </p:pic>
      <p:pic>
        <p:nvPicPr>
          <p:cNvPr id="10" name="Рисунок 9" descr="knigi-na-prozrachnom-fone.png"/>
          <p:cNvPicPr>
            <a:picLocks noChangeAspect="1"/>
          </p:cNvPicPr>
          <p:nvPr/>
        </p:nvPicPr>
        <p:blipFill>
          <a:blip r:embed="rId7" cstate="print"/>
          <a:srcRect l="57439"/>
          <a:stretch>
            <a:fillRect/>
          </a:stretch>
        </p:blipFill>
        <p:spPr>
          <a:xfrm>
            <a:off x="0" y="4509120"/>
            <a:ext cx="1763688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05732" y="63500"/>
            <a:ext cx="63666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Апробация аттестации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на основе ЕФОМ, 2018 год. 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Пример из Ленинградской области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7696" y="467072"/>
            <a:ext cx="1526078" cy="432048"/>
          </a:xfrm>
          <a:prstGeom prst="rect">
            <a:avLst/>
          </a:prstGeom>
          <a:noFill/>
        </p:spPr>
      </p:pic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>
            <a:lum bright="1000" contrast="41000"/>
          </a:blip>
          <a:srcRect/>
          <a:stretch>
            <a:fillRect/>
          </a:stretch>
        </p:blipFill>
        <p:spPr bwMode="auto">
          <a:xfrm>
            <a:off x="7440589" y="188640"/>
            <a:ext cx="1693470" cy="216023"/>
          </a:xfrm>
          <a:prstGeom prst="rect">
            <a:avLst/>
          </a:prstGeom>
          <a:noFill/>
        </p:spPr>
      </p:pic>
      <p:graphicFrame>
        <p:nvGraphicFramePr>
          <p:cNvPr id="9" name="Схема 8"/>
          <p:cNvGraphicFramePr/>
          <p:nvPr/>
        </p:nvGraphicFramePr>
        <p:xfrm>
          <a:off x="2057400" y="1955800"/>
          <a:ext cx="6547048" cy="4713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" name="Picture 9" descr="\\Epsylon\^Magazines\СПРАВОЧНИК ЗАМЕСТИТЕЛЯ ДИРЕКТОРА ШКОЛЫ\ОГЭ_презы\Фоны для презентации\фоны и детали\clipart-bow-corner-16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0800000">
            <a:off x="6588224" y="5517233"/>
            <a:ext cx="2555776" cy="1340767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972" y="227242"/>
            <a:ext cx="1638548" cy="463889"/>
          </a:xfrm>
          <a:prstGeom prst="rect">
            <a:avLst/>
          </a:prstGeom>
          <a:noFill/>
        </p:spPr>
      </p:pic>
      <p:pic>
        <p:nvPicPr>
          <p:cNvPr id="10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>
            <a:lum bright="1000" contrast="41000"/>
          </a:blip>
          <a:srcRect/>
          <a:stretch>
            <a:fillRect/>
          </a:stretch>
        </p:blipFill>
        <p:spPr bwMode="auto">
          <a:xfrm>
            <a:off x="442202" y="42292"/>
            <a:ext cx="1233452" cy="15734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3528" y="908720"/>
            <a:ext cx="8496943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cap="none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Как изменилось содержание аттестации после апробации летом 2018 года</a:t>
            </a:r>
            <a:endParaRPr lang="ru-RU" sz="30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5" name="Пятиугольник 14"/>
          <p:cNvSpPr/>
          <p:nvPr/>
        </p:nvSpPr>
        <p:spPr bwMode="auto">
          <a:xfrm>
            <a:off x="0" y="2780928"/>
            <a:ext cx="3635896" cy="1988840"/>
          </a:xfrm>
          <a:prstGeom prst="homePlat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ЧТО ПЛАНИРУЮТ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ИСКЛЮЧИТЬ?</a:t>
            </a: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 bwMode="auto">
          <a:xfrm>
            <a:off x="3203848" y="2065908"/>
            <a:ext cx="5472608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2100"/>
              </a:spcAft>
            </a:pPr>
            <a:r>
              <a:rPr lang="ru-RU" sz="3000" b="1" kern="0" noProof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Видео урока </a:t>
            </a:r>
            <a:br>
              <a:rPr lang="ru-RU" sz="3000" b="1" kern="0" noProof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3000" b="1" kern="0" noProof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 отзывы учеников </a:t>
            </a:r>
            <a:br>
              <a:rPr lang="ru-RU" sz="3000" b="1" kern="0" noProof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3000" b="1" kern="0" noProof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об аттестующемся учителе, потому что  снимать видео могут запретить родители, </a:t>
            </a:r>
            <a:br>
              <a:rPr lang="ru-RU" sz="3000" b="1" kern="0" noProof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3000" b="1" kern="0" noProof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мнение выпускника субъективно </a:t>
            </a:r>
            <a:br>
              <a:rPr lang="ru-RU" sz="3000" b="1" kern="0" noProof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3000" b="1" kern="0" noProof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</a:t>
            </a:r>
            <a:r>
              <a:rPr lang="ru-RU" sz="3000" b="1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новость от 09.11.2018 на </a:t>
            </a:r>
            <a:r>
              <a:rPr lang="ru-RU" sz="3000" b="1" kern="0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edu.gov.ru</a:t>
            </a:r>
            <a:r>
              <a:rPr lang="ru-RU" sz="3000" b="1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</a:t>
            </a:r>
            <a:endParaRPr kumimoji="0" lang="ru-RU" sz="3000" b="1" i="0" u="none" strike="noStrike" kern="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Arial" pitchFamily="34" charset="0"/>
            </a:endParaRPr>
          </a:p>
        </p:txBody>
      </p:sp>
      <p:pic>
        <p:nvPicPr>
          <p:cNvPr id="20" name="Picture 9" descr="\\Epsylon\^Magazines\СПРАВОЧНИК ЗАМЕСТИТЕЛЯ ДИРЕКТОРА ШКОЛЫ\ОГЭ_презы\Фоны для презентации\фоны и детали\clipart-bow-corner-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588224" y="5517233"/>
            <a:ext cx="2555776" cy="1340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764704"/>
            <a:ext cx="9144000" cy="6093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9" descr="\\Epsylon\^Magazines\СПРАВОЧНИК ЗАМЕСТИТЕЛЯ ДИРЕКТОРА ШКОЛЫ\ОГЭ_презы\Фоны для презентации\фоны и детали\clipart-bow-corner-16.png"/>
          <p:cNvPicPr>
            <a:picLocks noChangeAspect="1" noChangeArrowheads="1"/>
          </p:cNvPicPr>
          <p:nvPr/>
        </p:nvPicPr>
        <p:blipFill>
          <a:blip r:embed="rId2" cstate="print">
            <a:lum bright="-29000" contrast="39000"/>
          </a:blip>
          <a:srcRect/>
          <a:stretch>
            <a:fillRect/>
          </a:stretch>
        </p:blipFill>
        <p:spPr bwMode="auto">
          <a:xfrm rot="10800000">
            <a:off x="5652120" y="5517231"/>
            <a:ext cx="3491878" cy="1368151"/>
          </a:xfrm>
          <a:prstGeom prst="rect">
            <a:avLst/>
          </a:prstGeom>
          <a:noFill/>
        </p:spPr>
      </p:pic>
      <p:pic>
        <p:nvPicPr>
          <p:cNvPr id="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>
            <a:lum bright="1000" contrast="41000"/>
          </a:blip>
          <a:srcRect/>
          <a:stretch>
            <a:fillRect/>
          </a:stretch>
        </p:blipFill>
        <p:spPr bwMode="auto">
          <a:xfrm>
            <a:off x="7224724" y="6525344"/>
            <a:ext cx="1801211" cy="229767"/>
          </a:xfrm>
          <a:prstGeom prst="rect">
            <a:avLst/>
          </a:prstGeom>
          <a:noFill/>
        </p:spPr>
      </p:pic>
      <p:pic>
        <p:nvPicPr>
          <p:cNvPr id="7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2149514" cy="60854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836712"/>
            <a:ext cx="428396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ru-RU" sz="54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0033CC"/>
                </a:solidFill>
                <a:cs typeface="Arial" pitchFamily="34" charset="0"/>
              </a:rPr>
              <a:t>э</a:t>
            </a:r>
            <a:r>
              <a:rPr lang="ru-RU" b="1" dirty="0" smtClean="0">
                <a:solidFill>
                  <a:srgbClr val="0033CC"/>
                </a:solidFill>
                <a:cs typeface="Arial" pitchFamily="34" charset="0"/>
              </a:rPr>
              <a:t>тапа аттестации</a:t>
            </a:r>
            <a:r>
              <a:rPr lang="ru-RU" dirty="0" smtClean="0">
                <a:solidFill>
                  <a:srgbClr val="0033CC"/>
                </a:solidFill>
                <a:cs typeface="Arial" pitchFamily="34" charset="0"/>
              </a:rPr>
              <a:t>,</a:t>
            </a:r>
            <a:br>
              <a:rPr lang="ru-RU" dirty="0" smtClean="0">
                <a:solidFill>
                  <a:srgbClr val="0033CC"/>
                </a:solidFill>
                <a:cs typeface="Arial" pitchFamily="34" charset="0"/>
              </a:rPr>
            </a:br>
            <a:r>
              <a:rPr lang="ru-RU" dirty="0" smtClean="0">
                <a:solidFill>
                  <a:srgbClr val="0033CC"/>
                </a:solidFill>
                <a:cs typeface="Arial" pitchFamily="34" charset="0"/>
              </a:rPr>
              <a:t> которые прошли</a:t>
            </a:r>
            <a:br>
              <a:rPr lang="ru-RU" dirty="0" smtClean="0">
                <a:solidFill>
                  <a:srgbClr val="0033CC"/>
                </a:solidFill>
                <a:cs typeface="Arial" pitchFamily="34" charset="0"/>
              </a:rPr>
            </a:br>
            <a:r>
              <a:rPr lang="ru-RU" dirty="0" smtClean="0">
                <a:solidFill>
                  <a:srgbClr val="0033CC"/>
                </a:solidFill>
                <a:cs typeface="Arial" pitchFamily="34" charset="0"/>
              </a:rPr>
              <a:t>учителя-добровольцы. </a:t>
            </a:r>
          </a:p>
          <a:p>
            <a:pPr algn="ctr"/>
            <a:r>
              <a:rPr lang="ru-RU" dirty="0" smtClean="0">
                <a:solidFill>
                  <a:srgbClr val="0033CC"/>
                </a:solidFill>
                <a:cs typeface="Arial" pitchFamily="34" charset="0"/>
              </a:rPr>
              <a:t> На</a:t>
            </a:r>
            <a:r>
              <a:rPr lang="ru-RU" dirty="0">
                <a:solidFill>
                  <a:srgbClr val="0033CC"/>
                </a:solidFill>
                <a:cs typeface="Arial" pitchFamily="34" charset="0"/>
              </a:rPr>
              <a:t> первом этапе </a:t>
            </a:r>
            <a:r>
              <a:rPr lang="ru-RU" dirty="0" smtClean="0">
                <a:solidFill>
                  <a:srgbClr val="0033CC"/>
                </a:solidFill>
                <a:cs typeface="Arial" pitchFamily="34" charset="0"/>
              </a:rPr>
              <a:t/>
            </a:r>
            <a:br>
              <a:rPr lang="ru-RU" dirty="0" smtClean="0">
                <a:solidFill>
                  <a:srgbClr val="0033CC"/>
                </a:solidFill>
                <a:cs typeface="Arial" pitchFamily="34" charset="0"/>
              </a:rPr>
            </a:br>
            <a:r>
              <a:rPr lang="ru-RU" dirty="0" smtClean="0">
                <a:solidFill>
                  <a:srgbClr val="0033CC"/>
                </a:solidFill>
                <a:cs typeface="Arial" pitchFamily="34" charset="0"/>
              </a:rPr>
              <a:t>участники </a:t>
            </a:r>
            <a:r>
              <a:rPr lang="ru-RU" dirty="0">
                <a:solidFill>
                  <a:srgbClr val="0033CC"/>
                </a:solidFill>
                <a:cs typeface="Arial" pitchFamily="34" charset="0"/>
              </a:rPr>
              <a:t>выполнили диагностическую работу. </a:t>
            </a:r>
            <a:endParaRPr lang="ru-RU" dirty="0" smtClean="0">
              <a:solidFill>
                <a:srgbClr val="0033CC"/>
              </a:solidFill>
              <a:cs typeface="Arial" pitchFamily="34" charset="0"/>
            </a:endParaRPr>
          </a:p>
          <a:p>
            <a:pPr algn="ctr"/>
            <a:r>
              <a:rPr lang="ru-RU" dirty="0" smtClean="0">
                <a:solidFill>
                  <a:srgbClr val="0033CC"/>
                </a:solidFill>
                <a:cs typeface="Arial" pitchFamily="34" charset="0"/>
              </a:rPr>
              <a:t>На</a:t>
            </a:r>
            <a:r>
              <a:rPr lang="ru-RU" dirty="0">
                <a:solidFill>
                  <a:srgbClr val="0033CC"/>
                </a:solidFill>
                <a:cs typeface="Arial" pitchFamily="34" charset="0"/>
              </a:rPr>
              <a:t> втором – решили профессиональную </a:t>
            </a:r>
            <a:r>
              <a:rPr lang="ru-RU" dirty="0" smtClean="0">
                <a:solidFill>
                  <a:srgbClr val="0033CC"/>
                </a:solidFill>
                <a:cs typeface="Arial" pitchFamily="34" charset="0"/>
              </a:rPr>
              <a:t>задачу </a:t>
            </a:r>
            <a:endParaRPr lang="ru-RU" dirty="0">
              <a:solidFill>
                <a:srgbClr val="0033CC"/>
              </a:solidFill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847159"/>
            <a:ext cx="403244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</a:p>
          <a:p>
            <a:pPr algn="ctr" fontAlgn="t"/>
            <a:r>
              <a:rPr lang="ru-RU" b="1" dirty="0">
                <a:solidFill>
                  <a:srgbClr val="0033CC"/>
                </a:solidFill>
                <a:cs typeface="Arial" pitchFamily="34" charset="0"/>
              </a:rPr>
              <a:t>группы компетенций</a:t>
            </a:r>
          </a:p>
          <a:p>
            <a:pPr algn="ctr"/>
            <a:r>
              <a:rPr lang="ru-RU" dirty="0">
                <a:solidFill>
                  <a:srgbClr val="0033CC"/>
                </a:solidFill>
                <a:cs typeface="Arial" pitchFamily="34" charset="0"/>
              </a:rPr>
              <a:t>выявит новая модель аттестации педагогов</a:t>
            </a:r>
            <a:r>
              <a:rPr lang="ru-RU" dirty="0" smtClean="0">
                <a:solidFill>
                  <a:srgbClr val="0033CC"/>
                </a:solidFill>
                <a:cs typeface="Arial" pitchFamily="34" charset="0"/>
              </a:rPr>
              <a:t>:</a:t>
            </a:r>
          </a:p>
          <a:p>
            <a:pPr indent="355600"/>
            <a:r>
              <a:rPr lang="ru-RU" dirty="0" smtClean="0">
                <a:solidFill>
                  <a:srgbClr val="0033CC"/>
                </a:solidFill>
                <a:cs typeface="Arial" pitchFamily="34" charset="0"/>
              </a:rPr>
              <a:t>– предметные,</a:t>
            </a:r>
          </a:p>
          <a:p>
            <a:pPr indent="355600"/>
            <a:r>
              <a:rPr lang="ru-RU" dirty="0" smtClean="0">
                <a:solidFill>
                  <a:srgbClr val="0033CC"/>
                </a:solidFill>
                <a:cs typeface="Arial" pitchFamily="34" charset="0"/>
              </a:rPr>
              <a:t>– методические,</a:t>
            </a:r>
          </a:p>
          <a:p>
            <a:pPr indent="355600"/>
            <a:r>
              <a:rPr lang="ru-RU" dirty="0" smtClean="0">
                <a:solidFill>
                  <a:srgbClr val="0033CC"/>
                </a:solidFill>
                <a:cs typeface="Arial" pitchFamily="34" charset="0"/>
              </a:rPr>
              <a:t>– </a:t>
            </a:r>
            <a:r>
              <a:rPr lang="ru-RU" dirty="0" err="1" smtClean="0">
                <a:solidFill>
                  <a:srgbClr val="0033CC"/>
                </a:solidFill>
                <a:cs typeface="Arial" pitchFamily="34" charset="0"/>
              </a:rPr>
              <a:t>психолого</a:t>
            </a:r>
            <a:r>
              <a:rPr lang="ru-RU" dirty="0" smtClean="0">
                <a:solidFill>
                  <a:srgbClr val="0033CC"/>
                </a:solidFill>
                <a:cs typeface="Arial" pitchFamily="34" charset="0"/>
              </a:rPr>
              <a:t>-</a:t>
            </a:r>
          </a:p>
          <a:p>
            <a:pPr indent="355600"/>
            <a:r>
              <a:rPr lang="ru-RU" dirty="0" smtClean="0">
                <a:solidFill>
                  <a:srgbClr val="0033CC"/>
                </a:solidFill>
                <a:cs typeface="Arial" pitchFamily="34" charset="0"/>
              </a:rPr>
              <a:t>педагогические,</a:t>
            </a:r>
          </a:p>
          <a:p>
            <a:pPr indent="355600"/>
            <a:r>
              <a:rPr lang="ru-RU" dirty="0" smtClean="0">
                <a:solidFill>
                  <a:srgbClr val="0033CC"/>
                </a:solidFill>
                <a:cs typeface="Arial" pitchFamily="34" charset="0"/>
              </a:rPr>
              <a:t>– коммуникативные</a:t>
            </a:r>
            <a:endParaRPr lang="ru-RU" dirty="0">
              <a:solidFill>
                <a:srgbClr val="0033CC"/>
              </a:solidFill>
              <a:cs typeface="Arial" pitchFamily="34" charset="0"/>
            </a:endParaRPr>
          </a:p>
        </p:txBody>
      </p:sp>
      <p:pic>
        <p:nvPicPr>
          <p:cNvPr id="11" name="Рисунок 10" descr="knigi-na-prozrachnom-fo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4941168"/>
            <a:ext cx="3297957" cy="1916832"/>
          </a:xfrm>
          <a:prstGeom prst="rect">
            <a:avLst/>
          </a:prstGeom>
        </p:spPr>
      </p:pic>
      <p:pic>
        <p:nvPicPr>
          <p:cNvPr id="12" name="Рисунок 11" descr="knigi-na-prozrachnom-fone.png"/>
          <p:cNvPicPr>
            <a:picLocks noChangeAspect="1"/>
          </p:cNvPicPr>
          <p:nvPr/>
        </p:nvPicPr>
        <p:blipFill>
          <a:blip r:embed="rId5" cstate="print"/>
          <a:srcRect l="57439"/>
          <a:stretch>
            <a:fillRect/>
          </a:stretch>
        </p:blipFill>
        <p:spPr>
          <a:xfrm>
            <a:off x="0" y="4968552"/>
            <a:ext cx="1475656" cy="191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9712" y="3573016"/>
            <a:ext cx="7056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  <a:cs typeface="Arial" pitchFamily="34" charset="0"/>
              </a:rPr>
              <a:t>Задания </a:t>
            </a:r>
            <a:r>
              <a:rPr lang="ru-RU" dirty="0">
                <a:solidFill>
                  <a:srgbClr val="0033CC"/>
                </a:solidFill>
                <a:cs typeface="Arial" pitchFamily="34" charset="0"/>
              </a:rPr>
              <a:t>для апробации в 19 регионах разрабатывали разные организации </a:t>
            </a:r>
            <a:r>
              <a:rPr lang="ru-RU" dirty="0" smtClean="0">
                <a:solidFill>
                  <a:srgbClr val="0033CC"/>
                </a:solidFill>
                <a:cs typeface="Arial" pitchFamily="34" charset="0"/>
              </a:rPr>
              <a:t/>
            </a:r>
            <a:br>
              <a:rPr lang="ru-RU" dirty="0" smtClean="0">
                <a:solidFill>
                  <a:srgbClr val="0033CC"/>
                </a:solidFill>
                <a:cs typeface="Arial" pitchFamily="34" charset="0"/>
              </a:rPr>
            </a:br>
            <a:r>
              <a:rPr lang="ru-RU" dirty="0" smtClean="0">
                <a:solidFill>
                  <a:srgbClr val="0033CC"/>
                </a:solidFill>
                <a:cs typeface="Arial" pitchFamily="34" charset="0"/>
              </a:rPr>
              <a:t>по</a:t>
            </a:r>
            <a:r>
              <a:rPr lang="ru-RU" dirty="0">
                <a:solidFill>
                  <a:srgbClr val="0033CC"/>
                </a:solidFill>
                <a:cs typeface="Arial" pitchFamily="34" charset="0"/>
              </a:rPr>
              <a:t> единым требованиям. </a:t>
            </a:r>
            <a:endParaRPr lang="ru-RU" dirty="0" smtClean="0">
              <a:solidFill>
                <a:srgbClr val="0033CC"/>
              </a:solidFill>
              <a:cs typeface="Arial" pitchFamily="34" charset="0"/>
            </a:endParaRPr>
          </a:p>
          <a:p>
            <a:pPr algn="ctr"/>
            <a:r>
              <a:rPr lang="ru-RU" dirty="0" smtClean="0">
                <a:solidFill>
                  <a:srgbClr val="0033CC"/>
                </a:solidFill>
                <a:cs typeface="Arial" pitchFamily="34" charset="0"/>
              </a:rPr>
              <a:t>Так</a:t>
            </a:r>
            <a:r>
              <a:rPr lang="ru-RU" dirty="0">
                <a:solidFill>
                  <a:srgbClr val="0033CC"/>
                </a:solidFill>
                <a:cs typeface="Arial" pitchFamily="34" charset="0"/>
              </a:rPr>
              <a:t>, для Ленинградской области задания подготовил «Российский государственный педагогический университет </a:t>
            </a:r>
            <a:r>
              <a:rPr lang="ru-RU" dirty="0" smtClean="0">
                <a:solidFill>
                  <a:srgbClr val="0033CC"/>
                </a:solidFill>
                <a:cs typeface="Arial" pitchFamily="34" charset="0"/>
              </a:rPr>
              <a:t/>
            </a:r>
            <a:br>
              <a:rPr lang="ru-RU" dirty="0" smtClean="0">
                <a:solidFill>
                  <a:srgbClr val="0033CC"/>
                </a:solidFill>
                <a:cs typeface="Arial" pitchFamily="34" charset="0"/>
              </a:rPr>
            </a:br>
            <a:r>
              <a:rPr lang="ru-RU" dirty="0" smtClean="0">
                <a:solidFill>
                  <a:srgbClr val="0033CC"/>
                </a:solidFill>
                <a:cs typeface="Arial" pitchFamily="34" charset="0"/>
              </a:rPr>
              <a:t>им</a:t>
            </a:r>
            <a:r>
              <a:rPr lang="ru-RU" dirty="0">
                <a:solidFill>
                  <a:srgbClr val="0033CC"/>
                </a:solidFill>
                <a:cs typeface="Arial" pitchFamily="34" charset="0"/>
              </a:rPr>
              <a:t>.  А.И.  Герцена</a:t>
            </a:r>
            <a:r>
              <a:rPr lang="ru-RU" dirty="0" smtClean="0">
                <a:solidFill>
                  <a:srgbClr val="0033CC"/>
                </a:solidFill>
                <a:cs typeface="Arial" pitchFamily="34" charset="0"/>
              </a:rPr>
              <a:t>»</a:t>
            </a:r>
            <a:endParaRPr lang="ru-RU" dirty="0">
              <a:solidFill>
                <a:srgbClr val="0033CC"/>
              </a:solidFill>
              <a:cs typeface="Arial" pitchFamily="34" charset="0"/>
            </a:endParaRPr>
          </a:p>
        </p:txBody>
      </p:sp>
      <p:pic>
        <p:nvPicPr>
          <p:cNvPr id="10" name="Рисунок 9" descr="128959004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836712"/>
            <a:ext cx="1872208" cy="187220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779912" y="1484784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20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2607295"/>
            <a:ext cx="228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заданий</a:t>
            </a:r>
            <a:endParaRPr lang="ru-RU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3" name="Рисунок 12" descr="128959004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836712"/>
            <a:ext cx="1872208" cy="187220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516216" y="1484784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80112" y="2598003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часа на работу</a:t>
            </a:r>
            <a:endParaRPr lang="ru-RU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>
            <a:lum bright="1000" contrast="41000"/>
          </a:blip>
          <a:srcRect/>
          <a:stretch>
            <a:fillRect/>
          </a:stretch>
        </p:blipFill>
        <p:spPr bwMode="auto">
          <a:xfrm>
            <a:off x="6735559" y="6337300"/>
            <a:ext cx="2146360" cy="273795"/>
          </a:xfrm>
          <a:prstGeom prst="rect">
            <a:avLst/>
          </a:prstGeom>
          <a:noFill/>
        </p:spPr>
      </p:pic>
      <p:pic>
        <p:nvPicPr>
          <p:cNvPr id="17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77256" y="6135276"/>
            <a:ext cx="2149514" cy="608548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745927" y="103212"/>
            <a:ext cx="7380313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cs typeface="Arial" pitchFamily="34" charset="0"/>
              </a:rPr>
              <a:t>Диагностическая </a:t>
            </a:r>
            <a:r>
              <a:rPr lang="ru-RU" sz="3200" b="1" cap="none" spc="50" dirty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cs typeface="Arial" pitchFamily="34" charset="0"/>
              </a:rPr>
              <a:t>работа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764704"/>
            <a:ext cx="9144000" cy="6093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149514" cy="608548"/>
          </a:xfrm>
          <a:prstGeom prst="rect">
            <a:avLst/>
          </a:prstGeom>
          <a:noFill/>
        </p:spPr>
      </p:pic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 cstate="print"/>
          <a:srcRect l="5381" t="32866" r="47767" b="22201"/>
          <a:stretch>
            <a:fillRect/>
          </a:stretch>
        </p:blipFill>
        <p:spPr bwMode="auto">
          <a:xfrm>
            <a:off x="251520" y="1196752"/>
            <a:ext cx="8496944" cy="5112568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644008" y="4077072"/>
            <a:ext cx="3701752" cy="193899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Это задание, </a:t>
            </a:r>
            <a:br>
              <a:rPr lang="ru-R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которое не вызвало затруднений </a:t>
            </a:r>
            <a:br>
              <a:rPr lang="ru-R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у учителей русского языка</a:t>
            </a:r>
            <a:endParaRPr lang="ru-RU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\\Epsylon\^Magazines\СПРАВОЧНИК ЗАМЕСТИТЕЛЯ ДИРЕКТОРА ШКОЛЫ\ОГЭ_презы\Фоны для презентации\фоны и детали\clipart-bow-corner-16.png"/>
          <p:cNvPicPr>
            <a:picLocks noChangeAspect="1" noChangeArrowheads="1"/>
          </p:cNvPicPr>
          <p:nvPr/>
        </p:nvPicPr>
        <p:blipFill>
          <a:blip r:embed="rId4" cstate="print">
            <a:lum bright="-29000" contrast="39000"/>
          </a:blip>
          <a:srcRect/>
          <a:stretch>
            <a:fillRect/>
          </a:stretch>
        </p:blipFill>
        <p:spPr bwMode="auto">
          <a:xfrm rot="10800000">
            <a:off x="5076055" y="5517232"/>
            <a:ext cx="4067941" cy="1340768"/>
          </a:xfrm>
          <a:prstGeom prst="rect">
            <a:avLst/>
          </a:prstGeom>
          <a:noFill/>
        </p:spPr>
      </p:pic>
      <p:pic>
        <p:nvPicPr>
          <p:cNvPr id="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>
            <a:lum bright="1000" contrast="41000"/>
          </a:blip>
          <a:srcRect/>
          <a:stretch>
            <a:fillRect/>
          </a:stretch>
        </p:blipFill>
        <p:spPr bwMode="auto">
          <a:xfrm>
            <a:off x="7006180" y="6468492"/>
            <a:ext cx="2043296" cy="260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95">
  <a:themeElements>
    <a:clrScheme name="powerpoint-template-24 16">
      <a:dk1>
        <a:srgbClr val="4D4D4D"/>
      </a:dk1>
      <a:lt1>
        <a:srgbClr val="FFFFFF"/>
      </a:lt1>
      <a:dk2>
        <a:srgbClr val="4D4D4D"/>
      </a:dk2>
      <a:lt2>
        <a:srgbClr val="800609"/>
      </a:lt2>
      <a:accent1>
        <a:srgbClr val="96261A"/>
      </a:accent1>
      <a:accent2>
        <a:srgbClr val="B02E1E"/>
      </a:accent2>
      <a:accent3>
        <a:srgbClr val="FFFFFF"/>
      </a:accent3>
      <a:accent4>
        <a:srgbClr val="404040"/>
      </a:accent4>
      <a:accent5>
        <a:srgbClr val="C9ACAB"/>
      </a:accent5>
      <a:accent6>
        <a:srgbClr val="9F291A"/>
      </a:accent6>
      <a:hlink>
        <a:srgbClr val="B52B1A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CE5C16"/>
        </a:lt2>
        <a:accent1>
          <a:srgbClr val="E3852B"/>
        </a:accent1>
        <a:accent2>
          <a:srgbClr val="E79235"/>
        </a:accent2>
        <a:accent3>
          <a:srgbClr val="FFFFFF"/>
        </a:accent3>
        <a:accent4>
          <a:srgbClr val="404040"/>
        </a:accent4>
        <a:accent5>
          <a:srgbClr val="EFC2AC"/>
        </a:accent5>
        <a:accent6>
          <a:srgbClr val="D1842F"/>
        </a:accent6>
        <a:hlink>
          <a:srgbClr val="F09E3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D5D16"/>
        </a:lt2>
        <a:accent1>
          <a:srgbClr val="ED5B10"/>
        </a:accent1>
        <a:accent2>
          <a:srgbClr val="F5A526"/>
        </a:accent2>
        <a:accent3>
          <a:srgbClr val="FFFFFF"/>
        </a:accent3>
        <a:accent4>
          <a:srgbClr val="404040"/>
        </a:accent4>
        <a:accent5>
          <a:srgbClr val="F4B5AA"/>
        </a:accent5>
        <a:accent6>
          <a:srgbClr val="DE9521"/>
        </a:accent6>
        <a:hlink>
          <a:srgbClr val="FABD4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FE3902"/>
        </a:lt2>
        <a:accent1>
          <a:srgbClr val="FF6B03"/>
        </a:accent1>
        <a:accent2>
          <a:srgbClr val="FF8308"/>
        </a:accent2>
        <a:accent3>
          <a:srgbClr val="FFFFFF"/>
        </a:accent3>
        <a:accent4>
          <a:srgbClr val="404040"/>
        </a:accent4>
        <a:accent5>
          <a:srgbClr val="FFBAAA"/>
        </a:accent5>
        <a:accent6>
          <a:srgbClr val="E77606"/>
        </a:accent6>
        <a:hlink>
          <a:srgbClr val="FFA90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BF1D18"/>
        </a:lt2>
        <a:accent1>
          <a:srgbClr val="CF0E09"/>
        </a:accent1>
        <a:accent2>
          <a:srgbClr val="E92147"/>
        </a:accent2>
        <a:accent3>
          <a:srgbClr val="FFFFFF"/>
        </a:accent3>
        <a:accent4>
          <a:srgbClr val="404040"/>
        </a:accent4>
        <a:accent5>
          <a:srgbClr val="E4AAAA"/>
        </a:accent5>
        <a:accent6>
          <a:srgbClr val="D31D3F"/>
        </a:accent6>
        <a:hlink>
          <a:srgbClr val="F4842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C7271E"/>
        </a:lt2>
        <a:accent1>
          <a:srgbClr val="CF0E09"/>
        </a:accent1>
        <a:accent2>
          <a:srgbClr val="E92147"/>
        </a:accent2>
        <a:accent3>
          <a:srgbClr val="FFFFFF"/>
        </a:accent3>
        <a:accent4>
          <a:srgbClr val="404040"/>
        </a:accent4>
        <a:accent5>
          <a:srgbClr val="E4AAAA"/>
        </a:accent5>
        <a:accent6>
          <a:srgbClr val="D31D3F"/>
        </a:accent6>
        <a:hlink>
          <a:srgbClr val="F4842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C1006"/>
        </a:lt2>
        <a:accent1>
          <a:srgbClr val="FF5000"/>
        </a:accent1>
        <a:accent2>
          <a:srgbClr val="FF725E"/>
        </a:accent2>
        <a:accent3>
          <a:srgbClr val="FFFFFF"/>
        </a:accent3>
        <a:accent4>
          <a:srgbClr val="404040"/>
        </a:accent4>
        <a:accent5>
          <a:srgbClr val="FFB3AA"/>
        </a:accent5>
        <a:accent6>
          <a:srgbClr val="E76754"/>
        </a:accent6>
        <a:hlink>
          <a:srgbClr val="FF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620000"/>
        </a:lt2>
        <a:accent1>
          <a:srgbClr val="9F0000"/>
        </a:accent1>
        <a:accent2>
          <a:srgbClr val="CE0000"/>
        </a:accent2>
        <a:accent3>
          <a:srgbClr val="FFFFFF"/>
        </a:accent3>
        <a:accent4>
          <a:srgbClr val="404040"/>
        </a:accent4>
        <a:accent5>
          <a:srgbClr val="CDAAAA"/>
        </a:accent5>
        <a:accent6>
          <a:srgbClr val="BA0000"/>
        </a:accent6>
        <a:hlink>
          <a:srgbClr val="FFD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360001"/>
        </a:lt2>
        <a:accent1>
          <a:srgbClr val="5E0203"/>
        </a:accent1>
        <a:accent2>
          <a:srgbClr val="B40406"/>
        </a:accent2>
        <a:accent3>
          <a:srgbClr val="FFFFFF"/>
        </a:accent3>
        <a:accent4>
          <a:srgbClr val="404040"/>
        </a:accent4>
        <a:accent5>
          <a:srgbClr val="B6AAAA"/>
        </a:accent5>
        <a:accent6>
          <a:srgbClr val="A30305"/>
        </a:accent6>
        <a:hlink>
          <a:srgbClr val="FF01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920709"/>
        </a:lt2>
        <a:accent1>
          <a:srgbClr val="AC0A0C"/>
        </a:accent1>
        <a:accent2>
          <a:srgbClr val="D10505"/>
        </a:accent2>
        <a:accent3>
          <a:srgbClr val="FFFFFF"/>
        </a:accent3>
        <a:accent4>
          <a:srgbClr val="404040"/>
        </a:accent4>
        <a:accent5>
          <a:srgbClr val="D2AAAA"/>
        </a:accent5>
        <a:accent6>
          <a:srgbClr val="BD0404"/>
        </a:accent6>
        <a:hlink>
          <a:srgbClr val="FF01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800609"/>
        </a:lt2>
        <a:accent1>
          <a:srgbClr val="AC0A0C"/>
        </a:accent1>
        <a:accent2>
          <a:srgbClr val="D10505"/>
        </a:accent2>
        <a:accent3>
          <a:srgbClr val="FFFFFF"/>
        </a:accent3>
        <a:accent4>
          <a:srgbClr val="404040"/>
        </a:accent4>
        <a:accent5>
          <a:srgbClr val="D2AAAA"/>
        </a:accent5>
        <a:accent6>
          <a:srgbClr val="BD0404"/>
        </a:accent6>
        <a:hlink>
          <a:srgbClr val="FF01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800609"/>
        </a:lt2>
        <a:accent1>
          <a:srgbClr val="96261A"/>
        </a:accent1>
        <a:accent2>
          <a:srgbClr val="B02E1E"/>
        </a:accent2>
        <a:accent3>
          <a:srgbClr val="FFFFFF"/>
        </a:accent3>
        <a:accent4>
          <a:srgbClr val="404040"/>
        </a:accent4>
        <a:accent5>
          <a:srgbClr val="C9ACAB"/>
        </a:accent5>
        <a:accent6>
          <a:srgbClr val="9F291A"/>
        </a:accent6>
        <a:hlink>
          <a:srgbClr val="B52B1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werpoint-template-24 16">
    <a:dk1>
      <a:srgbClr val="4D4D4D"/>
    </a:dk1>
    <a:lt1>
      <a:srgbClr val="FFFFFF"/>
    </a:lt1>
    <a:dk2>
      <a:srgbClr val="4D4D4D"/>
    </a:dk2>
    <a:lt2>
      <a:srgbClr val="800609"/>
    </a:lt2>
    <a:accent1>
      <a:srgbClr val="96261A"/>
    </a:accent1>
    <a:accent2>
      <a:srgbClr val="B02E1E"/>
    </a:accent2>
    <a:accent3>
      <a:srgbClr val="FFFFFF"/>
    </a:accent3>
    <a:accent4>
      <a:srgbClr val="404040"/>
    </a:accent4>
    <a:accent5>
      <a:srgbClr val="C9ACAB"/>
    </a:accent5>
    <a:accent6>
      <a:srgbClr val="9F291A"/>
    </a:accent6>
    <a:hlink>
      <a:srgbClr val="B52B1A"/>
    </a:hlink>
    <a:folHlink>
      <a:srgbClr val="DDDDD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EB2030-9F57-4F48-9764-7ADCFF0E07C3}"/>
</file>

<file path=customXml/itemProps2.xml><?xml version="1.0" encoding="utf-8"?>
<ds:datastoreItem xmlns:ds="http://schemas.openxmlformats.org/officeDocument/2006/customXml" ds:itemID="{BDCEAAAE-8BF3-4D41-9A77-E43DD1C49B01}"/>
</file>

<file path=customXml/itemProps3.xml><?xml version="1.0" encoding="utf-8"?>
<ds:datastoreItem xmlns:ds="http://schemas.openxmlformats.org/officeDocument/2006/customXml" ds:itemID="{FF4F58A7-1D43-4F6A-905D-842F8FAFC0F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</TotalTime>
  <Words>490</Words>
  <Application>Microsoft Office PowerPoint</Application>
  <PresentationFormat>Экран (4:3)</PresentationFormat>
  <Paragraphs>108</Paragraphs>
  <Slides>19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295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Для презентации использованы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overmakova</dc:creator>
  <cp:lastModifiedBy>1</cp:lastModifiedBy>
  <cp:revision>62</cp:revision>
  <dcterms:created xsi:type="dcterms:W3CDTF">2019-01-21T11:59:16Z</dcterms:created>
  <dcterms:modified xsi:type="dcterms:W3CDTF">2019-08-09T20:48:29Z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