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3" r:id="rId3"/>
    <p:sldId id="261" r:id="rId4"/>
    <p:sldId id="260" r:id="rId5"/>
    <p:sldId id="259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74"/>
    <a:srgbClr val="A30152"/>
    <a:srgbClr val="F69122"/>
    <a:srgbClr val="FAB11E"/>
    <a:srgbClr val="FABB1E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7.1929035932361413E-2"/>
          <c:y val="6.7565872310484026E-2"/>
          <c:w val="0.51135135470384629"/>
          <c:h val="0.78233413879939251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психолого-педагогических услуг, которые должны оказать центры родителям и взрослым, кто планирует взять на воспитание детей-сирот, в млн</c:v>
                </c:pt>
              </c:strCache>
            </c:strRef>
          </c:tx>
          <c:dLbls>
            <c:dLbl>
              <c:idx val="0"/>
              <c:layout>
                <c:manualLayout>
                  <c:x val="7.9456546214419378E-3"/>
                  <c:y val="2.23941386014901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9-4B19-8C89-E40F5A8ECFC5}"/>
                </c:ext>
              </c:extLst>
            </c:dLbl>
            <c:dLbl>
              <c:idx val="5"/>
              <c:layout>
                <c:manualLayout>
                  <c:x val="-1.7123232262219013E-2"/>
                  <c:y val="-4.703181128022813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9-4B19-8C89-E40F5A8EC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79-4B19-8C89-E40F5A8ECFC5}"/>
            </c:ext>
          </c:extLst>
        </c:ser>
        <c:dLbls/>
        <c:marker val="1"/>
        <c:axId val="180218496"/>
        <c:axId val="162865536"/>
      </c:lineChart>
      <c:catAx>
        <c:axId val="180218496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rgbClr val="FF6600"/>
            </a:solidFill>
          </a:ln>
        </c:spPr>
        <c:txPr>
          <a:bodyPr/>
          <a:lstStyle/>
          <a:p>
            <a:pPr>
              <a:defRPr sz="2400" baseline="0">
                <a:solidFill>
                  <a:srgbClr val="2660D4"/>
                </a:solidFill>
              </a:defRPr>
            </a:pPr>
            <a:endParaRPr lang="ru-RU"/>
          </a:p>
        </c:txPr>
        <c:crossAx val="162865536"/>
        <c:crosses val="autoZero"/>
        <c:auto val="1"/>
        <c:lblAlgn val="ctr"/>
        <c:lblOffset val="100"/>
      </c:catAx>
      <c:valAx>
        <c:axId val="162865536"/>
        <c:scaling>
          <c:orientation val="minMax"/>
        </c:scaling>
        <c:axPos val="l"/>
        <c:majorGridlines>
          <c:spPr>
            <a:ln w="15878">
              <a:solidFill>
                <a:srgbClr val="FF6600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FF6600"/>
            </a:solidFill>
          </a:ln>
        </c:spPr>
        <c:txPr>
          <a:bodyPr/>
          <a:lstStyle/>
          <a:p>
            <a:pPr>
              <a:defRPr sz="2400" baseline="0">
                <a:solidFill>
                  <a:srgbClr val="0033CC"/>
                </a:solidFill>
              </a:defRPr>
            </a:pPr>
            <a:endParaRPr lang="ru-RU"/>
          </a:p>
        </c:txPr>
        <c:crossAx val="180218496"/>
        <c:crosses val="autoZero"/>
        <c:crossBetween val="between"/>
      </c:valAx>
      <c:spPr>
        <a:noFill/>
        <a:ln w="25405"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2400" b="1" i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238993392834884"/>
          <c:y val="1.7636870281082753E-2"/>
          <c:w val="0.36480303598122304"/>
          <c:h val="0.9135951185396326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00"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>
            <a:off x="1304365" y="0"/>
            <a:ext cx="3039035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550020">
            <a:off x="1600200" y="1981200"/>
            <a:ext cx="59895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Поддержка </a:t>
            </a:r>
          </a:p>
          <a:p>
            <a:pPr algn="ctr"/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семей, </a:t>
            </a:r>
            <a:b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имеющих детей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433486"/>
            <a:ext cx="1143000" cy="3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5671">
            <a:off x="36304" y="632312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7535451_d7587b124a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"/>
            <a:ext cx="2102226" cy="2209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81800" y="685800"/>
            <a:ext cx="228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Федеральный проект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0541" cmpd="sng">
                <a:noFill/>
                <a:prstDash val="solid"/>
              </a:ln>
              <a:solidFill>
                <a:srgbClr val="0033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amily-im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5925" y="3105150"/>
            <a:ext cx="36480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6df0bec1d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782" y="5207775"/>
            <a:ext cx="3358666" cy="165022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2509" y="1219200"/>
            <a:ext cx="8042973" cy="3751331"/>
            <a:chOff x="1964552" y="286869"/>
            <a:chExt cx="6864402" cy="2402541"/>
          </a:xfrm>
        </p:grpSpPr>
        <p:pic>
          <p:nvPicPr>
            <p:cNvPr id="4" name="Рисунок 3" descr="5bf292a55bc941672b8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4552" y="286869"/>
              <a:ext cx="6864402" cy="240254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331108" y="579683"/>
              <a:ext cx="6257193" cy="116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33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 декабря 2019 – </a:t>
              </a:r>
              <a:br>
                <a:rPr lang="ru-RU" sz="2800" b="1" dirty="0">
                  <a:solidFill>
                    <a:srgbClr val="0033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rgbClr val="0033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запустить федеральный портал информационно-просветительской поддержки родителей</a:t>
              </a:r>
            </a:p>
          </p:txBody>
        </p:sp>
      </p:grp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62" y="6126548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5671">
            <a:off x="215598" y="4619828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19314" y="206208"/>
            <a:ext cx="5989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</a:t>
            </a:r>
          </a:p>
        </p:txBody>
      </p:sp>
      <p:pic>
        <p:nvPicPr>
          <p:cNvPr id="11" name="Рисунок 10" descr="family-im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5925" y="3105150"/>
            <a:ext cx="3648075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vector-school-city-hall-or-public-work-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3527" y="5055309"/>
            <a:ext cx="1826665" cy="1802691"/>
          </a:xfrm>
          <a:prstGeom prst="rect">
            <a:avLst/>
          </a:prstGeom>
        </p:spPr>
      </p:pic>
      <p:pic>
        <p:nvPicPr>
          <p:cNvPr id="6" name="Рисунок 5" descr="59b5bf0d6dbe923c39853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738553" y="227345"/>
            <a:ext cx="8206155" cy="49308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776485" y="268948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декабря 2021 –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разработать и внедрить модель информационно-просветительской поддержки родителей.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модель входит создание консультационных центров.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этих центрах родители детей дошкольного возраста получат методическую,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психолого-педагогическую, диагностическую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консультативную помощь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безвозмездной основе</a:t>
            </a:r>
          </a:p>
        </p:txBody>
      </p:sp>
      <p:pic>
        <p:nvPicPr>
          <p:cNvPr id="10" name="Рисунок 9" descr="s7-e1481648696286.png"/>
          <p:cNvPicPr>
            <a:picLocks noChangeAspect="1"/>
          </p:cNvPicPr>
          <p:nvPr/>
        </p:nvPicPr>
        <p:blipFill>
          <a:blip r:embed="rId4" cstate="print"/>
          <a:srcRect r="10104"/>
          <a:stretch>
            <a:fillRect/>
          </a:stretch>
        </p:blipFill>
        <p:spPr>
          <a:xfrm>
            <a:off x="5130188" y="2571860"/>
            <a:ext cx="2822322" cy="4286140"/>
          </a:xfrm>
          <a:prstGeom prst="rect">
            <a:avLst/>
          </a:prstGeom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5671">
            <a:off x="215598" y="4619828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8655" y="4957252"/>
            <a:ext cx="5989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</a:t>
            </a:r>
          </a:p>
        </p:txBody>
      </p:sp>
      <p:pic>
        <p:nvPicPr>
          <p:cNvPr id="15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3B38BEBB-A6CF-4FC8-96AC-3B1468B0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462" y="6126548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6"/>
          <p:cNvGraphicFramePr>
            <a:graphicFrameLocks/>
          </p:cNvGraphicFramePr>
          <p:nvPr/>
        </p:nvGraphicFramePr>
        <p:xfrm>
          <a:off x="615462" y="1002323"/>
          <a:ext cx="7891229" cy="501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56326" y="193964"/>
            <a:ext cx="59895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</a:t>
            </a:r>
            <a:r>
              <a:rPr lang="ru-RU" sz="4400" b="1" cap="none" spc="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cap="none" spc="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</a:t>
            </a: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384" y="123095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ulas-virtuales-ic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859" y="5143999"/>
            <a:ext cx="1687141" cy="1714001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DB5B9975-BDAE-4035-9816-DF99A9D7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462" y="6126548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52"/>
          <p:cNvGrpSpPr>
            <a:grpSpLocks/>
          </p:cNvGrpSpPr>
          <p:nvPr/>
        </p:nvGrpSpPr>
        <p:grpSpPr bwMode="auto">
          <a:xfrm>
            <a:off x="184485" y="342684"/>
            <a:ext cx="8960266" cy="5944099"/>
            <a:chOff x="800" y="815"/>
            <a:chExt cx="4062" cy="2915"/>
          </a:xfrm>
        </p:grpSpPr>
        <p:sp>
          <p:nvSpPr>
            <p:cNvPr id="154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55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56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691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57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58" name="Freeform 26"/>
            <p:cNvSpPr>
              <a:spLocks/>
            </p:cNvSpPr>
            <p:nvPr/>
          </p:nvSpPr>
          <p:spPr bwMode="gray">
            <a:xfrm rot="14400000">
              <a:off x="2576" y="1446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59" name="Freeform 27"/>
            <p:cNvSpPr>
              <a:spLocks/>
            </p:cNvSpPr>
            <p:nvPr/>
          </p:nvSpPr>
          <p:spPr bwMode="gray">
            <a:xfrm rot="18000000">
              <a:off x="2784" y="2211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68" name="Oval 41"/>
            <p:cNvSpPr>
              <a:spLocks noChangeArrowheads="1"/>
            </p:cNvSpPr>
            <p:nvPr/>
          </p:nvSpPr>
          <p:spPr bwMode="gray">
            <a:xfrm>
              <a:off x="2220" y="1576"/>
              <a:ext cx="1296" cy="13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3374"/>
                </a:solidFill>
              </a:endParaRPr>
            </a:p>
          </p:txBody>
        </p:sp>
        <p:sp>
          <p:nvSpPr>
            <p:cNvPr id="161" name="Text Box 43"/>
            <p:cNvSpPr txBox="1">
              <a:spLocks noChangeArrowheads="1"/>
            </p:cNvSpPr>
            <p:nvPr/>
          </p:nvSpPr>
          <p:spPr bwMode="auto">
            <a:xfrm>
              <a:off x="3754" y="2522"/>
              <a:ext cx="1108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3374"/>
                  </a:solidFill>
                </a:rPr>
                <a:t>55 субъектов РФ</a:t>
              </a:r>
              <a:br>
                <a:rPr lang="ru-RU" sz="2400" b="1" dirty="0">
                  <a:solidFill>
                    <a:srgbClr val="003374"/>
                  </a:solidFill>
                </a:rPr>
              </a:br>
              <a:r>
                <a:rPr lang="ru-RU" sz="2400" b="1" dirty="0">
                  <a:solidFill>
                    <a:srgbClr val="003374"/>
                  </a:solidFill>
                </a:rPr>
                <a:t>к 31 декабря 2022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2" name="Text Box 44"/>
            <p:cNvSpPr txBox="1">
              <a:spLocks noChangeArrowheads="1"/>
            </p:cNvSpPr>
            <p:nvPr/>
          </p:nvSpPr>
          <p:spPr bwMode="auto">
            <a:xfrm>
              <a:off x="3557" y="1275"/>
              <a:ext cx="120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3374"/>
                  </a:solidFill>
                </a:rPr>
                <a:t>70 субъектов РФ </a:t>
              </a:r>
              <a:br>
                <a:rPr lang="ru-RU" sz="2400" b="1" dirty="0">
                  <a:solidFill>
                    <a:srgbClr val="003374"/>
                  </a:solidFill>
                </a:rPr>
              </a:br>
              <a:r>
                <a:rPr lang="ru-RU" sz="2400" b="1" dirty="0">
                  <a:solidFill>
                    <a:srgbClr val="003374"/>
                  </a:solidFill>
                </a:rPr>
                <a:t>к 31 декабря 2023 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3" name="Text Box 46"/>
            <p:cNvSpPr txBox="1">
              <a:spLocks noChangeArrowheads="1"/>
            </p:cNvSpPr>
            <p:nvPr/>
          </p:nvSpPr>
          <p:spPr bwMode="auto">
            <a:xfrm>
              <a:off x="800" y="1593"/>
              <a:ext cx="107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3374"/>
                  </a:solidFill>
                </a:rPr>
                <a:t>10 субъектов РФ </a:t>
              </a:r>
              <a:br>
                <a:rPr lang="ru-RU" sz="2400" b="1" dirty="0">
                  <a:solidFill>
                    <a:srgbClr val="003374"/>
                  </a:solidFill>
                </a:rPr>
              </a:br>
              <a:r>
                <a:rPr lang="ru-RU" sz="2400" b="1" dirty="0">
                  <a:solidFill>
                    <a:srgbClr val="003374"/>
                  </a:solidFill>
                </a:rPr>
                <a:t>к 31 декабря 2019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4" name="Text Box 47"/>
            <p:cNvSpPr txBox="1">
              <a:spLocks noChangeArrowheads="1"/>
            </p:cNvSpPr>
            <p:nvPr/>
          </p:nvSpPr>
          <p:spPr bwMode="auto">
            <a:xfrm>
              <a:off x="1042" y="2806"/>
              <a:ext cx="114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3374"/>
                  </a:solidFill>
                </a:rPr>
                <a:t>25 субъектов РФ </a:t>
              </a:r>
              <a:br>
                <a:rPr lang="ru-RU" sz="2400" b="1" dirty="0">
                  <a:solidFill>
                    <a:srgbClr val="003374"/>
                  </a:solidFill>
                </a:rPr>
              </a:br>
              <a:r>
                <a:rPr lang="ru-RU" sz="2400" b="1" dirty="0">
                  <a:solidFill>
                    <a:srgbClr val="003374"/>
                  </a:solidFill>
                </a:rPr>
                <a:t>к 31 декабря 2020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5" name="Text Box 48"/>
            <p:cNvSpPr txBox="1">
              <a:spLocks noChangeArrowheads="1"/>
            </p:cNvSpPr>
            <p:nvPr/>
          </p:nvSpPr>
          <p:spPr bwMode="auto">
            <a:xfrm>
              <a:off x="1753" y="3487"/>
              <a:ext cx="2305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3374"/>
                  </a:solidFill>
                </a:rPr>
                <a:t>40 субъектов РФ к 31 декабря 2021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6" name="Text Box 49"/>
            <p:cNvSpPr txBox="1">
              <a:spLocks noChangeArrowheads="1"/>
            </p:cNvSpPr>
            <p:nvPr/>
          </p:nvSpPr>
          <p:spPr bwMode="auto">
            <a:xfrm>
              <a:off x="1803" y="815"/>
              <a:ext cx="22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3374"/>
                  </a:solidFill>
                </a:rPr>
                <a:t>Все субъекты РФ к 31 декабря 2024</a:t>
              </a:r>
              <a:endParaRPr lang="en-US" sz="2400" b="1" dirty="0">
                <a:solidFill>
                  <a:srgbClr val="003374"/>
                </a:solidFill>
              </a:endParaRPr>
            </a:p>
          </p:txBody>
        </p:sp>
        <p:sp>
          <p:nvSpPr>
            <p:cNvPr id="167" name="Text Box 51"/>
            <p:cNvSpPr txBox="1">
              <a:spLocks noChangeArrowheads="1"/>
            </p:cNvSpPr>
            <p:nvPr/>
          </p:nvSpPr>
          <p:spPr bwMode="gray">
            <a:xfrm>
              <a:off x="2239" y="1713"/>
              <a:ext cx="1295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Количество</a:t>
              </a:r>
              <a:b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субъектов РФ, </a:t>
              </a:r>
              <a:b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 которых создадут центры </a:t>
              </a:r>
              <a:b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для информационно-просветительской поддержки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родителей 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478" y="6361044"/>
            <a:ext cx="2332574" cy="2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804803C5-9A7F-46DC-885B-7924354E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62" y="6126548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550020">
            <a:off x="1600200" y="1981200"/>
            <a:ext cx="59895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Поддержка </a:t>
            </a:r>
          </a:p>
          <a:p>
            <a:pPr algn="ctr"/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семей, </a:t>
            </a:r>
            <a:b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600" b="1" dirty="0">
                <a:ln w="1905"/>
                <a:solidFill>
                  <a:srgbClr val="A301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имеющих детей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433486"/>
            <a:ext cx="1143000" cy="3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5671">
            <a:off x="36304" y="632312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7535451_d7587b124a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"/>
            <a:ext cx="2102226" cy="2209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81800" y="685800"/>
            <a:ext cx="228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Федеральный проект </a:t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0541" cmpd="sng">
                <a:noFill/>
                <a:prstDash val="solid"/>
              </a:ln>
              <a:solidFill>
                <a:srgbClr val="0033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amily-im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5925" y="3105150"/>
            <a:ext cx="36480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94" y="5261170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2341p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744" y="4725800"/>
            <a:ext cx="20193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2480" y="287423"/>
            <a:ext cx="876370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6912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r>
              <a:rPr lang="en-US" sz="4000" b="1" dirty="0">
                <a:ln w="11430"/>
                <a:solidFill>
                  <a:srgbClr val="F6912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>
                <a:ln w="11430"/>
                <a:solidFill>
                  <a:srgbClr val="F6912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rgbClr val="F6912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9" name="Рисунок 8" descr="36435fa433f2b04951de159354dcd1b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4544" y="1872345"/>
            <a:ext cx="4593766" cy="1578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0696" y="1994825"/>
            <a:ext cx="7304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из Паспорта национального проекта «Образование», утв. президиумом Совета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Президенте РФ по стратегическому развитию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национальным проектам (протокол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3 сентября 2018 г. № 10).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3C4626F1-0412-4D84-8038-9F574995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502" y="595886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776CD6-979A-47B5-B1ED-60BB372D7EB4}"/>
</file>

<file path=customXml/itemProps2.xml><?xml version="1.0" encoding="utf-8"?>
<ds:datastoreItem xmlns:ds="http://schemas.openxmlformats.org/officeDocument/2006/customXml" ds:itemID="{8CA70E1D-F6DF-4A73-882B-4A4DB4F0A5A1}"/>
</file>

<file path=customXml/itemProps3.xml><?xml version="1.0" encoding="utf-8"?>
<ds:datastoreItem xmlns:ds="http://schemas.openxmlformats.org/officeDocument/2006/customXml" ds:itemID="{B378CAB3-C7CE-489A-82BF-DFC469CDC0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67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78</cp:revision>
  <dcterms:created xsi:type="dcterms:W3CDTF">2016-11-18T14:12:19Z</dcterms:created>
  <dcterms:modified xsi:type="dcterms:W3CDTF">2019-08-09T18:39:39Z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