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8" r:id="rId3"/>
    <p:sldId id="275" r:id="rId4"/>
    <p:sldId id="272" r:id="rId5"/>
    <p:sldId id="270" r:id="rId6"/>
    <p:sldId id="278" r:id="rId7"/>
    <p:sldId id="280" r:id="rId8"/>
    <p:sldId id="277" r:id="rId9"/>
    <p:sldId id="284" r:id="rId10"/>
    <p:sldId id="285" r:id="rId11"/>
    <p:sldId id="276" r:id="rId12"/>
    <p:sldId id="286" r:id="rId13"/>
    <p:sldId id="287" r:id="rId14"/>
    <p:sldId id="288" r:id="rId15"/>
    <p:sldId id="28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5BF"/>
    <a:srgbClr val="F9D600"/>
    <a:srgbClr val="F28104"/>
    <a:srgbClr val="B1DEE9"/>
    <a:srgbClr val="FFB742"/>
    <a:srgbClr val="7EC234"/>
    <a:srgbClr val="03A10B"/>
    <a:srgbClr val="97000B"/>
    <a:srgbClr val="324057"/>
    <a:srgbClr val="007C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/>
          <a:stretch>
            <a:fillRect/>
          </a:stretch>
        </p:blipFill>
        <p:spPr>
          <a:xfrm>
            <a:off x="2" y="0"/>
            <a:ext cx="9143998" cy="6385034"/>
          </a:xfrm>
          <a:prstGeom prst="rect">
            <a:avLst/>
          </a:prstGeom>
        </p:spPr>
      </p:pic>
      <p:pic>
        <p:nvPicPr>
          <p:cNvPr id="11" name="Рисунок 10" descr="a46d819b2dc7a711da5ff65ad8ba5b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076"/>
            <a:ext cx="3847643" cy="6858000"/>
          </a:xfrm>
          <a:prstGeom prst="rect">
            <a:avLst/>
          </a:prstGeom>
        </p:spPr>
      </p:pic>
      <p:pic>
        <p:nvPicPr>
          <p:cNvPr id="15" name="Рисунок 14" descr="bubble-2244298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2873829" cy="2873829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050" y="4669968"/>
            <a:ext cx="2077898" cy="2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0" y="533400"/>
            <a:ext cx="7620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Успех каждого </a:t>
            </a:r>
            <a:b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ребенка</a:t>
            </a:r>
            <a:endParaRPr lang="ru-RU" sz="72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50" y="4136568"/>
            <a:ext cx="1702796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412125" y="6211669"/>
            <a:ext cx="6731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Федеральный проект № 2</a:t>
            </a:r>
            <a:endParaRPr lang="ru-RU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163" y="0"/>
            <a:ext cx="678425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358" y="845225"/>
          <a:ext cx="3137339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385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53200" y="1066800"/>
            <a:ext cx="2601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 детские парки «Кванториум»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и мобильные технопарки «Кванториум»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для детей,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проживающих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в сельской местности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и малых городах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0355" y="2526882"/>
          <a:ext cx="3137342" cy="1619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42"/>
              </a:tblGrid>
              <a:tr h="471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4596" y="4241821"/>
          <a:ext cx="3153106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115 мобильных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342291" y="858170"/>
          <a:ext cx="3137339" cy="15539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07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950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42291" y="2522481"/>
          <a:ext cx="3153101" cy="1639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1"/>
              </a:tblGrid>
              <a:tr h="3941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 млн.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42290" y="4240045"/>
          <a:ext cx="3153101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млн.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43Y58PICWr8gxrc958PIC6Xey_PIC2018.png"/>
          <p:cNvPicPr>
            <a:picLocks noChangeAspect="1"/>
          </p:cNvPicPr>
          <p:nvPr/>
        </p:nvPicPr>
        <p:blipFill>
          <a:blip r:embed="rId2" cstate="print"/>
          <a:srcRect l="50644" t="35502" r="1248" b="31566"/>
          <a:stretch>
            <a:fillRect/>
          </a:stretch>
        </p:blipFill>
        <p:spPr>
          <a:xfrm>
            <a:off x="6289686" y="4503198"/>
            <a:ext cx="2930514" cy="2654347"/>
          </a:xfrm>
          <a:prstGeom prst="rect">
            <a:avLst/>
          </a:prstGeom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248400"/>
            <a:ext cx="1560780" cy="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91" y="613588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173426" y="1847603"/>
            <a:ext cx="3156858" cy="2150525"/>
          </a:xfrm>
          <a:prstGeom prst="rect">
            <a:avLst/>
          </a:prstGeom>
        </p:spPr>
      </p:pic>
      <p:pic>
        <p:nvPicPr>
          <p:cNvPr id="6" name="Рисунок 5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2844181" y="1857364"/>
            <a:ext cx="3156858" cy="2150525"/>
          </a:xfrm>
          <a:prstGeom prst="rect">
            <a:avLst/>
          </a:prstGeom>
        </p:spPr>
      </p:pic>
      <p:pic>
        <p:nvPicPr>
          <p:cNvPr id="7" name="Рисунок 6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5540083" y="1847603"/>
            <a:ext cx="3156858" cy="2150525"/>
          </a:xfrm>
          <a:prstGeom prst="rect">
            <a:avLst/>
          </a:prstGeom>
        </p:spPr>
      </p:pic>
      <p:pic>
        <p:nvPicPr>
          <p:cNvPr id="8" name="Рисунок 7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1096082" y="4035628"/>
            <a:ext cx="3156858" cy="21505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3624184" y="4019863"/>
            <a:ext cx="3156858" cy="21505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0600" y="1676400"/>
            <a:ext cx="7553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7600" y="16764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00800" y="16764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000" y="38100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9600" y="38100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9186" y="867130"/>
            <a:ext cx="870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Организовать летние школы для детей и представителей молодежи из числа иностранных граждан</a:t>
            </a:r>
            <a:endParaRPr lang="ru-RU" sz="2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8553" y="2188066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58696" y="2219597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2405" y="2182808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50762" y="4405747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9008" y="4389981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59" y="6530973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160035" y="78830"/>
            <a:ext cx="6784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38" name="Рисунок 37" descr="43Y58PICWr8gxrc958PIC6Xey_PIC2018.png"/>
          <p:cNvPicPr>
            <a:picLocks noChangeAspect="1"/>
          </p:cNvPicPr>
          <p:nvPr/>
        </p:nvPicPr>
        <p:blipFill>
          <a:blip r:embed="rId5" cstate="print"/>
          <a:srcRect l="3624" t="3421" r="50644" b="63695"/>
          <a:stretch>
            <a:fillRect/>
          </a:stretch>
        </p:blipFill>
        <p:spPr>
          <a:xfrm>
            <a:off x="6362189" y="4183761"/>
            <a:ext cx="2781811" cy="26742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30640" y="110362"/>
            <a:ext cx="2727434" cy="2253343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3337051" y="110362"/>
            <a:ext cx="2727434" cy="2253343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48721" y="94596"/>
            <a:ext cx="2727434" cy="2253343"/>
          </a:xfrm>
          <a:prstGeom prst="rect">
            <a:avLst/>
          </a:prstGeom>
        </p:spPr>
      </p:pic>
      <p:pic>
        <p:nvPicPr>
          <p:cNvPr id="12" name="Рисунок 11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3337053" y="2312282"/>
            <a:ext cx="2727434" cy="2253343"/>
          </a:xfrm>
          <a:prstGeom prst="rect">
            <a:avLst/>
          </a:prstGeom>
        </p:spPr>
      </p:pic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32957" y="2312281"/>
            <a:ext cx="2727434" cy="2253343"/>
          </a:xfrm>
          <a:prstGeom prst="rect">
            <a:avLst/>
          </a:prstGeom>
        </p:spPr>
      </p:pic>
      <p:pic>
        <p:nvPicPr>
          <p:cNvPr id="16" name="Рисунок 1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59233" y="4403835"/>
            <a:ext cx="2727434" cy="2253343"/>
          </a:xfrm>
          <a:prstGeom prst="rect">
            <a:avLst/>
          </a:prstGeom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943600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1722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2667000"/>
            <a:ext cx="364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Обновить материально-техническую базу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занятий физической культурой и спортом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детей в ОО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сельской местности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8427" y="706087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330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76441" y="1194814"/>
            <a:ext cx="182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5496" y="311794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9256" y="29216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87762" y="273503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9565" y="249912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3823" y="455782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0860" y="2469876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7903" y="685062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460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45916" y="1173789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52785" y="664039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20798" y="1152766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9585" y="2902745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77598" y="3391472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37020" y="2918510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05033" y="3407237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37020" y="4968028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05033" y="5456755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3Y58PICWr8gxrc958PIC6Xey_PIC2018.png"/>
          <p:cNvPicPr>
            <a:picLocks noChangeAspect="1"/>
          </p:cNvPicPr>
          <p:nvPr/>
        </p:nvPicPr>
        <p:blipFill>
          <a:blip r:embed="rId5" cstate="print"/>
          <a:srcRect l="2361" t="35020" r="50000" b="31566"/>
          <a:stretch>
            <a:fillRect/>
          </a:stretch>
        </p:blipFill>
        <p:spPr>
          <a:xfrm>
            <a:off x="3352800" y="4191000"/>
            <a:ext cx="2837782" cy="26609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287620" y="4524714"/>
            <a:ext cx="2027844" cy="1481958"/>
          </a:xfrm>
          <a:prstGeom prst="rect">
            <a:avLst/>
          </a:prstGeom>
        </p:spPr>
      </p:pic>
      <p:pic>
        <p:nvPicPr>
          <p:cNvPr id="7" name="Рисунок 6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345426" y="2864080"/>
            <a:ext cx="2027844" cy="1481958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4665179" y="2848314"/>
            <a:ext cx="2027844" cy="1481958"/>
          </a:xfrm>
          <a:prstGeom prst="rect">
            <a:avLst/>
          </a:prstGeom>
        </p:spPr>
      </p:pic>
      <p:pic>
        <p:nvPicPr>
          <p:cNvPr id="9" name="Рисунок 8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2489537" y="2864078"/>
            <a:ext cx="2027844" cy="1481958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6825054" y="4550986"/>
            <a:ext cx="2027844" cy="1481958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6825054" y="2879845"/>
            <a:ext cx="2027844" cy="14819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1077" y="1095814"/>
            <a:ext cx="848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в субъектах РФ региональные центры выявления, поддержки и развития способностей и талантов у детей и молодежи.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Центры создаются с учетом опыта Образовательного фонда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«Талант и успех» с охватом не менее 5% учеников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по образовательным программам основного и среднего общего образования в указанных субъектах РФ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0035" y="110362"/>
            <a:ext cx="67842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54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2893" y="5561708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2282" y="391822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8991" y="39311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6934" y="390224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62102" y="558258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27608" y="3920302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6444" y="4742049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4251" y="3049884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69892" y="3049883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9770" y="3034117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3875" y="3049884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31416" y="4736795"/>
            <a:ext cx="17159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субъекты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36" y="6243145"/>
            <a:ext cx="1506064" cy="4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657600"/>
            <a:ext cx="3445144" cy="334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0980" y="831065"/>
            <a:ext cx="3544003" cy="2040770"/>
          </a:xfrm>
          <a:prstGeom prst="rect">
            <a:avLst/>
          </a:prstGeom>
        </p:spPr>
      </p:pic>
      <p:pic>
        <p:nvPicPr>
          <p:cNvPr id="7" name="Рисунок 6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1995" y="2701907"/>
            <a:ext cx="3416864" cy="2040770"/>
          </a:xfrm>
          <a:prstGeom prst="rect">
            <a:avLst/>
          </a:prstGeom>
        </p:spPr>
      </p:pic>
      <p:pic>
        <p:nvPicPr>
          <p:cNvPr id="8" name="Рисунок 7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1995" y="4578002"/>
            <a:ext cx="3416864" cy="2040770"/>
          </a:xfrm>
          <a:prstGeom prst="rect">
            <a:avLst/>
          </a:prstGeom>
        </p:spPr>
      </p:pic>
      <p:pic>
        <p:nvPicPr>
          <p:cNvPr id="12" name="Рисунок 11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1085" y="857338"/>
            <a:ext cx="3453940" cy="2040770"/>
          </a:xfrm>
          <a:prstGeom prst="rect">
            <a:avLst/>
          </a:prstGeom>
        </p:spPr>
      </p:pic>
      <p:pic>
        <p:nvPicPr>
          <p:cNvPr id="13" name="Рисунок 12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0704" y="2743946"/>
            <a:ext cx="3501617" cy="2040770"/>
          </a:xfrm>
          <a:prstGeom prst="rect">
            <a:avLst/>
          </a:prstGeom>
        </p:spPr>
      </p:pic>
      <p:pic>
        <p:nvPicPr>
          <p:cNvPr id="14" name="Рисунок 13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0450" y="4620041"/>
            <a:ext cx="3533401" cy="20407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72200" y="1219200"/>
            <a:ext cx="2944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центры </a:t>
            </a:r>
            <a:r>
              <a:rPr lang="ru-RU" sz="2400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на базе ВУЗов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и организаций, которые участвуют  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в создании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научных и научно-образовательных центров мирового уровня</a:t>
            </a:r>
            <a:endParaRPr lang="ru-RU" sz="24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0"/>
            <a:ext cx="827737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927" y="5943600"/>
            <a:ext cx="1560780" cy="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927" y="61722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5820" y="811926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6328" y="2667001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564" y="4543097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5200" y="838200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5198" y="2714298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5197" y="4558865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45325" y="2099443"/>
            <a:ext cx="223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8993" y="3970286"/>
            <a:ext cx="2324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8137" y="5867402"/>
            <a:ext cx="236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5244" y="2109953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1520" y="4012326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32028" y="5883166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6275" y="2088786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904" y="3945250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972" y="5897282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19079" y="2116235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5904" y="5956448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12939" y="4041917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/>
          <a:stretch>
            <a:fillRect/>
          </a:stretch>
        </p:blipFill>
        <p:spPr>
          <a:xfrm>
            <a:off x="2" y="0"/>
            <a:ext cx="9143998" cy="6385034"/>
          </a:xfrm>
          <a:prstGeom prst="rect">
            <a:avLst/>
          </a:prstGeom>
        </p:spPr>
      </p:pic>
      <p:pic>
        <p:nvPicPr>
          <p:cNvPr id="11" name="Рисунок 10" descr="a46d819b2dc7a711da5ff65ad8ba5b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076"/>
            <a:ext cx="3847643" cy="6858000"/>
          </a:xfrm>
          <a:prstGeom prst="rect">
            <a:avLst/>
          </a:prstGeom>
        </p:spPr>
      </p:pic>
      <p:pic>
        <p:nvPicPr>
          <p:cNvPr id="15" name="Рисунок 14" descr="bubble-2244298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2873829" cy="2873829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050" y="4669968"/>
            <a:ext cx="2077898" cy="2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0" y="533400"/>
            <a:ext cx="7620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Успех каждого </a:t>
            </a:r>
            <a:b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ребенка</a:t>
            </a:r>
            <a:endParaRPr lang="ru-RU" sz="72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50" y="4136568"/>
            <a:ext cx="1702796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412125" y="6211669"/>
            <a:ext cx="6731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Федеральный проект № 2</a:t>
            </a:r>
            <a:endParaRPr lang="ru-RU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2046288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Информация из Паспорта национального проекта «Образование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>
                <a:solidFill>
                  <a:srgbClr val="002060"/>
                </a:solidFill>
              </a:rPr>
              <a:t>утв.президиумом Совета </a:t>
            </a: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при </a:t>
            </a:r>
            <a:r>
              <a:rPr lang="ru-RU" sz="2000" b="1" dirty="0" smtClean="0">
                <a:solidFill>
                  <a:srgbClr val="002060"/>
                </a:solidFill>
              </a:rPr>
              <a:t>Президенте </a:t>
            </a:r>
            <a:r>
              <a:rPr lang="ru-RU" sz="2000" b="1" dirty="0">
                <a:solidFill>
                  <a:srgbClr val="002060"/>
                </a:solidFill>
              </a:rPr>
              <a:t>РФ по стратегическому развитию </a:t>
            </a: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национальным проектам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(протокол от </a:t>
            </a:r>
            <a:r>
              <a:rPr lang="ru-RU" sz="2000" b="1" dirty="0">
                <a:solidFill>
                  <a:srgbClr val="002060"/>
                </a:solidFill>
              </a:rPr>
              <a:t>3 сентября 2018 г. № 10).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7EC234"/>
                </a:solidFill>
              </a:rPr>
              <a:t>Шаблон с </a:t>
            </a:r>
            <a:r>
              <a:rPr lang="en-US" sz="2000" b="1" dirty="0" smtClean="0">
                <a:solidFill>
                  <a:srgbClr val="7EC234"/>
                </a:solidFill>
              </a:rPr>
              <a:t>fppt.com</a:t>
            </a:r>
            <a:r>
              <a:rPr lang="ru-RU" sz="2000" b="1" dirty="0" smtClean="0">
                <a:solidFill>
                  <a:srgbClr val="7EC234"/>
                </a:solidFill>
              </a:rPr>
              <a:t> и картинки с </a:t>
            </a:r>
            <a:r>
              <a:rPr lang="en-US" sz="2000" b="1" dirty="0" smtClean="0">
                <a:solidFill>
                  <a:srgbClr val="7EC234"/>
                </a:solidFill>
              </a:rPr>
              <a:t>ru.pngtree.com</a:t>
            </a:r>
            <a:endParaRPr lang="ru-RU" sz="2000" b="1" dirty="0">
              <a:solidFill>
                <a:srgbClr val="7EC23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548680"/>
            <a:ext cx="86044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76200"/>
            <a:ext cx="1482470" cy="4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7" y="88136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" y="3886200"/>
            <a:ext cx="396435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ed09618918bc10a6b22c6df6c7a194.png"/>
          <p:cNvPicPr>
            <a:picLocks noChangeAspect="1"/>
          </p:cNvPicPr>
          <p:nvPr/>
        </p:nvPicPr>
        <p:blipFill>
          <a:blip r:embed="rId2" cstate="print"/>
          <a:srcRect l="15840"/>
          <a:stretch>
            <a:fillRect/>
          </a:stretch>
        </p:blipFill>
        <p:spPr>
          <a:xfrm>
            <a:off x="0" y="1576552"/>
            <a:ext cx="5573485" cy="5281452"/>
          </a:xfrm>
          <a:prstGeom prst="rect">
            <a:avLst/>
          </a:prstGeom>
        </p:spPr>
      </p:pic>
      <p:pic>
        <p:nvPicPr>
          <p:cNvPr id="5" name="Рисунок 4" descr="9aed09618918bc10a6b22c6df6c7a194.png"/>
          <p:cNvPicPr>
            <a:picLocks noChangeAspect="1"/>
          </p:cNvPicPr>
          <p:nvPr/>
        </p:nvPicPr>
        <p:blipFill>
          <a:blip r:embed="rId2" cstate="print"/>
          <a:srcRect l="15840"/>
          <a:stretch>
            <a:fillRect/>
          </a:stretch>
        </p:blipFill>
        <p:spPr>
          <a:xfrm flipH="1">
            <a:off x="4408712" y="1671145"/>
            <a:ext cx="4735285" cy="5186855"/>
          </a:xfrm>
          <a:prstGeom prst="rect">
            <a:avLst/>
          </a:prstGeom>
        </p:spPr>
      </p:pic>
      <p:pic>
        <p:nvPicPr>
          <p:cNvPr id="7" name="Рисунок 6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86" y="-174170"/>
            <a:ext cx="5617028" cy="489857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1793" y="439556"/>
            <a:ext cx="52938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Воспитать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гармонично развитую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социально ответственную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личность на основе духовно-нравственных ценностей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народов РФ,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исторических и национально-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культурных традиций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1524000"/>
            <a:ext cx="390797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Цель проекта</a:t>
            </a:r>
            <a:endParaRPr lang="ru-RU" sz="60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1977097" cy="2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09600"/>
            <a:ext cx="1622208" cy="4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455" y="4308515"/>
            <a:ext cx="7239000" cy="2340426"/>
          </a:xfrm>
          <a:prstGeom prst="rect">
            <a:avLst/>
          </a:prstGeom>
        </p:spPr>
      </p:pic>
      <p:pic>
        <p:nvPicPr>
          <p:cNvPr id="8" name="Рисунок 7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705" y="835971"/>
            <a:ext cx="7137750" cy="1839686"/>
          </a:xfrm>
          <a:prstGeom prst="rect">
            <a:avLst/>
          </a:prstGeom>
        </p:spPr>
      </p:pic>
      <p:pic>
        <p:nvPicPr>
          <p:cNvPr id="4" name="Рисунок 3" descr="8cda773ff82cc0c19f4e05d55ba51813.png"/>
          <p:cNvPicPr>
            <a:picLocks noChangeAspect="1"/>
          </p:cNvPicPr>
          <p:nvPr/>
        </p:nvPicPr>
        <p:blipFill>
          <a:blip r:embed="rId3" cstate="print"/>
          <a:srcRect l="31870" r="13104" b="4133"/>
          <a:stretch>
            <a:fillRect/>
          </a:stretch>
        </p:blipFill>
        <p:spPr>
          <a:xfrm>
            <a:off x="0" y="1680533"/>
            <a:ext cx="2971800" cy="5177467"/>
          </a:xfrm>
          <a:prstGeom prst="rect">
            <a:avLst/>
          </a:prstGeom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47700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421814"/>
            <a:ext cx="1238585" cy="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9090" y="0"/>
            <a:ext cx="854491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60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7767" y="1212507"/>
            <a:ext cx="599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Создать/реализовать/улучшить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региональную систему дополнительного образования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705" y="2555915"/>
            <a:ext cx="7137750" cy="18396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53341" y="2965105"/>
            <a:ext cx="6074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Вовлечь в различные формы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сопровождения, наставничества и шефства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учеников организаций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315200" y="2209800"/>
            <a:ext cx="1861457" cy="18948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754425" y="3013116"/>
            <a:ext cx="109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2020–2024</a:t>
            </a:r>
          </a:p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годы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8655" y="4798370"/>
            <a:ext cx="619397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Предоставить возможности ученикам 5–11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классов освоить основные программы по ИУП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зачетом  результатов освоения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дополнительных общеобразовательных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 и программ </a:t>
            </a:r>
            <a:r>
              <a:rPr lang="ru-RU" sz="1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профобучения</a:t>
            </a:r>
            <a:endParaRPr lang="ru-RU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271655" y="4188770"/>
            <a:ext cx="1966894" cy="20021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576788" y="5003574"/>
            <a:ext cx="1400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31 декабря 2024 года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162800" y="457200"/>
            <a:ext cx="1861457" cy="189481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634680" y="1334486"/>
            <a:ext cx="94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2022</a:t>
            </a:r>
          </a:p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8b07011334f027370f72a6891e29b14.png"/>
          <p:cNvPicPr>
            <a:picLocks noChangeAspect="1"/>
          </p:cNvPicPr>
          <p:nvPr/>
        </p:nvPicPr>
        <p:blipFill>
          <a:blip r:embed="rId2" cstate="print">
            <a:lum bright="6000" contrast="-3000"/>
          </a:blip>
          <a:srcRect r="75621" b="66327"/>
          <a:stretch>
            <a:fillRect/>
          </a:stretch>
        </p:blipFill>
        <p:spPr>
          <a:xfrm>
            <a:off x="371908" y="5397457"/>
            <a:ext cx="1756437" cy="1476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00807"/>
            <a:ext cx="6505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Разработать систему сопровождения, наставничества и шефства для учеников школ, которые обучают по дополнительным программам. Система учитывает применение лучших практик обмена опытом между учениками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702f6_e8a6285_L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40024" b="65883"/>
          <a:stretch>
            <a:fillRect/>
          </a:stretch>
        </p:blipFill>
        <p:spPr>
          <a:xfrm flipV="1">
            <a:off x="1828800" y="3048000"/>
            <a:ext cx="2798166" cy="208216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200" y="3657600"/>
            <a:ext cx="2506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31 декабря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7A5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746" y="152400"/>
            <a:ext cx="756744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99" y="5317483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85" y="5910688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295400"/>
            <a:ext cx="2849295" cy="56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elen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4038600"/>
            <a:ext cx="2373086" cy="2539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las-virtuales-ico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1025868" cy="1042200"/>
          </a:xfrm>
          <a:prstGeom prst="rect">
            <a:avLst/>
          </a:prstGeom>
        </p:spPr>
      </p:pic>
      <p:pic>
        <p:nvPicPr>
          <p:cNvPr id="11" name="Рисунок 10" descr="education-icon-64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70" y="2830307"/>
            <a:ext cx="976671" cy="976671"/>
          </a:xfrm>
          <a:prstGeom prst="rect">
            <a:avLst/>
          </a:prstGeom>
        </p:spPr>
      </p:pic>
      <p:pic>
        <p:nvPicPr>
          <p:cNvPr id="14" name="Рисунок 13" descr="lesson_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984928" cy="10004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3000" y="76200"/>
            <a:ext cx="7369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Создать целевую модель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развития региональных систем </a:t>
            </a:r>
            <a:r>
              <a:rPr lang="ru-RU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допобразования</a:t>
            </a: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детей</a:t>
            </a:r>
            <a:endParaRPr lang="ru-RU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1600" y="2819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Повысить доступность и качество дополнительного образования.</a:t>
            </a:r>
            <a:endParaRPr lang="ru-RU" sz="2400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6800" y="1524000"/>
            <a:ext cx="7672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Учесть потребности и возможности детей с ОВЗ, детей, проживающих в сельской местности, попавших в трудную жизненную ситуацию и др.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47800" y="3810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Развить раннюю профориентации ребенка и внедрить ИУП в соответствии с выбранными профессиональными компетенциями </a:t>
            </a:r>
            <a:b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рамках реализации проектов «Билет </a:t>
            </a:r>
            <a:b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будущее» и «</a:t>
            </a:r>
            <a:r>
              <a:rPr lang="ru-RU" sz="2400" dirty="0" err="1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Проектория</a:t>
            </a: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70" y="648815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3338" y="5959366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weekllyPlan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5181600"/>
            <a:ext cx="1524000" cy="1524000"/>
          </a:xfrm>
          <a:prstGeom prst="rect">
            <a:avLst/>
          </a:prstGeom>
        </p:spPr>
      </p:pic>
      <p:pic>
        <p:nvPicPr>
          <p:cNvPr id="26" name="Рисунок 25" descr="elen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572000"/>
            <a:ext cx="2050080" cy="2193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1047607" y="2133208"/>
            <a:ext cx="2237704" cy="1352460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3398921" y="2154980"/>
            <a:ext cx="2237704" cy="1352460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5695808" y="2133208"/>
            <a:ext cx="2237704" cy="13524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43180"/>
            <a:ext cx="8801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новые места в ОО различных типов,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чтобы реализовать дополнительные общеразвивающие программы всех направленностей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2209800"/>
            <a:ext cx="1741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1890" y="2193471"/>
            <a:ext cx="1741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5482" y="2201926"/>
            <a:ext cx="1747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0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674" y="3374143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35040" y="3354968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87890" y="3318400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encil-edit-write-correction-download-png-541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9892" y="262066"/>
            <a:ext cx="2590800" cy="1631244"/>
          </a:xfrm>
          <a:prstGeom prst="rect">
            <a:avLst/>
          </a:prstGeom>
        </p:spPr>
      </p:pic>
      <p:pic>
        <p:nvPicPr>
          <p:cNvPr id="23" name="Рисунок 22" descr="b3736bd1358205f864af08dd4e1d800e.png"/>
          <p:cNvPicPr>
            <a:picLocks noChangeAspect="1"/>
          </p:cNvPicPr>
          <p:nvPr/>
        </p:nvPicPr>
        <p:blipFill>
          <a:blip r:embed="rId6" cstate="print"/>
          <a:srcRect r="53580" b="68139"/>
          <a:stretch>
            <a:fillRect/>
          </a:stretch>
        </p:blipFill>
        <p:spPr>
          <a:xfrm>
            <a:off x="-436419" y="4186612"/>
            <a:ext cx="2497451" cy="2588418"/>
          </a:xfrm>
          <a:prstGeom prst="rect">
            <a:avLst/>
          </a:prstGeom>
        </p:spPr>
      </p:pic>
      <p:pic>
        <p:nvPicPr>
          <p:cNvPr id="24" name="Рисунок 23" descr="b3736bd1358205f864af08dd4e1d800e.png"/>
          <p:cNvPicPr>
            <a:picLocks noChangeAspect="1"/>
          </p:cNvPicPr>
          <p:nvPr/>
        </p:nvPicPr>
        <p:blipFill>
          <a:blip r:embed="rId6" cstate="print"/>
          <a:srcRect l="51388" b="68312"/>
          <a:stretch>
            <a:fillRect/>
          </a:stretch>
        </p:blipFill>
        <p:spPr>
          <a:xfrm>
            <a:off x="1410593" y="4224238"/>
            <a:ext cx="2591446" cy="2550791"/>
          </a:xfrm>
          <a:prstGeom prst="rect">
            <a:avLst/>
          </a:prstGeom>
        </p:spPr>
      </p:pic>
      <p:pic>
        <p:nvPicPr>
          <p:cNvPr id="25" name="Рисунок 24" descr="b3736bd1358205f864af08dd4e1d800e.png"/>
          <p:cNvPicPr>
            <a:picLocks noChangeAspect="1"/>
          </p:cNvPicPr>
          <p:nvPr/>
        </p:nvPicPr>
        <p:blipFill>
          <a:blip r:embed="rId6" cstate="print"/>
          <a:srcRect t="33766" r="52534" b="34026"/>
          <a:stretch>
            <a:fillRect/>
          </a:stretch>
        </p:blipFill>
        <p:spPr>
          <a:xfrm>
            <a:off x="3197430" y="4205126"/>
            <a:ext cx="2508192" cy="2569904"/>
          </a:xfrm>
          <a:prstGeom prst="rect">
            <a:avLst/>
          </a:prstGeom>
        </p:spPr>
      </p:pic>
      <p:pic>
        <p:nvPicPr>
          <p:cNvPr id="26" name="Рисунок 25" descr="b3736bd1358205f864af08dd4e1d800e.png"/>
          <p:cNvPicPr>
            <a:picLocks noChangeAspect="1"/>
          </p:cNvPicPr>
          <p:nvPr/>
        </p:nvPicPr>
        <p:blipFill>
          <a:blip r:embed="rId6" cstate="print"/>
          <a:srcRect l="52695" t="33939" b="33853"/>
          <a:stretch>
            <a:fillRect/>
          </a:stretch>
        </p:blipFill>
        <p:spPr>
          <a:xfrm>
            <a:off x="5246323" y="4210048"/>
            <a:ext cx="2350495" cy="2416539"/>
          </a:xfrm>
          <a:prstGeom prst="rect">
            <a:avLst/>
          </a:prstGeom>
        </p:spPr>
      </p:pic>
      <p:pic>
        <p:nvPicPr>
          <p:cNvPr id="27" name="Рисунок 26" descr="b3736bd1358205f864af08dd4e1d800e.png"/>
          <p:cNvPicPr>
            <a:picLocks noChangeAspect="1"/>
          </p:cNvPicPr>
          <p:nvPr/>
        </p:nvPicPr>
        <p:blipFill>
          <a:blip r:embed="rId6" cstate="print"/>
          <a:srcRect t="67706" r="54152"/>
          <a:stretch>
            <a:fillRect/>
          </a:stretch>
        </p:blipFill>
        <p:spPr>
          <a:xfrm>
            <a:off x="6629400" y="4267200"/>
            <a:ext cx="2357828" cy="2507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441040793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6487"/>
            <a:ext cx="3951514" cy="3951514"/>
          </a:xfrm>
          <a:prstGeom prst="rect">
            <a:avLst/>
          </a:prstGeom>
        </p:spPr>
      </p:pic>
      <p:pic>
        <p:nvPicPr>
          <p:cNvPr id="5" name="Рисунок 4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22" y="558216"/>
            <a:ext cx="1822708" cy="2130556"/>
          </a:xfrm>
          <a:prstGeom prst="rect">
            <a:avLst/>
          </a:prstGeom>
        </p:spPr>
      </p:pic>
      <p:pic>
        <p:nvPicPr>
          <p:cNvPr id="6" name="Рисунок 5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0808" y="579987"/>
            <a:ext cx="1822708" cy="2130556"/>
          </a:xfrm>
          <a:prstGeom prst="rect">
            <a:avLst/>
          </a:prstGeom>
        </p:spPr>
      </p:pic>
      <p:pic>
        <p:nvPicPr>
          <p:cNvPr id="7" name="Рисунок 6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037" y="558216"/>
            <a:ext cx="1822708" cy="2130556"/>
          </a:xfrm>
          <a:prstGeom prst="rect">
            <a:avLst/>
          </a:prstGeom>
        </p:spPr>
      </p:pic>
      <p:pic>
        <p:nvPicPr>
          <p:cNvPr id="8" name="Рисунок 7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465" y="2887758"/>
            <a:ext cx="1822708" cy="2130556"/>
          </a:xfrm>
          <a:prstGeom prst="rect">
            <a:avLst/>
          </a:prstGeom>
        </p:spPr>
      </p:pic>
      <p:pic>
        <p:nvPicPr>
          <p:cNvPr id="9" name="Рисунок 8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893" y="2887761"/>
            <a:ext cx="1822708" cy="2130556"/>
          </a:xfrm>
          <a:prstGeom prst="rect">
            <a:avLst/>
          </a:prstGeom>
        </p:spPr>
      </p:pic>
      <p:pic>
        <p:nvPicPr>
          <p:cNvPr id="10" name="Рисунок 9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864" y="2876873"/>
            <a:ext cx="1822708" cy="2130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3800" y="5257800"/>
            <a:ext cx="5442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Провести открытые </a:t>
            </a:r>
            <a:r>
              <a:rPr lang="ru-RU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онлайн-уроки</a:t>
            </a: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с учетом опыта открытых уроков «</a:t>
            </a:r>
            <a:r>
              <a:rPr lang="ru-RU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».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Эти уроки должны быть направлены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на раннюю профориентацию учеников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8987" y="485202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2135" y="497114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7773" y="47845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4147" y="2830193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6994" y="283248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181" y="2807838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0094" y="958335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77" y="6555439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920" y="171941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70288" y="978001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8249" y="968169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80120" y="3318078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1319" y="3337744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57268" y="3313164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78911" y="742335"/>
            <a:ext cx="391078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-15764"/>
            <a:ext cx="9143998" cy="6857998"/>
          </a:xfrm>
          <a:prstGeom prst="rect">
            <a:avLst/>
          </a:prstGeom>
        </p:spPr>
      </p:pic>
      <p:pic>
        <p:nvPicPr>
          <p:cNvPr id="4" name="Рисунок 3" descr="g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8153" y="4368674"/>
            <a:ext cx="4281709" cy="1835018"/>
          </a:xfrm>
          <a:prstGeom prst="rect">
            <a:avLst/>
          </a:prstGeom>
        </p:spPr>
      </p:pic>
      <p:pic>
        <p:nvPicPr>
          <p:cNvPr id="6" name="Рисунок 5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442452" y="2278879"/>
            <a:ext cx="1658879" cy="165887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2053877" y="2264135"/>
            <a:ext cx="1658879" cy="1658879"/>
          </a:xfrm>
          <a:prstGeom prst="rect">
            <a:avLst/>
          </a:prstGeom>
        </p:spPr>
      </p:pic>
      <p:pic>
        <p:nvPicPr>
          <p:cNvPr id="8" name="Рисунок 7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3665319" y="2267995"/>
            <a:ext cx="1658879" cy="1658879"/>
          </a:xfrm>
          <a:prstGeom prst="rect">
            <a:avLst/>
          </a:prstGeom>
        </p:spPr>
      </p:pic>
      <p:pic>
        <p:nvPicPr>
          <p:cNvPr id="9" name="Рисунок 8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5298509" y="2246223"/>
            <a:ext cx="1658879" cy="1658879"/>
          </a:xfrm>
          <a:prstGeom prst="rect">
            <a:avLst/>
          </a:prstGeom>
        </p:spPr>
      </p:pic>
      <p:pic>
        <p:nvPicPr>
          <p:cNvPr id="10" name="Рисунок 9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6895210" y="2220590"/>
            <a:ext cx="1658879" cy="1658879"/>
          </a:xfrm>
          <a:prstGeom prst="rect">
            <a:avLst/>
          </a:prstGeom>
        </p:spPr>
      </p:pic>
      <p:pic>
        <p:nvPicPr>
          <p:cNvPr id="11" name="Рисунок 10" descr="devochka.png"/>
          <p:cNvPicPr>
            <a:picLocks noChangeAspect="1"/>
          </p:cNvPicPr>
          <p:nvPr/>
        </p:nvPicPr>
        <p:blipFill>
          <a:blip r:embed="rId5" cstate="print"/>
          <a:srcRect l="41145" r="11133"/>
          <a:stretch>
            <a:fillRect/>
          </a:stretch>
        </p:blipFill>
        <p:spPr>
          <a:xfrm>
            <a:off x="5849007" y="3880555"/>
            <a:ext cx="1844565" cy="29774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0811" y="1877864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0474" y="1873954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7468" y="1880698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66352" y="1882988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9087" y="1858345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838200"/>
            <a:ext cx="8672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Реализовать дополнительные общеобразовательные программы  </a:t>
            </a:r>
            <a:b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(в том числе с использованием дистанционных технологий) </a:t>
            </a:r>
            <a:b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для детей с ОВЗ</a:t>
            </a:r>
            <a:endParaRPr lang="ru-RU" sz="2000" b="1" dirty="0">
              <a:solidFill>
                <a:srgbClr val="F281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8864" y="0"/>
            <a:ext cx="678425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2524" y="278154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46%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4847" y="278154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55803" y="2796604"/>
            <a:ext cx="115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8%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8988" y="2796294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64%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91813" y="276679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70%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773" y="6439462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390" y="6388134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ac669edbc6aacb6b125b1ff65961b3ca3cde9dd0_orig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43164">
            <a:off x="773369" y="4203680"/>
            <a:ext cx="2106660" cy="2106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" b="10805"/>
          <a:stretch>
            <a:fillRect/>
          </a:stretch>
        </p:blipFill>
        <p:spPr>
          <a:xfrm>
            <a:off x="0" y="740981"/>
            <a:ext cx="9144000" cy="6117019"/>
          </a:xfrm>
          <a:prstGeom prst="rect">
            <a:avLst/>
          </a:prstGeom>
        </p:spPr>
      </p:pic>
      <p:pic>
        <p:nvPicPr>
          <p:cNvPr id="6" name="Рисунок 5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1201222" y="1765751"/>
            <a:ext cx="2081784" cy="1520043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3355293" y="3405054"/>
            <a:ext cx="2131126" cy="1482257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3387364" y="1760476"/>
            <a:ext cx="2081784" cy="1520043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1173392" y="3415562"/>
            <a:ext cx="2090089" cy="1482257"/>
          </a:xfrm>
          <a:prstGeom prst="rect">
            <a:avLst/>
          </a:prstGeom>
        </p:spPr>
      </p:pic>
      <p:pic>
        <p:nvPicPr>
          <p:cNvPr id="12" name="Рисунок 11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5578776" y="1776227"/>
            <a:ext cx="2081784" cy="1520043"/>
          </a:xfrm>
          <a:prstGeom prst="rect">
            <a:avLst/>
          </a:prstGeom>
        </p:spPr>
      </p:pic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5603508" y="3405354"/>
            <a:ext cx="2058533" cy="15134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0724" y="795081"/>
            <a:ext cx="8529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Дать рекомендации детям и выстроить их ИУП в соответствии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с выбранными профессиональными компетенциями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и с учетом реализации проекта «Билет в будущее»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7341" y="1920038"/>
            <a:ext cx="1899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048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5800" y="3048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5600" y="31242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532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44767" y="1935796"/>
            <a:ext cx="18140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4377" y="1983096"/>
            <a:ext cx="1899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0625" y="3496578"/>
            <a:ext cx="1814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92324" y="3496579"/>
            <a:ext cx="1729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67966" y="3496601"/>
            <a:ext cx="1729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96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8864" y="0"/>
            <a:ext cx="678425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76295"/>
            <a:ext cx="1261239" cy="1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024" y="6277770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43Y58PICWr8gxrc958PIC6Xey_PIC2018.png"/>
          <p:cNvPicPr>
            <a:picLocks noChangeAspect="1"/>
          </p:cNvPicPr>
          <p:nvPr/>
        </p:nvPicPr>
        <p:blipFill>
          <a:blip r:embed="rId6" cstate="print"/>
          <a:srcRect l="48712" r="1248" b="63695"/>
          <a:stretch>
            <a:fillRect/>
          </a:stretch>
        </p:blipFill>
        <p:spPr>
          <a:xfrm>
            <a:off x="6705600" y="4336812"/>
            <a:ext cx="2462073" cy="2568498"/>
          </a:xfrm>
          <a:prstGeom prst="rect">
            <a:avLst/>
          </a:prstGeom>
        </p:spPr>
      </p:pic>
      <p:pic>
        <p:nvPicPr>
          <p:cNvPr id="31" name="Рисунок 30" descr="43Y58PICWr8gxrc958PIC6Xey_PIC2018.png"/>
          <p:cNvPicPr>
            <a:picLocks noChangeAspect="1"/>
          </p:cNvPicPr>
          <p:nvPr/>
        </p:nvPicPr>
        <p:blipFill>
          <a:blip r:embed="rId6" cstate="print"/>
          <a:srcRect t="67631" r="49785"/>
          <a:stretch>
            <a:fillRect/>
          </a:stretch>
        </p:blipFill>
        <p:spPr>
          <a:xfrm>
            <a:off x="-185057" y="4676319"/>
            <a:ext cx="2928257" cy="2400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3168E0-0676-416A-AD51-267930C09E8F}"/>
</file>

<file path=customXml/itemProps2.xml><?xml version="1.0" encoding="utf-8"?>
<ds:datastoreItem xmlns:ds="http://schemas.openxmlformats.org/officeDocument/2006/customXml" ds:itemID="{E1DDB481-67A1-42E2-AC3F-0009E566E91D}"/>
</file>

<file path=customXml/itemProps3.xml><?xml version="1.0" encoding="utf-8"?>
<ds:datastoreItem xmlns:ds="http://schemas.openxmlformats.org/officeDocument/2006/customXml" ds:itemID="{2FDCE309-D494-4EB0-B62F-0DE48A2166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442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143</cp:revision>
  <dcterms:created xsi:type="dcterms:W3CDTF">2016-11-18T14:12:19Z</dcterms:created>
  <dcterms:modified xsi:type="dcterms:W3CDTF">2019-08-09T18:41:51Z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