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4" r:id="rId3"/>
    <p:sldId id="257" r:id="rId4"/>
    <p:sldId id="259" r:id="rId5"/>
    <p:sldId id="263" r:id="rId6"/>
    <p:sldId id="261" r:id="rId7"/>
    <p:sldId id="260" r:id="rId8"/>
    <p:sldId id="262" r:id="rId9"/>
  </p:sldIdLst>
  <p:sldSz cx="12192000" cy="6858000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B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85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477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2243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63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2673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127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791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08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21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68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10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20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88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44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2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39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0EF9D-99A4-4178-A5D7-ED06699B7F2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57D7D8-F837-48EC-95D8-B21DD4919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09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EB9EA"/>
                </a:solidFill>
              </a:rPr>
              <a:t>Как стать «цифровым» учителем</a:t>
            </a:r>
            <a:endParaRPr lang="ru-RU" dirty="0">
              <a:solidFill>
                <a:srgbClr val="2EB9EA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630738"/>
            <a:ext cx="7991475" cy="1655762"/>
          </a:xfrm>
        </p:spPr>
        <p:txBody>
          <a:bodyPr/>
          <a:lstStyle/>
          <a:p>
            <a:r>
              <a:rPr lang="ru-RU" dirty="0" smtClean="0"/>
              <a:t>Поляков А.В., директор «Средней общеобразовательной школы №37 города Костромы»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3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EB9EA"/>
                </a:solidFill>
              </a:rPr>
              <a:t>Почему учителю нужно меняться?</a:t>
            </a:r>
            <a:endParaRPr lang="ru-RU" dirty="0">
              <a:solidFill>
                <a:srgbClr val="2EB9E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400" dirty="0" smtClean="0"/>
              <a:t>Увеличение информационных источников</a:t>
            </a:r>
          </a:p>
          <a:p>
            <a:r>
              <a:rPr lang="ru-RU" sz="2400" dirty="0" smtClean="0"/>
              <a:t>Смена поколения учащихся</a:t>
            </a:r>
          </a:p>
          <a:p>
            <a:r>
              <a:rPr lang="ru-RU" sz="2400" dirty="0"/>
              <a:t>Стратегия развития </a:t>
            </a:r>
            <a:r>
              <a:rPr lang="ru-RU" sz="2400" dirty="0" smtClean="0"/>
              <a:t>государства</a:t>
            </a:r>
          </a:p>
          <a:p>
            <a:r>
              <a:rPr lang="ru-RU" sz="2400" dirty="0" smtClean="0"/>
              <a:t>Появление новых ролей учителя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261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EB9EA"/>
                </a:solidFill>
              </a:rPr>
              <a:t>Тенденции </a:t>
            </a:r>
            <a:r>
              <a:rPr lang="ru-RU" dirty="0" err="1" smtClean="0">
                <a:solidFill>
                  <a:srgbClr val="2EB9EA"/>
                </a:solidFill>
              </a:rPr>
              <a:t>цифровизации</a:t>
            </a:r>
            <a:r>
              <a:rPr lang="ru-RU" dirty="0" smtClean="0">
                <a:solidFill>
                  <a:srgbClr val="2EB9EA"/>
                </a:solidFill>
              </a:rPr>
              <a:t> школьного образования</a:t>
            </a:r>
            <a:endParaRPr lang="ru-RU" dirty="0">
              <a:solidFill>
                <a:srgbClr val="2EB9E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85976"/>
            <a:ext cx="8596668" cy="4512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400" dirty="0" smtClean="0"/>
              <a:t>Обучение доступно везде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Доступность цифрового оборудования для образования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Обучение в игре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Искусственный интеллект в помощь педагогу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Визуализация всего и дополненная реальность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8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EB9EA"/>
                </a:solidFill>
              </a:rPr>
              <a:t>Деятельность учителя в цифровой образовательной среде</a:t>
            </a:r>
            <a:endParaRPr lang="ru-RU" dirty="0">
              <a:solidFill>
                <a:srgbClr val="2EB9E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и поддержка цифрового профиля учителя</a:t>
            </a:r>
          </a:p>
          <a:p>
            <a:r>
              <a:rPr lang="ru-RU" dirty="0" smtClean="0"/>
              <a:t>Поиск (в некоторых случаях разработка)  контента для соответствующих категорий учащихся</a:t>
            </a:r>
          </a:p>
          <a:p>
            <a:r>
              <a:rPr lang="ru-RU" dirty="0" smtClean="0"/>
              <a:t>Постоянное саморазвитие и самообразование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93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риски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Стремительно устаревающая материальная база</a:t>
            </a:r>
          </a:p>
          <a:p>
            <a:r>
              <a:rPr lang="ru-RU" dirty="0" smtClean="0"/>
              <a:t>Нестабильный и низкоскоростной доступ в интернет</a:t>
            </a:r>
          </a:p>
          <a:p>
            <a:r>
              <a:rPr lang="ru-RU" dirty="0" smtClean="0"/>
              <a:t>Не изученное до конца влияние цифровых устройств и технологий на физическое и психическое развитие школьников.</a:t>
            </a:r>
          </a:p>
          <a:p>
            <a:r>
              <a:rPr lang="ru-RU" dirty="0" smtClean="0"/>
              <a:t>Утрата навыков письма и как следствия снижение грамотности и творческого потенциала</a:t>
            </a:r>
          </a:p>
          <a:p>
            <a:r>
              <a:rPr lang="ru-RU" dirty="0" smtClean="0"/>
              <a:t>Переход от «живого» общения учителя и ученика к виртуальному. Снижение уровня эмоционального интеллекта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59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EB9EA"/>
                </a:solidFill>
              </a:rPr>
              <a:t>Компетенции «цифрового учителя»</a:t>
            </a:r>
            <a:endParaRPr lang="ru-RU" dirty="0">
              <a:solidFill>
                <a:srgbClr val="2EB9E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00213"/>
            <a:ext cx="8596668" cy="4341149"/>
          </a:xfrm>
        </p:spPr>
        <p:txBody>
          <a:bodyPr/>
          <a:lstStyle/>
          <a:p>
            <a:r>
              <a:rPr lang="ru-RU" sz="2400" dirty="0" smtClean="0"/>
              <a:t>Построение цифрового профиля</a:t>
            </a:r>
            <a:endParaRPr lang="ru-RU" sz="2400" dirty="0"/>
          </a:p>
          <a:p>
            <a:r>
              <a:rPr lang="ru-RU" sz="2400" dirty="0"/>
              <a:t>Педагог – проектный менеджер</a:t>
            </a:r>
          </a:p>
          <a:p>
            <a:r>
              <a:rPr lang="ru-RU" sz="2400" dirty="0" err="1" smtClean="0"/>
              <a:t>Тime-management</a:t>
            </a:r>
            <a:endParaRPr lang="ru-RU" sz="2400" dirty="0"/>
          </a:p>
          <a:p>
            <a:r>
              <a:rPr lang="ru-RU" sz="2400" dirty="0"/>
              <a:t>Карьерный рост педагога и его профориентация</a:t>
            </a:r>
          </a:p>
          <a:p>
            <a:r>
              <a:rPr lang="ru-RU" sz="2400" dirty="0"/>
              <a:t>Нон-стоп развитие и повышение конкурентоспособности</a:t>
            </a:r>
          </a:p>
          <a:p>
            <a:r>
              <a:rPr lang="ru-RU" sz="2400" dirty="0"/>
              <a:t>Навыки работы в команде</a:t>
            </a:r>
          </a:p>
          <a:p>
            <a:r>
              <a:rPr lang="ru-RU" sz="2400" dirty="0"/>
              <a:t>Развитие критического мышления </a:t>
            </a:r>
            <a:r>
              <a:rPr lang="ru-RU" sz="2400" dirty="0" smtClean="0"/>
              <a:t>у </a:t>
            </a:r>
            <a:r>
              <a:rPr lang="ru-RU" sz="2400" dirty="0"/>
              <a:t>педагога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7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EB9EA"/>
                </a:solidFill>
              </a:rPr>
              <a:t>Опыт учителей школы №37</a:t>
            </a:r>
            <a:endParaRPr lang="ru-RU" dirty="0">
              <a:solidFill>
                <a:srgbClr val="2EB9E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Участие в региональной инновационной площадке </a:t>
            </a:r>
            <a:r>
              <a:rPr lang="ru-RU" b="1" dirty="0" smtClean="0"/>
              <a:t>«Использование </a:t>
            </a:r>
            <a:r>
              <a:rPr lang="ru-RU" b="1" dirty="0"/>
              <a:t>ресурсов цифровой образовательной среды </a:t>
            </a:r>
            <a:r>
              <a:rPr lang="ru-RU" b="1" dirty="0" smtClean="0"/>
              <a:t>в общеобразовательной </a:t>
            </a:r>
            <a:r>
              <a:rPr lang="ru-RU" b="1" dirty="0"/>
              <a:t>организации</a:t>
            </a:r>
            <a:r>
              <a:rPr lang="ru-RU" b="1" dirty="0" smtClean="0"/>
              <a:t>»</a:t>
            </a:r>
          </a:p>
          <a:p>
            <a:r>
              <a:rPr lang="ru-RU" dirty="0" smtClean="0"/>
              <a:t>Реализуется модель «Перевернутый класс» для учащихся 10 класса по предмету химия (учитель </a:t>
            </a:r>
            <a:r>
              <a:rPr lang="ru-RU" dirty="0" err="1" smtClean="0"/>
              <a:t>Сорожкина</a:t>
            </a:r>
            <a:r>
              <a:rPr lang="ru-RU" dirty="0" smtClean="0"/>
              <a:t> С.В.)</a:t>
            </a:r>
          </a:p>
          <a:p>
            <a:r>
              <a:rPr lang="ru-RU" dirty="0" smtClean="0"/>
              <a:t>Используются ресурсы системы «Сетевой город «Образование»» (электронный журнал, полный отказ от бумажного журнала)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01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EB9EA"/>
                </a:solidFill>
              </a:rPr>
              <a:t>Как стать «цифровым» учителем?</a:t>
            </a:r>
            <a:endParaRPr lang="ru-RU" dirty="0">
              <a:solidFill>
                <a:srgbClr val="2EB9E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Изменить сознание</a:t>
            </a:r>
          </a:p>
          <a:p>
            <a:r>
              <a:rPr lang="ru-RU" dirty="0" smtClean="0"/>
              <a:t>Понять преимущества использования цифровой образовательной среды</a:t>
            </a:r>
          </a:p>
          <a:p>
            <a:r>
              <a:rPr lang="ru-RU" dirty="0" smtClean="0"/>
              <a:t>Научиться ориентироваться в современном информационно-образовательном пространстве</a:t>
            </a:r>
          </a:p>
          <a:p>
            <a:r>
              <a:rPr lang="ru-RU" sz="2000" dirty="0" smtClean="0"/>
              <a:t>Сотрудничать с технически-продвинутыми коллегами</a:t>
            </a:r>
          </a:p>
          <a:p>
            <a:r>
              <a:rPr lang="ru-RU" sz="2000" dirty="0" smtClean="0"/>
              <a:t>Повысить уровень владения ИКТ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11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7bc4d9b93625930e07c672d764192b92a82f32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085EBC-1A0C-441D-8A6C-B1EB3743C07D}"/>
</file>

<file path=customXml/itemProps2.xml><?xml version="1.0" encoding="utf-8"?>
<ds:datastoreItem xmlns:ds="http://schemas.openxmlformats.org/officeDocument/2006/customXml" ds:itemID="{40E1C00C-F847-4CE3-9F88-921EDAEF124D}"/>
</file>

<file path=customXml/itemProps3.xml><?xml version="1.0" encoding="utf-8"?>
<ds:datastoreItem xmlns:ds="http://schemas.openxmlformats.org/officeDocument/2006/customXml" ds:itemID="{7095778C-489A-4600-8A46-53C70F505289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660</TotalTime>
  <Words>262</Words>
  <Application>Microsoft Office PowerPoint</Application>
  <PresentationFormat>Широкоэкранный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Грань</vt:lpstr>
      <vt:lpstr>Как стать «цифровым» учителем</vt:lpstr>
      <vt:lpstr>Почему учителю нужно меняться?</vt:lpstr>
      <vt:lpstr>Тенденции цифровизации школьного образования</vt:lpstr>
      <vt:lpstr>Деятельность учителя в цифровой образовательной среде</vt:lpstr>
      <vt:lpstr>Основные риски</vt:lpstr>
      <vt:lpstr>Компетенции «цифрового учителя»</vt:lpstr>
      <vt:lpstr>Опыт учителей школы №37</vt:lpstr>
      <vt:lpstr>Как стать «цифровым» учителем?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стать цифровым учителем</dc:title>
  <dc:creator>Александр Поляков</dc:creator>
  <cp:lastModifiedBy>Александр Поляков</cp:lastModifiedBy>
  <cp:revision>18</cp:revision>
  <dcterms:created xsi:type="dcterms:W3CDTF">2019-04-24T19:10:44Z</dcterms:created>
  <dcterms:modified xsi:type="dcterms:W3CDTF">2019-04-25T06:10:47Z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