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12.xml" ContentType="application/vnd.openxmlformats-officedocument.presentationml.slide+xml"/>
  <Override PartName="/ppt/slides/slide42.xml" ContentType="application/vnd.openxmlformats-officedocument.presentationml.slide+xml"/>
  <Override PartName="/ppt/slides/slide44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43.xml" ContentType="application/vnd.openxmlformats-officedocument.presentationml.slide+xml"/>
  <Override PartName="/ppt/slides/slide8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68" r:id="rId3"/>
    <p:sldId id="295" r:id="rId4"/>
    <p:sldId id="296" r:id="rId5"/>
    <p:sldId id="319" r:id="rId6"/>
    <p:sldId id="320" r:id="rId7"/>
    <p:sldId id="287" r:id="rId8"/>
    <p:sldId id="257" r:id="rId9"/>
    <p:sldId id="258" r:id="rId10"/>
    <p:sldId id="297" r:id="rId11"/>
    <p:sldId id="298" r:id="rId12"/>
    <p:sldId id="318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22" r:id="rId27"/>
    <p:sldId id="323" r:id="rId28"/>
    <p:sldId id="324" r:id="rId29"/>
    <p:sldId id="313" r:id="rId30"/>
    <p:sldId id="314" r:id="rId31"/>
    <p:sldId id="315" r:id="rId32"/>
    <p:sldId id="260" r:id="rId33"/>
    <p:sldId id="261" r:id="rId34"/>
    <p:sldId id="262" r:id="rId35"/>
    <p:sldId id="263" r:id="rId36"/>
    <p:sldId id="316" r:id="rId37"/>
    <p:sldId id="288" r:id="rId38"/>
    <p:sldId id="289" r:id="rId39"/>
    <p:sldId id="290" r:id="rId40"/>
    <p:sldId id="291" r:id="rId41"/>
    <p:sldId id="292" r:id="rId42"/>
    <p:sldId id="264" r:id="rId43"/>
    <p:sldId id="265" r:id="rId44"/>
    <p:sldId id="266" r:id="rId45"/>
    <p:sldId id="286" r:id="rId46"/>
    <p:sldId id="321" r:id="rId4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33CC33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55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F4B76-CCDF-4BF7-AA51-BECE64FBDB6A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E2AF9-DD14-439E-B074-5F0199EBC1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658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78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024EB5C-41C1-41F5-8EC8-08C5225F2254}" type="slidenum">
              <a:rPr lang="ru-RU"/>
              <a:pPr eaLnBrk="1" hangingPunct="1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242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6FB08E0-756D-4C4D-ABD7-08B39E878BF4}" type="slidenum">
              <a:rPr lang="ru-RU" smtClean="0"/>
              <a:pPr/>
              <a:t>41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982764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723B-3092-43FE-8016-FFF22346FF04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D33E-779D-434D-BB7F-D90EF2C40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58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723B-3092-43FE-8016-FFF22346FF04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D33E-779D-434D-BB7F-D90EF2C40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232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723B-3092-43FE-8016-FFF22346FF04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D33E-779D-434D-BB7F-D90EF2C40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257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609600" y="3924300"/>
            <a:ext cx="10972800" cy="21717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BD21E-2FEB-4F07-956E-47A06A0AA8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904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4800" cy="4533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339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E1BC8-EF8C-4460-AC81-02C6E5C4FA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322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723B-3092-43FE-8016-FFF22346FF04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D33E-779D-434D-BB7F-D90EF2C40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600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723B-3092-43FE-8016-FFF22346FF04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D33E-779D-434D-BB7F-D90EF2C40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714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723B-3092-43FE-8016-FFF22346FF04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D33E-779D-434D-BB7F-D90EF2C40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097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723B-3092-43FE-8016-FFF22346FF04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D33E-779D-434D-BB7F-D90EF2C40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46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723B-3092-43FE-8016-FFF22346FF04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D33E-779D-434D-BB7F-D90EF2C40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904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723B-3092-43FE-8016-FFF22346FF04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D33E-779D-434D-BB7F-D90EF2C40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017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723B-3092-43FE-8016-FFF22346FF04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D33E-779D-434D-BB7F-D90EF2C40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500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D723B-3092-43FE-8016-FFF22346FF04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ED33E-779D-434D-BB7F-D90EF2C40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0743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723B-3092-43FE-8016-FFF22346FF04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ED33E-779D-434D-BB7F-D90EF2C40B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188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Психологические закономерности эффективности </a:t>
            </a:r>
            <a:r>
              <a:rPr lang="ru-RU" sz="3600" b="1" smtClean="0"/>
              <a:t>педагогической деятельности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Румянцев Сергей Юрьевич </a:t>
            </a:r>
          </a:p>
          <a:p>
            <a:pPr algn="r"/>
            <a:r>
              <a:rPr lang="ru-RU" dirty="0" smtClean="0"/>
              <a:t>доцент кафедры развития образования КОИРО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75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42999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600" b="1" dirty="0">
                <a:latin typeface="+mn-lt"/>
              </a:rPr>
              <a:t>Учащиеся, мотивированные </a:t>
            </a:r>
            <a:r>
              <a:rPr lang="ru-RU" sz="3600" b="1" dirty="0" smtClean="0">
                <a:latin typeface="+mn-lt"/>
              </a:rPr>
              <a:t>на </a:t>
            </a:r>
            <a:r>
              <a:rPr lang="ru-RU" sz="3600" b="1" dirty="0">
                <a:latin typeface="+mn-lt"/>
              </a:rPr>
              <a:t>достижение успеха</a:t>
            </a:r>
          </a:p>
        </p:txBody>
      </p:sp>
      <p:sp>
        <p:nvSpPr>
          <p:cNvPr id="11267" name="Содержимое 4"/>
          <p:cNvSpPr>
            <a:spLocks noGrp="1"/>
          </p:cNvSpPr>
          <p:nvPr>
            <p:ph sz="half" idx="1"/>
          </p:nvPr>
        </p:nvSpPr>
        <p:spPr>
          <a:xfrm>
            <a:off x="127000" y="1028700"/>
            <a:ext cx="11976099" cy="5829300"/>
          </a:xfrm>
        </p:spPr>
        <p:txBody>
          <a:bodyPr>
            <a:normAutofit/>
          </a:bodyPr>
          <a:lstStyle/>
          <a:p>
            <a:r>
              <a:rPr lang="ru-RU" dirty="0"/>
              <a:t>Ставят перед собой </a:t>
            </a:r>
            <a:r>
              <a:rPr lang="ru-RU" dirty="0" smtClean="0"/>
              <a:t>в деятельности  </a:t>
            </a:r>
            <a:r>
              <a:rPr lang="ru-RU" b="1" dirty="0"/>
              <a:t>позитивную цель, </a:t>
            </a:r>
            <a:r>
              <a:rPr lang="ru-RU" dirty="0" smtClean="0"/>
              <a:t>активно </a:t>
            </a:r>
            <a:r>
              <a:rPr lang="ru-RU" dirty="0"/>
              <a:t>включаются в </a:t>
            </a:r>
            <a:r>
              <a:rPr lang="ru-RU" dirty="0" smtClean="0"/>
              <a:t>ее реализацию, выбирают </a:t>
            </a:r>
            <a:r>
              <a:rPr lang="ru-RU" b="1" dirty="0"/>
              <a:t>средства, направленные </a:t>
            </a:r>
            <a:r>
              <a:rPr lang="ru-RU" b="1" dirty="0" smtClean="0"/>
              <a:t>на </a:t>
            </a:r>
            <a:r>
              <a:rPr lang="ru-RU" b="1" dirty="0"/>
              <a:t>достижение этой цели</a:t>
            </a:r>
            <a:r>
              <a:rPr lang="ru-RU" dirty="0"/>
              <a:t>. </a:t>
            </a:r>
          </a:p>
          <a:p>
            <a:r>
              <a:rPr lang="ru-RU" b="1" dirty="0"/>
              <a:t>Деятельность (обучение) вызывает </a:t>
            </a:r>
            <a:r>
              <a:rPr lang="ru-RU" b="1" dirty="0" smtClean="0"/>
              <a:t>при </a:t>
            </a:r>
            <a:r>
              <a:rPr lang="ru-RU" b="1" dirty="0"/>
              <a:t>этом положительные эмоции,</a:t>
            </a:r>
            <a:r>
              <a:rPr lang="ru-RU" dirty="0"/>
              <a:t> </a:t>
            </a:r>
            <a:r>
              <a:rPr lang="ru-RU" dirty="0" smtClean="0"/>
              <a:t>мобилизацию </a:t>
            </a:r>
            <a:r>
              <a:rPr lang="ru-RU" dirty="0"/>
              <a:t>ресурсов и сосредоточение внимания. </a:t>
            </a:r>
          </a:p>
          <a:p>
            <a:r>
              <a:rPr lang="ru-RU" b="1" dirty="0"/>
              <a:t>Уверены в себе, оптимисты, верят в успех</a:t>
            </a:r>
          </a:p>
          <a:p>
            <a:r>
              <a:rPr lang="ru-RU" dirty="0"/>
              <a:t>Учащиеся с преобладанием стремления к успеху свои победы и неудачи склонны объяснять </a:t>
            </a:r>
            <a:r>
              <a:rPr lang="ru-RU" b="1" dirty="0"/>
              <a:t>объемом приложенных усилий</a:t>
            </a:r>
            <a:r>
              <a:rPr lang="ru-RU" dirty="0"/>
              <a:t>,   силой своего   старания. </a:t>
            </a:r>
          </a:p>
          <a:p>
            <a:r>
              <a:rPr lang="ru-RU" dirty="0"/>
              <a:t>Мотивированные на успех учащиеся обычно выбирают  профессии, соответствующие их знаниям, умениям, навыкам, способностям.</a:t>
            </a:r>
          </a:p>
          <a:p>
            <a:endParaRPr lang="ru-RU" sz="2000" dirty="0">
              <a:solidFill>
                <a:srgbClr val="666633"/>
              </a:solidFill>
            </a:endParaRPr>
          </a:p>
          <a:p>
            <a:endParaRPr lang="ru-RU" sz="2000" dirty="0">
              <a:solidFill>
                <a:srgbClr val="666633"/>
              </a:solidFill>
            </a:endParaRPr>
          </a:p>
          <a:p>
            <a:endParaRPr lang="ru-RU" sz="2400" dirty="0"/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 flipH="1">
            <a:off x="11353799" y="1825625"/>
            <a:ext cx="45719" cy="435133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2223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17599"/>
          </a:xfrm>
        </p:spPr>
        <p:txBody>
          <a:bodyPr/>
          <a:lstStyle/>
          <a:p>
            <a:pPr algn="ctr">
              <a:defRPr/>
            </a:pPr>
            <a:r>
              <a:rPr lang="ru-RU" sz="3600" b="1" dirty="0">
                <a:latin typeface="+mn-lt"/>
              </a:rPr>
              <a:t>Учащиеся, мотивированные </a:t>
            </a:r>
            <a:r>
              <a:rPr lang="ru-RU" sz="3600" b="1" dirty="0" smtClean="0">
                <a:latin typeface="+mn-lt"/>
              </a:rPr>
              <a:t>на </a:t>
            </a:r>
            <a:r>
              <a:rPr lang="ru-RU" sz="3600" b="1" dirty="0">
                <a:latin typeface="+mn-lt"/>
              </a:rPr>
              <a:t>избегание неудачи</a:t>
            </a:r>
          </a:p>
        </p:txBody>
      </p:sp>
      <p:sp>
        <p:nvSpPr>
          <p:cNvPr id="12291" name="Содержимое 4"/>
          <p:cNvSpPr>
            <a:spLocks noGrp="1"/>
          </p:cNvSpPr>
          <p:nvPr>
            <p:ph sz="half" idx="1"/>
          </p:nvPr>
        </p:nvSpPr>
        <p:spPr>
          <a:xfrm>
            <a:off x="0" y="1117600"/>
            <a:ext cx="12039600" cy="5740399"/>
          </a:xfrm>
        </p:spPr>
        <p:txBody>
          <a:bodyPr>
            <a:normAutofit/>
          </a:bodyPr>
          <a:lstStyle/>
          <a:p>
            <a:r>
              <a:rPr lang="ru-RU" b="1" dirty="0"/>
              <a:t>Их цель </a:t>
            </a:r>
            <a:r>
              <a:rPr lang="ru-RU" dirty="0"/>
              <a:t>в деятельности заключается не в том</a:t>
            </a:r>
            <a:r>
              <a:rPr lang="ru-RU" dirty="0" smtClean="0"/>
              <a:t>, </a:t>
            </a:r>
            <a:r>
              <a:rPr lang="ru-RU" dirty="0"/>
              <a:t>чтобы добиться успеха, а в том, </a:t>
            </a:r>
            <a:r>
              <a:rPr lang="ru-RU" b="1" dirty="0"/>
              <a:t>чтобы избежать </a:t>
            </a:r>
            <a:r>
              <a:rPr lang="ru-RU" b="1" dirty="0" smtClean="0"/>
              <a:t>неудачи</a:t>
            </a:r>
            <a:endParaRPr lang="ru-RU" b="1" dirty="0"/>
          </a:p>
          <a:p>
            <a:r>
              <a:rPr lang="ru-RU" dirty="0"/>
              <a:t>С работой, в которой возможна </a:t>
            </a:r>
            <a:r>
              <a:rPr lang="ru-RU" dirty="0" smtClean="0"/>
              <a:t>неудача</a:t>
            </a:r>
            <a:r>
              <a:rPr lang="ru-RU" dirty="0"/>
              <a:t>, у него связаны только </a:t>
            </a:r>
            <a:r>
              <a:rPr lang="ru-RU" b="1" dirty="0"/>
              <a:t>отрицательные </a:t>
            </a:r>
            <a:r>
              <a:rPr lang="ru-RU" b="1" dirty="0" smtClean="0"/>
              <a:t>эмоции</a:t>
            </a:r>
            <a:r>
              <a:rPr lang="ru-RU" dirty="0"/>
              <a:t>, он не испытывает удовольствия </a:t>
            </a:r>
            <a:r>
              <a:rPr lang="ru-RU" dirty="0" smtClean="0"/>
              <a:t>от деятельности</a:t>
            </a:r>
            <a:r>
              <a:rPr lang="ru-RU" dirty="0"/>
              <a:t>. </a:t>
            </a:r>
          </a:p>
          <a:p>
            <a:r>
              <a:rPr lang="ru-RU" dirty="0"/>
              <a:t>Мотив избегания неудачи связан с </a:t>
            </a:r>
            <a:r>
              <a:rPr lang="ru-RU" b="1" dirty="0"/>
              <a:t>неуверенностью </a:t>
            </a:r>
            <a:r>
              <a:rPr lang="ru-RU" b="1" dirty="0" smtClean="0"/>
              <a:t>в </a:t>
            </a:r>
            <a:r>
              <a:rPr lang="ru-RU" b="1" dirty="0"/>
              <a:t>себе, низкой самооценкой, неверием в  успех. </a:t>
            </a:r>
          </a:p>
          <a:p>
            <a:r>
              <a:rPr lang="ru-RU" b="1" dirty="0"/>
              <a:t>Неуспех объясняют отсутствием   способностей   </a:t>
            </a:r>
            <a:r>
              <a:rPr lang="ru-RU" b="1" dirty="0" smtClean="0"/>
              <a:t>или </a:t>
            </a:r>
            <a:r>
              <a:rPr lang="ru-RU" b="1" dirty="0"/>
              <a:t>невезением</a:t>
            </a:r>
            <a:r>
              <a:rPr lang="ru-RU" dirty="0"/>
              <a:t>,  а успехи - везением или легкостью задания. </a:t>
            </a:r>
            <a:r>
              <a:rPr lang="ru-RU" dirty="0" smtClean="0"/>
              <a:t> </a:t>
            </a:r>
            <a:r>
              <a:rPr lang="ru-RU" dirty="0"/>
              <a:t>У них  начинает развиваться так называемая </a:t>
            </a:r>
            <a:r>
              <a:rPr lang="ru-RU" b="1" dirty="0"/>
              <a:t>«выученная беспомощность».</a:t>
            </a:r>
          </a:p>
          <a:p>
            <a:r>
              <a:rPr lang="ru-RU" dirty="0"/>
              <a:t> Ребята, ориентированные на избегание неудач, </a:t>
            </a:r>
            <a:r>
              <a:rPr lang="ru-RU" dirty="0" smtClean="0"/>
              <a:t>характеризуются </a:t>
            </a:r>
            <a:r>
              <a:rPr lang="ru-RU" dirty="0"/>
              <a:t>неадекватностью профессионального самоопределения, игнорируют объективную информацию о своих способностях.</a:t>
            </a:r>
          </a:p>
          <a:p>
            <a:endParaRPr lang="ru-RU" dirty="0">
              <a:solidFill>
                <a:srgbClr val="666633"/>
              </a:solidFill>
            </a:endParaRPr>
          </a:p>
          <a:p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12039600" y="1825625"/>
            <a:ext cx="152400" cy="435133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5729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6"/>
          <p:cNvSpPr>
            <a:spLocks noGrp="1"/>
          </p:cNvSpPr>
          <p:nvPr>
            <p:ph type="title"/>
          </p:nvPr>
        </p:nvSpPr>
        <p:spPr>
          <a:xfrm>
            <a:off x="228600" y="1"/>
            <a:ext cx="11620500" cy="128269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b="1" dirty="0" smtClean="0">
                <a:solidFill>
                  <a:srgbClr val="660033"/>
                </a:solidFill>
                <a:latin typeface="+mn-lt"/>
              </a:rPr>
              <a:t>Факторы, влияющие на формирование положительной устойчивой мотивации к учебной деятельности</a:t>
            </a:r>
            <a:endParaRPr lang="ru-RU" sz="3600" dirty="0">
              <a:solidFill>
                <a:srgbClr val="660033"/>
              </a:solidFill>
              <a:latin typeface="+mn-lt"/>
            </a:endParaRPr>
          </a:p>
        </p:txBody>
      </p:sp>
      <p:sp>
        <p:nvSpPr>
          <p:cNvPr id="19459" name="Содержимое 7"/>
          <p:cNvSpPr>
            <a:spLocks noGrp="1"/>
          </p:cNvSpPr>
          <p:nvPr>
            <p:ph sz="half" idx="1"/>
          </p:nvPr>
        </p:nvSpPr>
        <p:spPr>
          <a:xfrm>
            <a:off x="0" y="1447801"/>
            <a:ext cx="12192000" cy="5410199"/>
          </a:xfrm>
        </p:spPr>
        <p:txBody>
          <a:bodyPr>
            <a:normAutofit lnSpcReduction="10000"/>
          </a:bodyPr>
          <a:lstStyle/>
          <a:p>
            <a:r>
              <a:rPr lang="ru-RU" sz="3200" dirty="0" smtClean="0"/>
              <a:t>организация  учебной деятельности</a:t>
            </a:r>
          </a:p>
          <a:p>
            <a:r>
              <a:rPr lang="ru-RU" sz="3200" dirty="0" smtClean="0"/>
              <a:t>содержание  учебного материала</a:t>
            </a:r>
          </a:p>
          <a:p>
            <a:r>
              <a:rPr lang="ru-RU" sz="3200" dirty="0" smtClean="0"/>
              <a:t>личность и стиль  педагогической деятельности учителя </a:t>
            </a:r>
          </a:p>
          <a:p>
            <a:r>
              <a:rPr lang="ru-RU" sz="3200" dirty="0" smtClean="0"/>
              <a:t>привлечение учеников к оценочной деятельности</a:t>
            </a:r>
          </a:p>
          <a:p>
            <a:r>
              <a:rPr lang="ru-RU" sz="3200" dirty="0"/>
              <a:t>с</a:t>
            </a:r>
            <a:r>
              <a:rPr lang="ru-RU" sz="3200" dirty="0" smtClean="0"/>
              <a:t>амооценка учебной деятельности; </a:t>
            </a:r>
            <a:r>
              <a:rPr lang="ru-RU" sz="3200" u="sng" dirty="0" smtClean="0"/>
              <a:t>индикаторы низкой самооценки</a:t>
            </a:r>
            <a:r>
              <a:rPr lang="ru-RU" sz="3200" dirty="0" smtClean="0"/>
              <a:t>: пренебрежительное отношение к учёбе, неумение праздновать свои победы, неумение хвалить себя; </a:t>
            </a:r>
            <a:r>
              <a:rPr lang="ru-RU" sz="3200" u="sng" dirty="0" smtClean="0"/>
              <a:t>приёмы развития самооценки:</a:t>
            </a:r>
            <a:r>
              <a:rPr lang="ru-RU" sz="3200" dirty="0" smtClean="0"/>
              <a:t> демонстрация успехов, убрать страх действовать, разъяснять что самооценка зависит только от самого себя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sz="3200" dirty="0" smtClean="0"/>
              <a:t> </a:t>
            </a:r>
          </a:p>
          <a:p>
            <a:endParaRPr lang="ru-RU" dirty="0" smtClean="0"/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12052300" y="1825625"/>
            <a:ext cx="139700" cy="4351338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8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50799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>
                <a:solidFill>
                  <a:srgbClr val="660033"/>
                </a:solidFill>
                <a:latin typeface="+mn-lt"/>
              </a:rPr>
              <a:t>Организация учебной деятельности</a:t>
            </a:r>
            <a:r>
              <a:rPr lang="ru-RU" sz="4000" dirty="0" smtClean="0">
                <a:solidFill>
                  <a:srgbClr val="660033"/>
                </a:solidFill>
                <a:latin typeface="+mn-lt"/>
              </a:rPr>
              <a:t/>
            </a:r>
            <a:br>
              <a:rPr lang="ru-RU" sz="4000" dirty="0" smtClean="0">
                <a:solidFill>
                  <a:srgbClr val="660033"/>
                </a:solidFill>
                <a:latin typeface="+mn-lt"/>
              </a:rPr>
            </a:br>
            <a:endParaRPr lang="ru-RU" sz="4000" dirty="0" smtClean="0">
              <a:solidFill>
                <a:srgbClr val="660033"/>
              </a:solidFill>
              <a:latin typeface="+mn-lt"/>
            </a:endParaRPr>
          </a:p>
        </p:txBody>
      </p:sp>
      <p:sp>
        <p:nvSpPr>
          <p:cNvPr id="20483" name="Содержимое 4"/>
          <p:cNvSpPr>
            <a:spLocks noGrp="1"/>
          </p:cNvSpPr>
          <p:nvPr>
            <p:ph sz="half" idx="1"/>
          </p:nvPr>
        </p:nvSpPr>
        <p:spPr>
          <a:xfrm>
            <a:off x="0" y="393700"/>
            <a:ext cx="12192000" cy="6464300"/>
          </a:xfrm>
        </p:spPr>
        <p:txBody>
          <a:bodyPr>
            <a:normAutofit fontScale="92500" lnSpcReduction="20000"/>
          </a:bodyPr>
          <a:lstStyle/>
          <a:p>
            <a:pPr marL="0" indent="449263">
              <a:spcBef>
                <a:spcPct val="0"/>
              </a:spcBef>
              <a:buNone/>
            </a:pPr>
            <a:r>
              <a:rPr lang="ru-RU" sz="2600" b="1" dirty="0" smtClean="0">
                <a:cs typeface="Times New Roman" panose="02020603050405020304" pitchFamily="18" charset="0"/>
              </a:rPr>
              <a:t>1.Общая </a:t>
            </a:r>
            <a:r>
              <a:rPr lang="ru-RU" sz="2600" b="1" dirty="0">
                <a:cs typeface="Times New Roman" panose="02020603050405020304" pitchFamily="18" charset="0"/>
              </a:rPr>
              <a:t>благоприятная, позитивная атмосфера в классе и в школе. </a:t>
            </a:r>
            <a:r>
              <a:rPr lang="ru-RU" sz="2600" b="1" dirty="0" smtClean="0">
                <a:cs typeface="Times New Roman" panose="02020603050405020304" pitchFamily="18" charset="0"/>
              </a:rPr>
              <a:t>                                                </a:t>
            </a:r>
            <a:r>
              <a:rPr lang="ru-RU" sz="2600" b="1" dirty="0" smtClean="0"/>
              <a:t> 2.Создание </a:t>
            </a:r>
            <a:r>
              <a:rPr lang="ru-RU" sz="2600" b="1" dirty="0"/>
              <a:t>ученику на уроке и во </a:t>
            </a:r>
            <a:r>
              <a:rPr lang="ru-RU" sz="2600" b="1" dirty="0" smtClean="0"/>
              <a:t>внеурочной </a:t>
            </a:r>
            <a:r>
              <a:rPr lang="ru-RU" sz="2600" b="1" dirty="0"/>
              <a:t>деятельности  «ситуации успеха</a:t>
            </a:r>
            <a:r>
              <a:rPr lang="ru-RU" sz="2600" b="1" dirty="0" smtClean="0"/>
              <a:t>».                                       </a:t>
            </a:r>
            <a:r>
              <a:rPr lang="ru-RU" sz="2600" b="1" dirty="0" smtClean="0">
                <a:cs typeface="Times New Roman" panose="02020603050405020304" pitchFamily="18" charset="0"/>
              </a:rPr>
              <a:t>  3.Включение </a:t>
            </a:r>
            <a:r>
              <a:rPr lang="ru-RU" sz="2600" b="1" dirty="0">
                <a:cs typeface="Times New Roman" panose="02020603050405020304" pitchFamily="18" charset="0"/>
              </a:rPr>
              <a:t>ученика в </a:t>
            </a:r>
            <a:r>
              <a:rPr lang="ru-RU" sz="2600" b="1" dirty="0" smtClean="0">
                <a:cs typeface="Times New Roman" panose="02020603050405020304" pitchFamily="18" charset="0"/>
              </a:rPr>
              <a:t>коллективные </a:t>
            </a:r>
            <a:r>
              <a:rPr lang="ru-RU" sz="2600" b="1" dirty="0">
                <a:cs typeface="Times New Roman" panose="02020603050405020304" pitchFamily="18" charset="0"/>
              </a:rPr>
              <a:t>и групповые формы работы.</a:t>
            </a:r>
            <a:endParaRPr lang="ru-RU" sz="2600" dirty="0"/>
          </a:p>
          <a:p>
            <a:pPr marL="0" indent="449263">
              <a:spcBef>
                <a:spcPct val="0"/>
              </a:spcBef>
              <a:buNone/>
            </a:pPr>
            <a:r>
              <a:rPr lang="ru-RU" sz="2600" dirty="0">
                <a:cs typeface="Times New Roman" panose="02020603050405020304" pitchFamily="18" charset="0"/>
              </a:rPr>
              <a:t>А) ученик может изменить свой социальный </a:t>
            </a:r>
            <a:r>
              <a:rPr lang="ru-RU" sz="2600" dirty="0" smtClean="0">
                <a:cs typeface="Times New Roman" panose="02020603050405020304" pitchFamily="18" charset="0"/>
              </a:rPr>
              <a:t>статус ,Быть и подчиненным, </a:t>
            </a:r>
            <a:r>
              <a:rPr lang="ru-RU" sz="2600" dirty="0">
                <a:cs typeface="Times New Roman" panose="02020603050405020304" pitchFamily="18" charset="0"/>
              </a:rPr>
              <a:t>и руководителем.</a:t>
            </a:r>
            <a:endParaRPr lang="ru-RU" sz="2600" dirty="0"/>
          </a:p>
          <a:p>
            <a:pPr marL="0" indent="449263">
              <a:spcBef>
                <a:spcPct val="0"/>
              </a:spcBef>
              <a:buNone/>
            </a:pPr>
            <a:r>
              <a:rPr lang="ru-RU" sz="2600" dirty="0">
                <a:cs typeface="Times New Roman" panose="02020603050405020304" pitchFamily="18" charset="0"/>
              </a:rPr>
              <a:t>Б) перестройка взаимоотношений ученика и </a:t>
            </a:r>
            <a:r>
              <a:rPr lang="ru-RU" sz="2600" dirty="0" smtClean="0">
                <a:cs typeface="Times New Roman" panose="02020603050405020304" pitchFamily="18" charset="0"/>
              </a:rPr>
              <a:t>учителя, так </a:t>
            </a:r>
            <a:r>
              <a:rPr lang="ru-RU" sz="2600" dirty="0">
                <a:cs typeface="Times New Roman" panose="02020603050405020304" pitchFamily="18" charset="0"/>
              </a:rPr>
              <a:t>как учитель видит ученика «другим</a:t>
            </a:r>
            <a:r>
              <a:rPr lang="ru-RU" sz="2600" dirty="0" smtClean="0">
                <a:cs typeface="Times New Roman" panose="02020603050405020304" pitchFamily="18" charset="0"/>
              </a:rPr>
              <a:t>»</a:t>
            </a:r>
            <a:endParaRPr lang="ru-RU" sz="2600" dirty="0"/>
          </a:p>
          <a:p>
            <a:pPr marL="0" indent="449263">
              <a:spcBef>
                <a:spcPct val="0"/>
              </a:spcBef>
              <a:buNone/>
            </a:pPr>
            <a:r>
              <a:rPr lang="ru-RU" sz="2600" b="1" dirty="0" smtClean="0"/>
              <a:t>4. </a:t>
            </a:r>
            <a:r>
              <a:rPr lang="ru-RU" sz="2600" b="1" dirty="0"/>
              <a:t>Отношения сотрудничества учителя и учащегося </a:t>
            </a:r>
          </a:p>
          <a:p>
            <a:pPr marL="0" indent="449263">
              <a:spcBef>
                <a:spcPct val="0"/>
              </a:spcBef>
              <a:buNone/>
            </a:pPr>
            <a:r>
              <a:rPr lang="ru-RU" sz="2600" dirty="0"/>
              <a:t>Помощь учителя не в виде прямого вмешательства в выполнение задания,</a:t>
            </a:r>
          </a:p>
          <a:p>
            <a:pPr marL="0" indent="449263">
              <a:spcBef>
                <a:spcPct val="0"/>
              </a:spcBef>
              <a:buNone/>
            </a:pPr>
            <a:r>
              <a:rPr lang="ru-RU" sz="2600" dirty="0"/>
              <a:t> а в виде </a:t>
            </a:r>
            <a:r>
              <a:rPr lang="ru-RU" sz="2600" dirty="0" smtClean="0"/>
              <a:t>рекомендаций, </a:t>
            </a:r>
            <a:r>
              <a:rPr lang="ru-RU" sz="2600" dirty="0"/>
              <a:t>наталкивающих ученика на правильное решение;  </a:t>
            </a:r>
            <a:r>
              <a:rPr lang="ru-RU" sz="2600" dirty="0" smtClean="0"/>
              <a:t>                                                                  </a:t>
            </a:r>
            <a:r>
              <a:rPr lang="ru-RU" sz="2600" b="1" dirty="0" smtClean="0">
                <a:cs typeface="Times New Roman" panose="02020603050405020304" pitchFamily="18" charset="0"/>
              </a:rPr>
              <a:t>5. </a:t>
            </a:r>
            <a:r>
              <a:rPr lang="ru-RU" sz="2600" b="1" dirty="0">
                <a:cs typeface="Times New Roman" panose="02020603050405020304" pitchFamily="18" charset="0"/>
              </a:rPr>
              <a:t>Предъявление ученику заданий, где он делает выбор и соотносит его со своими возможностями.</a:t>
            </a:r>
          </a:p>
          <a:p>
            <a:pPr marL="0" indent="449263">
              <a:spcBef>
                <a:spcPct val="0"/>
              </a:spcBef>
              <a:buNone/>
            </a:pPr>
            <a:r>
              <a:rPr lang="ru-RU" sz="2600" dirty="0">
                <a:cs typeface="Times New Roman" panose="02020603050405020304" pitchFamily="18" charset="0"/>
              </a:rPr>
              <a:t>(очень легкая и очень трудная работа не вызывает интереса и </a:t>
            </a:r>
            <a:r>
              <a:rPr lang="ru-RU" sz="2600" dirty="0" smtClean="0">
                <a:cs typeface="Times New Roman" panose="02020603050405020304" pitchFamily="18" charset="0"/>
              </a:rPr>
              <a:t>удовлетворенности)</a:t>
            </a:r>
            <a:r>
              <a:rPr lang="ru-RU" sz="2600" b="1" dirty="0"/>
              <a:t> </a:t>
            </a:r>
            <a:r>
              <a:rPr lang="ru-RU" sz="2600" b="1" dirty="0" smtClean="0"/>
              <a:t>               6.</a:t>
            </a:r>
            <a:r>
              <a:rPr lang="ru-RU" sz="2600" b="1" dirty="0" smtClean="0">
                <a:cs typeface="Times New Roman" panose="02020603050405020304" pitchFamily="18" charset="0"/>
              </a:rPr>
              <a:t>Привлечение </a:t>
            </a:r>
            <a:r>
              <a:rPr lang="ru-RU" sz="2600" b="1" dirty="0">
                <a:cs typeface="Times New Roman" panose="02020603050405020304" pitchFamily="18" charset="0"/>
              </a:rPr>
              <a:t>учеников к оценочной деятельности и формирование адекватной </a:t>
            </a:r>
            <a:r>
              <a:rPr lang="ru-RU" sz="2600" b="1" dirty="0" smtClean="0">
                <a:cs typeface="Times New Roman" panose="02020603050405020304" pitchFamily="18" charset="0"/>
              </a:rPr>
              <a:t>самооценки</a:t>
            </a:r>
            <a:r>
              <a:rPr lang="ru-RU" sz="2600" dirty="0" smtClean="0">
                <a:cs typeface="Times New Roman" panose="02020603050405020304" pitchFamily="18" charset="0"/>
              </a:rPr>
              <a:t>(Мотивы, </a:t>
            </a:r>
            <a:r>
              <a:rPr lang="ru-RU" sz="2600" dirty="0" err="1" smtClean="0">
                <a:cs typeface="Times New Roman" panose="02020603050405020304" pitchFamily="18" charset="0"/>
              </a:rPr>
              <a:t>смыслообразующие</a:t>
            </a:r>
            <a:r>
              <a:rPr lang="ru-RU" sz="2600" dirty="0">
                <a:cs typeface="Times New Roman" panose="02020603050405020304" pitchFamily="18" charset="0"/>
              </a:rPr>
              <a:t>, связаны с анализом своей </a:t>
            </a:r>
            <a:r>
              <a:rPr lang="ru-RU" sz="2600" dirty="0" smtClean="0">
                <a:cs typeface="Times New Roman" panose="02020603050405020304" pitchFamily="18" charset="0"/>
              </a:rPr>
              <a:t>деятельности</a:t>
            </a:r>
            <a:r>
              <a:rPr lang="ru-RU" sz="2600" dirty="0">
                <a:cs typeface="Times New Roman" panose="02020603050405020304" pitchFamily="18" charset="0"/>
              </a:rPr>
              <a:t>)</a:t>
            </a:r>
            <a:endParaRPr lang="ru-RU" sz="2600" dirty="0"/>
          </a:p>
          <a:p>
            <a:pPr marL="0" indent="449263">
              <a:spcBef>
                <a:spcPct val="0"/>
              </a:spcBef>
              <a:buNone/>
            </a:pPr>
            <a:r>
              <a:rPr lang="ru-RU" sz="2600" dirty="0">
                <a:cs typeface="Times New Roman" panose="02020603050405020304" pitchFamily="18" charset="0"/>
              </a:rPr>
              <a:t>А) оценка </a:t>
            </a:r>
            <a:r>
              <a:rPr lang="ru-RU" sz="2600" dirty="0" smtClean="0">
                <a:cs typeface="Times New Roman" panose="02020603050405020304" pitchFamily="18" charset="0"/>
              </a:rPr>
              <a:t>одноклассников                                                                                                                                              Б)выполнить </a:t>
            </a:r>
            <a:r>
              <a:rPr lang="ru-RU" sz="2600" dirty="0">
                <a:cs typeface="Times New Roman" panose="02020603050405020304" pitchFamily="18" charset="0"/>
              </a:rPr>
              <a:t>задание и результаты оценить самим </a:t>
            </a:r>
          </a:p>
          <a:p>
            <a:pPr marL="0" indent="449263">
              <a:spcBef>
                <a:spcPct val="0"/>
              </a:spcBef>
              <a:buNone/>
            </a:pPr>
            <a:r>
              <a:rPr lang="ru-RU" sz="2600" dirty="0">
                <a:cs typeface="Times New Roman" panose="02020603050405020304" pitchFamily="18" charset="0"/>
              </a:rPr>
              <a:t>В)объявить, что они могут выполнить или не выполнить задание, оценивать  не </a:t>
            </a:r>
            <a:r>
              <a:rPr lang="ru-RU" sz="2600" dirty="0" smtClean="0">
                <a:cs typeface="Times New Roman" panose="02020603050405020304" pitchFamily="18" charset="0"/>
              </a:rPr>
              <a:t>будете  </a:t>
            </a:r>
            <a:r>
              <a:rPr lang="ru-RU" sz="2600" b="1" dirty="0" smtClean="0">
                <a:cs typeface="Times New Roman" panose="02020603050405020304" pitchFamily="18" charset="0"/>
              </a:rPr>
              <a:t>7.организовывать деятельность учащихся на основе рекомендаций, </a:t>
            </a:r>
            <a:r>
              <a:rPr lang="ru-RU" sz="2600" dirty="0" smtClean="0"/>
              <a:t>разница </a:t>
            </a:r>
            <a:r>
              <a:rPr lang="ru-RU" sz="2600" dirty="0"/>
              <a:t>между рекомендациями и советами</a:t>
            </a:r>
            <a:r>
              <a:rPr lang="ru-RU" sz="2600" u="sng" dirty="0"/>
              <a:t>. Совет - это предписание, </a:t>
            </a:r>
            <a:r>
              <a:rPr lang="ru-RU" sz="2600" u="sng" dirty="0" smtClean="0"/>
              <a:t>получаемое </a:t>
            </a:r>
            <a:r>
              <a:rPr lang="ru-RU" sz="2600" u="sng" dirty="0"/>
              <a:t>в конкретной ситуации. А </a:t>
            </a:r>
            <a:r>
              <a:rPr lang="ru-RU" sz="2600" u="sng" dirty="0" smtClean="0"/>
              <a:t>рекомендация - технология, </a:t>
            </a:r>
            <a:r>
              <a:rPr lang="ru-RU" sz="2600" u="sng" dirty="0"/>
              <a:t>то </a:t>
            </a:r>
            <a:r>
              <a:rPr lang="ru-RU" sz="2600" u="sng" dirty="0" smtClean="0"/>
              <a:t>есть алгоритм </a:t>
            </a:r>
            <a:r>
              <a:rPr lang="ru-RU" sz="2600" u="sng" dirty="0"/>
              <a:t>действий, приводящих к нужному результату, с учетом действующих факторов.</a:t>
            </a:r>
            <a:endParaRPr lang="ru-RU" sz="2600" dirty="0"/>
          </a:p>
          <a:p>
            <a:pPr marL="0" indent="449263">
              <a:spcBef>
                <a:spcPct val="0"/>
              </a:spcBef>
              <a:buNone/>
            </a:pPr>
            <a:endParaRPr lang="ru-RU" sz="2600" dirty="0"/>
          </a:p>
          <a:p>
            <a:pPr marL="0" indent="449263">
              <a:spcBef>
                <a:spcPct val="0"/>
              </a:spcBef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1400" dirty="0" smtClean="0">
                <a:solidFill>
                  <a:srgbClr val="666633"/>
                </a:solidFill>
              </a:rPr>
              <a:t> </a:t>
            </a:r>
            <a:endParaRPr lang="ru-RU" sz="1400" dirty="0">
              <a:solidFill>
                <a:srgbClr val="666633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12077700" y="1825625"/>
            <a:ext cx="114300" cy="4351338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8561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65199"/>
          </a:xfrm>
        </p:spPr>
        <p:txBody>
          <a:bodyPr/>
          <a:lstStyle/>
          <a:p>
            <a:pPr algn="ctr">
              <a:defRPr/>
            </a:pPr>
            <a:r>
              <a:rPr lang="ru-RU" sz="3600" b="1" dirty="0">
                <a:latin typeface="+mn-lt"/>
              </a:rPr>
              <a:t>Содержание учебного материала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sz="half" idx="1"/>
          </p:nvPr>
        </p:nvSpPr>
        <p:spPr>
          <a:xfrm>
            <a:off x="177800" y="965201"/>
            <a:ext cx="11836400" cy="5165726"/>
          </a:xfrm>
        </p:spPr>
        <p:txBody>
          <a:bodyPr>
            <a:normAutofit/>
          </a:bodyPr>
          <a:lstStyle/>
          <a:p>
            <a:pPr marL="0" indent="449263">
              <a:spcBef>
                <a:spcPct val="0"/>
              </a:spcBef>
              <a:buNone/>
            </a:pPr>
            <a:r>
              <a:rPr lang="ru-RU" sz="3200" b="1" dirty="0">
                <a:cs typeface="Times New Roman" panose="02020603050405020304" pitchFamily="18" charset="0"/>
              </a:rPr>
              <a:t>1.Занимательное </a:t>
            </a:r>
            <a:r>
              <a:rPr lang="ru-RU" sz="3200" b="1" dirty="0" smtClean="0">
                <a:cs typeface="Times New Roman" panose="02020603050405020304" pitchFamily="18" charset="0"/>
              </a:rPr>
              <a:t>изложение </a:t>
            </a:r>
            <a:r>
              <a:rPr lang="ru-RU" sz="3200" b="1" dirty="0">
                <a:cs typeface="Times New Roman" panose="02020603050405020304" pitchFamily="18" charset="0"/>
              </a:rPr>
              <a:t>учебного материала</a:t>
            </a:r>
            <a:endParaRPr lang="ru-RU" sz="3200" dirty="0"/>
          </a:p>
          <a:p>
            <a:pPr marL="0" indent="449263">
              <a:spcBef>
                <a:spcPct val="0"/>
              </a:spcBef>
              <a:buNone/>
            </a:pPr>
            <a:r>
              <a:rPr lang="ru-RU" sz="3200" dirty="0">
                <a:cs typeface="Times New Roman" panose="02020603050405020304" pitchFamily="18" charset="0"/>
              </a:rPr>
              <a:t>(занимательные примеры</a:t>
            </a:r>
            <a:r>
              <a:rPr lang="ru-RU" sz="3200" dirty="0" smtClean="0">
                <a:cs typeface="Times New Roman" panose="02020603050405020304" pitchFamily="18" charset="0"/>
              </a:rPr>
              <a:t>, </a:t>
            </a:r>
            <a:r>
              <a:rPr lang="ru-RU" sz="3200" dirty="0">
                <a:cs typeface="Times New Roman" panose="02020603050405020304" pitchFamily="18" charset="0"/>
              </a:rPr>
              <a:t>парадоксальные факты,</a:t>
            </a:r>
          </a:p>
          <a:p>
            <a:pPr marL="0" indent="449263">
              <a:spcBef>
                <a:spcPct val="0"/>
              </a:spcBef>
              <a:buNone/>
            </a:pPr>
            <a:r>
              <a:rPr lang="ru-RU" sz="3200" dirty="0"/>
              <a:t>необычная форма </a:t>
            </a:r>
            <a:r>
              <a:rPr lang="ru-RU" sz="3200" dirty="0" smtClean="0"/>
              <a:t>преподнесения материала</a:t>
            </a:r>
            <a:r>
              <a:rPr lang="ru-RU" sz="3200" dirty="0"/>
              <a:t>,   </a:t>
            </a:r>
            <a:r>
              <a:rPr lang="ru-RU" sz="3200" dirty="0" smtClean="0"/>
              <a:t>вызывающая </a:t>
            </a:r>
            <a:r>
              <a:rPr lang="ru-RU" sz="3200" dirty="0"/>
              <a:t>удивление у   учащихся; </a:t>
            </a:r>
            <a:r>
              <a:rPr lang="ru-RU" sz="3200" dirty="0" smtClean="0"/>
              <a:t>       </a:t>
            </a:r>
          </a:p>
          <a:p>
            <a:pPr marL="0" indent="449263">
              <a:spcBef>
                <a:spcPct val="0"/>
              </a:spcBef>
              <a:buNone/>
            </a:pPr>
            <a:r>
              <a:rPr lang="ru-RU" sz="3200" dirty="0" smtClean="0"/>
              <a:t> </a:t>
            </a:r>
            <a:r>
              <a:rPr lang="ru-RU" sz="3200" b="1" dirty="0" smtClean="0"/>
              <a:t>2. Эмоциональность </a:t>
            </a:r>
            <a:r>
              <a:rPr lang="ru-RU" sz="3200" b="1" dirty="0"/>
              <a:t>речи </a:t>
            </a:r>
            <a:r>
              <a:rPr lang="ru-RU" sz="3200" b="1" dirty="0" smtClean="0"/>
              <a:t>учителя</a:t>
            </a:r>
            <a:endParaRPr lang="ru-RU" sz="3200" b="1" dirty="0"/>
          </a:p>
          <a:p>
            <a:pPr marL="0" indent="449263">
              <a:spcBef>
                <a:spcPct val="0"/>
              </a:spcBef>
              <a:buNone/>
            </a:pPr>
            <a:r>
              <a:rPr lang="ru-RU" sz="3200" b="1" dirty="0">
                <a:cs typeface="Times New Roman" panose="02020603050405020304" pitchFamily="18" charset="0"/>
              </a:rPr>
              <a:t>3.Познавательные игры, споры, дискуссии</a:t>
            </a:r>
            <a:endParaRPr lang="ru-RU" sz="3200" dirty="0"/>
          </a:p>
          <a:p>
            <a:pPr marL="0" indent="449263">
              <a:spcBef>
                <a:spcPct val="0"/>
              </a:spcBef>
              <a:buNone/>
            </a:pPr>
            <a:r>
              <a:rPr lang="ru-RU" sz="3200" b="1" dirty="0">
                <a:cs typeface="Times New Roman" panose="02020603050405020304" pitchFamily="18" charset="0"/>
              </a:rPr>
              <a:t>4.</a:t>
            </a:r>
            <a:r>
              <a:rPr lang="ru-RU" sz="3200" dirty="0"/>
              <a:t> </a:t>
            </a:r>
            <a:r>
              <a:rPr lang="ru-RU" sz="3200" b="1" dirty="0"/>
              <a:t>Анализ жизненных ситуаций</a:t>
            </a:r>
            <a:r>
              <a:rPr lang="ru-RU" sz="3200" dirty="0"/>
              <a:t>,</a:t>
            </a:r>
          </a:p>
          <a:p>
            <a:pPr marL="0" indent="449263">
              <a:spcBef>
                <a:spcPct val="0"/>
              </a:spcBef>
              <a:buNone/>
            </a:pPr>
            <a:r>
              <a:rPr lang="ru-RU" sz="3200" dirty="0"/>
              <a:t> разъяснение общественной и личностной значимости    учения  и использование школьных знаний в будущей жизни</a:t>
            </a:r>
          </a:p>
          <a:p>
            <a:pPr marL="0" indent="449263"/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 flipH="1">
            <a:off x="12191999" y="1825625"/>
            <a:ext cx="45719" cy="435133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4111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ru-RU" sz="3600" b="1" dirty="0" smtClean="0">
                <a:latin typeface="+mn-lt"/>
              </a:rPr>
              <a:t>Ситуация успеха</a:t>
            </a:r>
            <a:endParaRPr lang="ru-RU" sz="3600" b="1" dirty="0">
              <a:latin typeface="+mn-lt"/>
            </a:endParaRPr>
          </a:p>
        </p:txBody>
      </p:sp>
      <p:sp>
        <p:nvSpPr>
          <p:cNvPr id="22531" name="Содержимое 2"/>
          <p:cNvSpPr>
            <a:spLocks noGrp="1"/>
          </p:cNvSpPr>
          <p:nvPr>
            <p:ph sz="half" idx="1"/>
          </p:nvPr>
        </p:nvSpPr>
        <p:spPr>
          <a:xfrm>
            <a:off x="431801" y="1500188"/>
            <a:ext cx="11074400" cy="5072062"/>
          </a:xfrm>
        </p:spPr>
        <p:txBody>
          <a:bodyPr>
            <a:normAutofit lnSpcReduction="10000"/>
          </a:bodyPr>
          <a:lstStyle/>
          <a:p>
            <a:r>
              <a:rPr lang="ru-RU" sz="3200" b="1" dirty="0"/>
              <a:t>Ситуация успеха</a:t>
            </a:r>
            <a:r>
              <a:rPr lang="ru-RU" sz="3200" dirty="0"/>
              <a:t> - это организованное сочетание психологических условий, при которых человеку дается возможность испытать радость успеха, являющегося для него весьма значимым результатом деятельности.</a:t>
            </a:r>
          </a:p>
          <a:p>
            <a:r>
              <a:rPr lang="ru-RU" sz="3200" dirty="0"/>
              <a:t>Ситуация успеха не возможна без </a:t>
            </a:r>
            <a:r>
              <a:rPr lang="ru-RU" sz="3200" b="1" dirty="0"/>
              <a:t>мотивации достижения успеха</a:t>
            </a:r>
            <a:r>
              <a:rPr lang="ru-RU" sz="3200" dirty="0"/>
              <a:t>, которая вызывает у человека желание действовать, утвердить себя, получить высокую оценку результатов своего труда.</a:t>
            </a:r>
          </a:p>
          <a:p>
            <a:r>
              <a:rPr lang="ru-RU" sz="3200" b="1" dirty="0"/>
              <a:t>Успех в учении </a:t>
            </a:r>
            <a:r>
              <a:rPr lang="ru-RU" sz="3200" dirty="0"/>
              <a:t>– единственный источник внутренних сил ребенка, рождающий энергию для преодоления трудностей, желания учиться. </a:t>
            </a:r>
          </a:p>
          <a:p>
            <a:endParaRPr lang="ru-RU" sz="3200" dirty="0"/>
          </a:p>
          <a:p>
            <a:endParaRPr lang="ru-RU" sz="1800" dirty="0">
              <a:solidFill>
                <a:srgbClr val="66663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2090400" y="1825625"/>
            <a:ext cx="101600" cy="4351338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4622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67627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660033"/>
                </a:solidFill>
                <a:latin typeface="+mn-lt"/>
              </a:rPr>
              <a:t>Как создать ситуацию успеха </a:t>
            </a:r>
            <a:r>
              <a:rPr lang="ru-RU" sz="3200" b="1" dirty="0" smtClean="0">
                <a:solidFill>
                  <a:srgbClr val="660033"/>
                </a:solidFill>
                <a:latin typeface="+mn-lt"/>
              </a:rPr>
              <a:t>и </a:t>
            </a:r>
            <a:r>
              <a:rPr lang="ru-RU" sz="3200" b="1" dirty="0">
                <a:solidFill>
                  <a:srgbClr val="660033"/>
                </a:solidFill>
                <a:latin typeface="+mn-lt"/>
              </a:rPr>
              <a:t>оказать поддержку ученикам</a:t>
            </a:r>
            <a:endParaRPr lang="ru-RU" sz="3200" dirty="0">
              <a:latin typeface="+mn-lt"/>
            </a:endParaRPr>
          </a:p>
        </p:txBody>
      </p:sp>
      <p:sp>
        <p:nvSpPr>
          <p:cNvPr id="23555" name="Содержимое 4"/>
          <p:cNvSpPr>
            <a:spLocks noGrp="1"/>
          </p:cNvSpPr>
          <p:nvPr>
            <p:ph sz="half" idx="1"/>
          </p:nvPr>
        </p:nvSpPr>
        <p:spPr>
          <a:xfrm>
            <a:off x="101600" y="676277"/>
            <a:ext cx="11988800" cy="61817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ru-RU" dirty="0" smtClean="0">
                <a:solidFill>
                  <a:srgbClr val="666633"/>
                </a:solidFill>
              </a:rPr>
              <a:t> </a:t>
            </a:r>
            <a:r>
              <a:rPr lang="ru-RU" sz="2400" dirty="0" smtClean="0"/>
              <a:t>1</a:t>
            </a:r>
            <a:r>
              <a:rPr lang="ru-RU" sz="2400" dirty="0"/>
              <a:t> </a:t>
            </a:r>
            <a:r>
              <a:rPr lang="ru-RU" sz="2400" b="1" dirty="0"/>
              <a:t>Формируйте веру в успех:</a:t>
            </a:r>
            <a:endParaRPr lang="ru-RU" sz="2400" dirty="0"/>
          </a:p>
          <a:p>
            <a:pPr marL="0" indent="0">
              <a:buNone/>
            </a:pPr>
            <a:r>
              <a:rPr lang="ru-RU" sz="2400" dirty="0"/>
              <a:t>•  Подчеркивайте любые улучшения</a:t>
            </a:r>
          </a:p>
          <a:p>
            <a:pPr marL="0" indent="0">
              <a:buNone/>
            </a:pPr>
            <a:r>
              <a:rPr lang="ru-RU" sz="2400" dirty="0"/>
              <a:t>• Объявляйте о любых вкладах.</a:t>
            </a:r>
          </a:p>
          <a:p>
            <a:pPr marL="0" indent="0">
              <a:buNone/>
            </a:pPr>
            <a:r>
              <a:rPr lang="ru-RU" sz="2400" dirty="0"/>
              <a:t>• Раскрывайте сильные стороны  </a:t>
            </a:r>
            <a:r>
              <a:rPr lang="ru-RU" sz="2400" dirty="0" smtClean="0"/>
              <a:t>своих </a:t>
            </a:r>
            <a:r>
              <a:rPr lang="ru-RU" sz="2400" dirty="0"/>
              <a:t>учеников. </a:t>
            </a:r>
          </a:p>
          <a:p>
            <a:pPr marL="0" indent="0">
              <a:buNone/>
            </a:pPr>
            <a:r>
              <a:rPr lang="ru-RU" sz="2400" dirty="0"/>
              <a:t>• Демонстрируйте веру в своих учеников. </a:t>
            </a:r>
          </a:p>
          <a:p>
            <a:pPr marL="0" indent="0">
              <a:buNone/>
            </a:pPr>
            <a:r>
              <a:rPr lang="ru-RU" sz="2400" dirty="0"/>
              <a:t>•  Признавайте трудность Ваших заданий.</a:t>
            </a:r>
          </a:p>
          <a:p>
            <a:pPr marL="0" indent="0">
              <a:buNone/>
            </a:pPr>
            <a:r>
              <a:rPr lang="ru-RU" sz="2400" dirty="0"/>
              <a:t>•   Ограничивайте время на выполнение задания. </a:t>
            </a:r>
          </a:p>
          <a:p>
            <a:pPr marL="0" indent="0">
              <a:buNone/>
            </a:pPr>
            <a:r>
              <a:rPr lang="ru-RU" sz="2400" dirty="0"/>
              <a:t>2. </a:t>
            </a:r>
            <a:r>
              <a:rPr lang="ru-RU" sz="2400" b="1" dirty="0"/>
              <a:t>Концентрируйте внимание учеников на прошлых успехах.</a:t>
            </a:r>
            <a:r>
              <a:rPr lang="ru-RU" sz="2400" dirty="0"/>
              <a:t> </a:t>
            </a:r>
          </a:p>
          <a:p>
            <a:pPr marL="0" indent="0">
              <a:buNone/>
            </a:pPr>
            <a:r>
              <a:rPr lang="ru-RU" sz="2400" dirty="0"/>
              <a:t>3.</a:t>
            </a:r>
            <a:r>
              <a:rPr lang="ru-RU" sz="2400" b="1" dirty="0"/>
              <a:t>Повторяйте и закрепляйте успехи.</a:t>
            </a:r>
            <a:r>
              <a:rPr lang="ru-RU" sz="2400" dirty="0"/>
              <a:t> </a:t>
            </a:r>
          </a:p>
          <a:p>
            <a:pPr marL="0" indent="0">
              <a:buNone/>
            </a:pPr>
            <a:r>
              <a:rPr lang="ru-RU" sz="2400" dirty="0"/>
              <a:t>4. </a:t>
            </a:r>
            <a:r>
              <a:rPr lang="ru-RU" sz="2400" b="1" dirty="0"/>
              <a:t>Делайте ошибки нормальным и нужным явлением</a:t>
            </a:r>
            <a:r>
              <a:rPr lang="ru-RU" sz="2400" dirty="0"/>
              <a:t>. </a:t>
            </a:r>
          </a:p>
          <a:p>
            <a:pPr marL="0" indent="0">
              <a:buNone/>
            </a:pPr>
            <a:r>
              <a:rPr lang="ru-RU" sz="2400" dirty="0"/>
              <a:t>•   Рассказывайте об ошибках. </a:t>
            </a:r>
          </a:p>
          <a:p>
            <a:pPr marL="0" indent="0">
              <a:buNone/>
            </a:pPr>
            <a:r>
              <a:rPr lang="ru-RU" sz="2400" dirty="0"/>
              <a:t>•   Показывайте ценность ошибки как попытки. </a:t>
            </a:r>
          </a:p>
          <a:p>
            <a:endParaRPr lang="ru-RU" sz="2000" dirty="0"/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12090400" y="1825625"/>
            <a:ext cx="101600" cy="435133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619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14894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200" b="1" dirty="0">
                <a:latin typeface="+mn-lt"/>
              </a:rPr>
              <a:t/>
            </a:r>
            <a:br>
              <a:rPr lang="ru-RU" sz="3200" b="1" dirty="0">
                <a:latin typeface="+mn-lt"/>
              </a:rPr>
            </a:br>
            <a:r>
              <a:rPr lang="ru-RU" sz="3600" b="1" dirty="0">
                <a:latin typeface="+mn-lt"/>
              </a:rPr>
              <a:t>Личность и стиль </a:t>
            </a:r>
            <a:r>
              <a:rPr lang="ru-RU" sz="3600" b="1" dirty="0" smtClean="0">
                <a:latin typeface="+mn-lt"/>
              </a:rPr>
              <a:t>педагогической </a:t>
            </a:r>
            <a:r>
              <a:rPr lang="ru-RU" sz="3600" b="1" dirty="0">
                <a:latin typeface="+mn-lt"/>
              </a:rPr>
              <a:t>деятельности учителя. 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  <p:sp>
        <p:nvSpPr>
          <p:cNvPr id="24579" name="Содержимое 4"/>
          <p:cNvSpPr>
            <a:spLocks noGrp="1"/>
          </p:cNvSpPr>
          <p:nvPr>
            <p:ph sz="half" idx="1"/>
          </p:nvPr>
        </p:nvSpPr>
        <p:spPr>
          <a:xfrm>
            <a:off x="0" y="598516"/>
            <a:ext cx="12090400" cy="6259484"/>
          </a:xfrm>
        </p:spPr>
        <p:txBody>
          <a:bodyPr>
            <a:normAutofit fontScale="92500" lnSpcReduction="20000"/>
          </a:bodyPr>
          <a:lstStyle/>
          <a:p>
            <a:r>
              <a:rPr lang="ru-RU" sz="3200" b="1" dirty="0"/>
              <a:t>   Авторитарный </a:t>
            </a:r>
            <a:r>
              <a:rPr lang="ru-RU" sz="3200" b="1" dirty="0" smtClean="0"/>
              <a:t>стиль </a:t>
            </a:r>
            <a:r>
              <a:rPr lang="ru-RU" sz="3200" dirty="0" smtClean="0"/>
              <a:t>тон </a:t>
            </a:r>
            <a:r>
              <a:rPr lang="ru-RU" sz="3200" dirty="0"/>
              <a:t>речи командный, </a:t>
            </a:r>
            <a:r>
              <a:rPr lang="ru-RU" sz="3200" dirty="0" smtClean="0"/>
              <a:t> </a:t>
            </a:r>
            <a:r>
              <a:rPr lang="ru-RU" sz="3200" dirty="0"/>
              <a:t>в классе жесткая дисциплина, </a:t>
            </a:r>
            <a:r>
              <a:rPr lang="ru-RU" sz="3200" dirty="0" smtClean="0"/>
              <a:t> </a:t>
            </a:r>
            <a:r>
              <a:rPr lang="ru-RU" sz="3200" dirty="0"/>
              <a:t>в детях видит лишь учеников; </a:t>
            </a:r>
            <a:r>
              <a:rPr lang="ru-RU" sz="3200" dirty="0" smtClean="0"/>
              <a:t> </a:t>
            </a:r>
            <a:r>
              <a:rPr lang="ru-RU" sz="3200" dirty="0"/>
              <a:t>пресекает </a:t>
            </a:r>
            <a:r>
              <a:rPr lang="ru-RU" sz="3200" dirty="0" smtClean="0"/>
              <a:t>инициативу; чаще </a:t>
            </a:r>
            <a:r>
              <a:rPr lang="ru-RU" sz="3200" dirty="0"/>
              <a:t>ругает, чем </a:t>
            </a:r>
            <a:r>
              <a:rPr lang="ru-RU" sz="3200" dirty="0" smtClean="0"/>
              <a:t>хвалит; с </a:t>
            </a:r>
            <a:r>
              <a:rPr lang="ru-RU" sz="3200" dirty="0"/>
              <a:t>детьми не советуется; </a:t>
            </a:r>
            <a:r>
              <a:rPr lang="ru-RU" sz="3200" dirty="0" smtClean="0"/>
              <a:t> </a:t>
            </a:r>
            <a:r>
              <a:rPr lang="ru-RU" sz="3200" dirty="0"/>
              <a:t>не верит в способности </a:t>
            </a:r>
            <a:r>
              <a:rPr lang="ru-RU" sz="3200" dirty="0" smtClean="0"/>
              <a:t>учеников; общается </a:t>
            </a:r>
            <a:r>
              <a:rPr lang="ru-RU" sz="3200" dirty="0"/>
              <a:t>только на уроках</a:t>
            </a:r>
            <a:r>
              <a:rPr lang="ru-RU" sz="3200" dirty="0" smtClean="0"/>
              <a:t>. </a:t>
            </a:r>
            <a:r>
              <a:rPr lang="ru-RU" sz="3200" dirty="0"/>
              <a:t>Учащиеся такого учителя не любят и боятся, что ведет </a:t>
            </a:r>
            <a:r>
              <a:rPr lang="ru-RU" sz="3200" dirty="0" smtClean="0"/>
              <a:t>к </a:t>
            </a:r>
            <a:r>
              <a:rPr lang="ru-RU" sz="3200" dirty="0"/>
              <a:t>«школьным неврозам», повышенной </a:t>
            </a:r>
            <a:r>
              <a:rPr lang="ru-RU" sz="3200" dirty="0" smtClean="0"/>
              <a:t>тревожности, </a:t>
            </a:r>
            <a:r>
              <a:rPr lang="ru-RU" sz="3200" dirty="0" err="1" smtClean="0"/>
              <a:t>дезадаптации</a:t>
            </a:r>
            <a:r>
              <a:rPr lang="ru-RU" sz="3200" dirty="0"/>
              <a:t>, отсутствию самостоятельности, пассивности. </a:t>
            </a:r>
            <a:r>
              <a:rPr lang="ru-RU" sz="3200" dirty="0" smtClean="0"/>
              <a:t>                                                      </a:t>
            </a:r>
          </a:p>
          <a:p>
            <a:r>
              <a:rPr lang="ru-RU" sz="3200" b="1" dirty="0" smtClean="0"/>
              <a:t>Демократический стиль </a:t>
            </a:r>
            <a:r>
              <a:rPr lang="ru-RU" sz="3200" dirty="0" smtClean="0"/>
              <a:t>сотрудничество</a:t>
            </a:r>
            <a:r>
              <a:rPr lang="ru-RU" sz="3200" dirty="0"/>
              <a:t>, доверие, открытость отношений</a:t>
            </a:r>
            <a:r>
              <a:rPr lang="ru-RU" sz="3200" dirty="0" smtClean="0"/>
              <a:t>; </a:t>
            </a:r>
            <a:r>
              <a:rPr lang="ru-RU" sz="3200" dirty="0"/>
              <a:t>видит в детях личность, верит в их способности, поддерживает, хвалит, одобряет; </a:t>
            </a:r>
            <a:r>
              <a:rPr lang="ru-RU" sz="3200" dirty="0" smtClean="0"/>
              <a:t>советуется </a:t>
            </a:r>
            <a:r>
              <a:rPr lang="ru-RU" sz="3200" dirty="0"/>
              <a:t>с детьми, общается неформально, не допуская панибратства; является неформальным лидером, уважаем и любим детьми. Учащиеся становятся активными, самостоятельными, инициативными, творческими людьми </a:t>
            </a:r>
          </a:p>
          <a:p>
            <a:r>
              <a:rPr lang="ru-RU" sz="3200" b="1" dirty="0"/>
              <a:t>Попустительский стиль</a:t>
            </a:r>
          </a:p>
          <a:p>
            <a:pPr>
              <a:buNone/>
            </a:pPr>
            <a:r>
              <a:rPr lang="ru-RU" sz="3200" dirty="0"/>
              <a:t>     (непоследовательность и непредсказуемость взаимоотношений, формальное лидерство)   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sz="3200" dirty="0"/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12090400" y="1825625"/>
            <a:ext cx="101600" cy="4351338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6224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600" b="1" dirty="0">
                <a:solidFill>
                  <a:srgbClr val="660033"/>
                </a:solidFill>
                <a:latin typeface="+mn-lt"/>
              </a:rPr>
              <a:t>КАК ДОСТУЧАТЬСЯ ДО КАЖДОГО В КЛАССЕ,</a:t>
            </a:r>
            <a:br>
              <a:rPr lang="ru-RU" sz="3600" b="1" dirty="0">
                <a:solidFill>
                  <a:srgbClr val="660033"/>
                </a:solidFill>
                <a:latin typeface="+mn-lt"/>
              </a:rPr>
            </a:br>
            <a:r>
              <a:rPr lang="ru-RU" sz="3600" b="1" dirty="0">
                <a:solidFill>
                  <a:srgbClr val="660033"/>
                </a:solidFill>
                <a:latin typeface="+mn-lt"/>
              </a:rPr>
              <a:t> КАК ПОДДЕРЖИВАТЬ ИНТЕРЕС К УЧЕБЕ</a:t>
            </a:r>
            <a:br>
              <a:rPr lang="ru-RU" sz="3600" b="1" dirty="0">
                <a:solidFill>
                  <a:srgbClr val="660033"/>
                </a:solidFill>
                <a:latin typeface="+mn-lt"/>
              </a:rPr>
            </a:br>
            <a:r>
              <a:rPr lang="ru-RU" sz="3600" b="1" dirty="0">
                <a:solidFill>
                  <a:srgbClr val="660033"/>
                </a:solidFill>
                <a:latin typeface="+mn-lt"/>
              </a:rPr>
              <a:t>(от имени учащихся)</a:t>
            </a:r>
            <a:endParaRPr lang="ru-RU" sz="3600" dirty="0">
              <a:solidFill>
                <a:srgbClr val="660033"/>
              </a:solidFill>
              <a:latin typeface="+mn-lt"/>
            </a:endParaRPr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>
          <a:xfrm>
            <a:off x="0" y="1600201"/>
            <a:ext cx="12192000" cy="525779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ru-RU" dirty="0"/>
              <a:t>      </a:t>
            </a:r>
            <a:r>
              <a:rPr lang="ru-RU" b="1" dirty="0"/>
              <a:t>Будьте увлечены своей работой, своим предметом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Умейте находить </a:t>
            </a:r>
            <a:r>
              <a:rPr lang="ru-RU" b="1" dirty="0"/>
              <a:t>связи между своим предметом и нашей жизнью </a:t>
            </a:r>
            <a:r>
              <a:rPr lang="ru-RU" dirty="0"/>
              <a:t>за стенами школы.</a:t>
            </a:r>
            <a:br>
              <a:rPr lang="ru-RU" dirty="0"/>
            </a:br>
            <a:r>
              <a:rPr lang="ru-RU" dirty="0"/>
              <a:t>Всеми средствами поддерживайте наш интерес.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b="1" dirty="0"/>
              <a:t>     Дайте нам почувствовать, пережить радость учения.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dirty="0"/>
              <a:t>     Умейте нас </a:t>
            </a:r>
            <a:r>
              <a:rPr lang="ru-RU" b="1" dirty="0"/>
              <a:t>вдохновлять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b="1" dirty="0" smtClean="0"/>
              <a:t>Гордитесь </a:t>
            </a:r>
            <a:r>
              <a:rPr lang="ru-RU" dirty="0"/>
              <a:t>нашей хорошей работой.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dirty="0"/>
              <a:t>     Всегда убеждайтесь, что мы на самом деле до конца вас понимаем.</a:t>
            </a:r>
            <a:br>
              <a:rPr lang="ru-RU" dirty="0"/>
            </a:br>
            <a:r>
              <a:rPr lang="ru-RU" b="1" dirty="0"/>
              <a:t>Во главу угла ставьте нас и наш рост</a:t>
            </a:r>
            <a:r>
              <a:rPr lang="ru-RU" dirty="0"/>
              <a:t>, а не предмет, который преподаете.</a:t>
            </a:r>
            <a:br>
              <a:rPr lang="ru-RU" dirty="0"/>
            </a:br>
            <a:r>
              <a:rPr lang="ru-RU" dirty="0"/>
              <a:t>Помогайте нам </a:t>
            </a:r>
            <a:r>
              <a:rPr lang="ru-RU" b="1" dirty="0"/>
              <a:t>оставаться на пике работоспособности</a:t>
            </a:r>
            <a:r>
              <a:rPr lang="ru-RU" dirty="0"/>
              <a:t>.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dirty="0"/>
              <a:t>     </a:t>
            </a:r>
            <a:r>
              <a:rPr lang="ru-RU" b="1" dirty="0"/>
              <a:t>Соизмеряйте нагрузку. </a:t>
            </a:r>
          </a:p>
          <a:p>
            <a:pPr>
              <a:buFont typeface="Wingdings" panose="05000000000000000000" pitchFamily="2" charset="2"/>
              <a:buNone/>
            </a:pPr>
            <a:r>
              <a:rPr lang="ru-RU" dirty="0"/>
              <a:t>     Всякий раз, когда есть хоть какая-то возможность, </a:t>
            </a:r>
            <a:r>
              <a:rPr lang="ru-RU" b="1" dirty="0"/>
              <a:t>разрешите нам выбрать</a:t>
            </a:r>
            <a:r>
              <a:rPr lang="ru-RU" dirty="0"/>
              <a:t>, что изучать.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92201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4000" b="1" dirty="0">
                <a:solidFill>
                  <a:srgbClr val="660033"/>
                </a:solidFill>
                <a:latin typeface="+mn-lt"/>
              </a:rPr>
              <a:t>КАК СОЗДАТЬ АТМОСФЕРУ УСПЕХА </a:t>
            </a:r>
            <a:br>
              <a:rPr lang="ru-RU" sz="4000" b="1" dirty="0">
                <a:solidFill>
                  <a:srgbClr val="660033"/>
                </a:solidFill>
                <a:latin typeface="+mn-lt"/>
              </a:rPr>
            </a:br>
            <a:r>
              <a:rPr lang="ru-RU" sz="4000" b="1" dirty="0">
                <a:solidFill>
                  <a:srgbClr val="660033"/>
                </a:solidFill>
                <a:latin typeface="+mn-lt"/>
              </a:rPr>
              <a:t>НА УРОКЕ (от имени  учащихся)</a:t>
            </a:r>
            <a:r>
              <a:rPr lang="ru-RU" sz="4000" b="1" dirty="0"/>
              <a:t/>
            </a:r>
            <a:br>
              <a:rPr lang="ru-RU" sz="4000" b="1" dirty="0"/>
            </a:br>
            <a:endParaRPr lang="ru-RU" sz="4000" dirty="0"/>
          </a:p>
        </p:txBody>
      </p:sp>
      <p:sp>
        <p:nvSpPr>
          <p:cNvPr id="27651" name="Содержимое 2"/>
          <p:cNvSpPr>
            <a:spLocks noGrp="1"/>
          </p:cNvSpPr>
          <p:nvPr>
            <p:ph idx="1"/>
          </p:nvPr>
        </p:nvSpPr>
        <p:spPr>
          <a:xfrm>
            <a:off x="0" y="1214439"/>
            <a:ext cx="12192000" cy="564356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ru-RU" sz="2000" b="1" dirty="0"/>
              <a:t/>
            </a:r>
            <a:br>
              <a:rPr lang="ru-RU" sz="2000" b="1" dirty="0"/>
            </a:br>
            <a:r>
              <a:rPr lang="ru-RU" dirty="0"/>
              <a:t>Дайте ясно понять, </a:t>
            </a:r>
            <a:r>
              <a:rPr lang="ru-RU" b="1" dirty="0"/>
              <a:t>как вы будете оценивать </a:t>
            </a:r>
            <a:r>
              <a:rPr lang="ru-RU" dirty="0"/>
              <a:t>нашу работу.</a:t>
            </a:r>
            <a:br>
              <a:rPr lang="ru-RU" dirty="0"/>
            </a:br>
            <a:r>
              <a:rPr lang="ru-RU" b="1" dirty="0"/>
              <a:t>Предложите нам примеры хороших работ </a:t>
            </a:r>
            <a:r>
              <a:rPr lang="ru-RU" dirty="0"/>
              <a:t>и объясните, </a:t>
            </a:r>
            <a:r>
              <a:rPr lang="ru-RU" dirty="0" smtClean="0"/>
              <a:t>почему </a:t>
            </a:r>
            <a:r>
              <a:rPr lang="ru-RU" dirty="0"/>
              <a:t>они хорошие, на ваш взгляд. </a:t>
            </a:r>
            <a:r>
              <a:rPr lang="ru-RU" dirty="0" smtClean="0"/>
              <a:t>Покажите</a:t>
            </a:r>
            <a:r>
              <a:rPr lang="ru-RU" dirty="0"/>
              <a:t>, чем плоха плохая работа. </a:t>
            </a:r>
            <a:br>
              <a:rPr lang="ru-RU" dirty="0"/>
            </a:br>
            <a:r>
              <a:rPr lang="ru-RU" b="1" dirty="0"/>
              <a:t>Поощряйте нас, даже если мы с работой не справились. </a:t>
            </a:r>
            <a:r>
              <a:rPr lang="ru-RU" dirty="0"/>
              <a:t>Ваши отзывы на наши работы должны быть </a:t>
            </a:r>
            <a:r>
              <a:rPr lang="ru-RU" dirty="0" smtClean="0"/>
              <a:t>быстрыми </a:t>
            </a:r>
            <a:r>
              <a:rPr lang="ru-RU" dirty="0"/>
              <a:t>и понятными и всегда должны </a:t>
            </a:r>
            <a:r>
              <a:rPr lang="ru-RU" b="1" dirty="0"/>
              <a:t>предполагать возможность доработки.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Помните сами и напоминайте нам,  что </a:t>
            </a:r>
            <a:r>
              <a:rPr lang="ru-RU" b="1" dirty="0"/>
              <a:t>в нас есть потенциал для роста.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Давайте нам столько подсказок и поддержки, сколько возможно. </a:t>
            </a:r>
            <a:br>
              <a:rPr lang="ru-RU" dirty="0"/>
            </a:br>
            <a:r>
              <a:rPr lang="ru-RU" b="1" dirty="0"/>
              <a:t>Помогите нам установить приоритеты </a:t>
            </a:r>
            <a:r>
              <a:rPr lang="ru-RU" dirty="0"/>
              <a:t>среди множества вещей, которые мы делаем.</a:t>
            </a:r>
            <a:br>
              <a:rPr lang="ru-RU" dirty="0"/>
            </a:br>
            <a:r>
              <a:rPr lang="ru-RU" b="1" dirty="0"/>
              <a:t>Не выделяйте учеников</a:t>
            </a:r>
            <a:r>
              <a:rPr lang="ru-RU" dirty="0"/>
              <a:t>, которые, по вашему мнению, более способные и справятся с заданием лучше.</a:t>
            </a:r>
            <a:br>
              <a:rPr lang="ru-RU" dirty="0"/>
            </a:br>
            <a:r>
              <a:rPr lang="ru-RU" b="1" dirty="0"/>
              <a:t>Никогда не сравнивайте нас с другими учениками.</a:t>
            </a:r>
          </a:p>
          <a:p>
            <a:r>
              <a:rPr lang="ru-RU" b="1" dirty="0"/>
              <a:t> </a:t>
            </a:r>
          </a:p>
          <a:p>
            <a:endParaRPr lang="ru-RU" sz="2000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80217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Скругленный прямоугольник 21"/>
          <p:cNvSpPr/>
          <p:nvPr/>
        </p:nvSpPr>
        <p:spPr>
          <a:xfrm>
            <a:off x="2895073" y="4182750"/>
            <a:ext cx="8903227" cy="2408549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895073" y="1453584"/>
            <a:ext cx="8903227" cy="271041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7661924" y="2806699"/>
            <a:ext cx="3683000" cy="53340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 rot="8506857">
            <a:off x="2889436" y="4311667"/>
            <a:ext cx="4149058" cy="53340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право 3"/>
          <p:cNvSpPr/>
          <p:nvPr/>
        </p:nvSpPr>
        <p:spPr>
          <a:xfrm>
            <a:off x="3238500" y="2806700"/>
            <a:ext cx="3683000" cy="53340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5974850" y="2931903"/>
            <a:ext cx="2160000" cy="2667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3371850" y="5747124"/>
            <a:ext cx="1768475" cy="53340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5213350" y="5747124"/>
            <a:ext cx="1768475" cy="53340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1189721">
            <a:off x="7184996" y="2860633"/>
            <a:ext cx="402619" cy="533400"/>
          </a:xfrm>
          <a:prstGeom prst="rightArrow">
            <a:avLst>
              <a:gd name="adj1" fmla="val 50000"/>
              <a:gd name="adj2" fmla="val 85714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Арка 9"/>
          <p:cNvSpPr/>
          <p:nvPr/>
        </p:nvSpPr>
        <p:spPr>
          <a:xfrm rot="9276434">
            <a:off x="5896542" y="2976876"/>
            <a:ext cx="3050690" cy="3290306"/>
          </a:xfrm>
          <a:prstGeom prst="blockArc">
            <a:avLst>
              <a:gd name="adj1" fmla="val 7334622"/>
              <a:gd name="adj2" fmla="val 18732606"/>
              <a:gd name="adj3" fmla="val 7519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10000" y="2153451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/>
              <a:t>1</a:t>
            </a:r>
            <a:endParaRPr lang="ru-RU" sz="4400" b="1" dirty="0"/>
          </a:p>
        </p:txBody>
      </p:sp>
      <p:sp>
        <p:nvSpPr>
          <p:cNvPr id="48" name="Скругленная прямоугольная выноска 47"/>
          <p:cNvSpPr/>
          <p:nvPr/>
        </p:nvSpPr>
        <p:spPr>
          <a:xfrm>
            <a:off x="8779037" y="5355118"/>
            <a:ext cx="2975652" cy="1068837"/>
          </a:xfrm>
          <a:prstGeom prst="wedgeRoundRectCallout">
            <a:avLst>
              <a:gd name="adj1" fmla="val -100212"/>
              <a:gd name="adj2" fmla="val -32517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Создание нового </a:t>
            </a:r>
            <a:r>
              <a:rPr lang="ru-RU" sz="2800" b="1" dirty="0"/>
              <a:t>образа </a:t>
            </a:r>
            <a:r>
              <a:rPr lang="ru-RU" sz="2800" dirty="0"/>
              <a:t>действий</a:t>
            </a:r>
            <a:endParaRPr lang="ru-RU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819850" y="1317673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2</a:t>
            </a:r>
            <a:endParaRPr lang="ru-RU" sz="4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895073" y="5066835"/>
            <a:ext cx="470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а</a:t>
            </a:r>
            <a:endParaRPr lang="ru-RU" sz="4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4928755" y="5138652"/>
            <a:ext cx="4844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б</a:t>
            </a:r>
            <a:endParaRPr lang="ru-RU" sz="4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723479" y="5077393"/>
            <a:ext cx="4635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в</a:t>
            </a:r>
            <a:endParaRPr lang="ru-RU" sz="4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981437" y="3480082"/>
            <a:ext cx="38504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/>
              <a:t>г</a:t>
            </a:r>
            <a:endParaRPr lang="ru-RU" sz="4400" b="1" dirty="0"/>
          </a:p>
        </p:txBody>
      </p:sp>
      <p:grpSp>
        <p:nvGrpSpPr>
          <p:cNvPr id="37" name="Группа 36"/>
          <p:cNvGrpSpPr/>
          <p:nvPr/>
        </p:nvGrpSpPr>
        <p:grpSpPr>
          <a:xfrm>
            <a:off x="10488611" y="4467775"/>
            <a:ext cx="448618" cy="720000"/>
            <a:chOff x="10488611" y="4467775"/>
            <a:chExt cx="448618" cy="720000"/>
          </a:xfrm>
        </p:grpSpPr>
        <p:sp>
          <p:nvSpPr>
            <p:cNvPr id="26" name="Куб 25"/>
            <p:cNvSpPr/>
            <p:nvPr/>
          </p:nvSpPr>
          <p:spPr>
            <a:xfrm>
              <a:off x="10488611" y="4467775"/>
              <a:ext cx="193387" cy="720000"/>
            </a:xfrm>
            <a:prstGeom prst="cube">
              <a:avLst/>
            </a:prstGeom>
            <a:solidFill>
              <a:srgbClr val="0099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Куб 30"/>
            <p:cNvSpPr/>
            <p:nvPr/>
          </p:nvSpPr>
          <p:spPr>
            <a:xfrm>
              <a:off x="10743842" y="4467775"/>
              <a:ext cx="193387" cy="720000"/>
            </a:xfrm>
            <a:prstGeom prst="cube">
              <a:avLst/>
            </a:prstGeom>
            <a:solidFill>
              <a:srgbClr val="0099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2" name="Куб 31"/>
          <p:cNvSpPr/>
          <p:nvPr/>
        </p:nvSpPr>
        <p:spPr>
          <a:xfrm>
            <a:off x="10647148" y="1761715"/>
            <a:ext cx="193387" cy="720000"/>
          </a:xfrm>
          <a:prstGeom prst="cube">
            <a:avLst/>
          </a:prstGeom>
          <a:solidFill>
            <a:srgbClr val="FF00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509437" y="42387"/>
            <a:ext cx="7070846" cy="646331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spc="1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Принципиальная схема развития</a:t>
            </a:r>
          </a:p>
        </p:txBody>
      </p:sp>
      <p:grpSp>
        <p:nvGrpSpPr>
          <p:cNvPr id="36" name="Группа 35"/>
          <p:cNvGrpSpPr/>
          <p:nvPr/>
        </p:nvGrpSpPr>
        <p:grpSpPr>
          <a:xfrm>
            <a:off x="1522289" y="2163090"/>
            <a:ext cx="1173096" cy="1844590"/>
            <a:chOff x="389004" y="1985962"/>
            <a:chExt cx="1707692" cy="2473574"/>
          </a:xfrm>
        </p:grpSpPr>
        <p:sp>
          <p:nvSpPr>
            <p:cNvPr id="34" name="Овал 33"/>
            <p:cNvSpPr/>
            <p:nvPr/>
          </p:nvSpPr>
          <p:spPr>
            <a:xfrm>
              <a:off x="780275" y="1985962"/>
              <a:ext cx="876300" cy="8763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Равнобедренный треугольник 34"/>
            <p:cNvSpPr/>
            <p:nvPr/>
          </p:nvSpPr>
          <p:spPr>
            <a:xfrm rot="10800000">
              <a:off x="389004" y="2922892"/>
              <a:ext cx="1707692" cy="1536644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Равнобедренный треугольник 37"/>
            <p:cNvSpPr/>
            <p:nvPr/>
          </p:nvSpPr>
          <p:spPr>
            <a:xfrm rot="16200000">
              <a:off x="1179439" y="3001332"/>
              <a:ext cx="277071" cy="25200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Равнобедренный треугольник 39"/>
            <p:cNvSpPr/>
            <p:nvPr/>
          </p:nvSpPr>
          <p:spPr>
            <a:xfrm rot="5400000" flipH="1">
              <a:off x="952691" y="2997646"/>
              <a:ext cx="277071" cy="252000"/>
            </a:xfrm>
            <a:prstGeom prst="triangl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2" name="Скругленная прямоугольная выноска 41"/>
          <p:cNvSpPr/>
          <p:nvPr/>
        </p:nvSpPr>
        <p:spPr>
          <a:xfrm>
            <a:off x="1054100" y="1037603"/>
            <a:ext cx="5023240" cy="939309"/>
          </a:xfrm>
          <a:prstGeom prst="wedgeRoundRectCallout">
            <a:avLst>
              <a:gd name="adj1" fmla="val 24833"/>
              <a:gd name="adj2" fmla="val 85709"/>
              <a:gd name="adj3" fmla="val 16667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Организация деятельности </a:t>
            </a:r>
          </a:p>
        </p:txBody>
      </p:sp>
      <p:sp>
        <p:nvSpPr>
          <p:cNvPr id="45" name="Скругленная прямоугольная выноска 44"/>
          <p:cNvSpPr/>
          <p:nvPr/>
        </p:nvSpPr>
        <p:spPr>
          <a:xfrm>
            <a:off x="6713308" y="734317"/>
            <a:ext cx="5061098" cy="624919"/>
          </a:xfrm>
          <a:prstGeom prst="wedgeRoundRectCallout">
            <a:avLst>
              <a:gd name="adj1" fmla="val -40385"/>
              <a:gd name="adj2" fmla="val 76228"/>
              <a:gd name="adj3" fmla="val 16667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Столкновение с затруднением</a:t>
            </a:r>
            <a:endParaRPr lang="ru-RU" sz="2800" b="1" dirty="0"/>
          </a:p>
        </p:txBody>
      </p:sp>
      <p:sp>
        <p:nvSpPr>
          <p:cNvPr id="46" name="Скругленная прямоугольная выноска 45"/>
          <p:cNvSpPr/>
          <p:nvPr/>
        </p:nvSpPr>
        <p:spPr>
          <a:xfrm>
            <a:off x="173743" y="4356100"/>
            <a:ext cx="2293084" cy="1715249"/>
          </a:xfrm>
          <a:prstGeom prst="wedgeRoundRectCallout">
            <a:avLst>
              <a:gd name="adj1" fmla="val 72045"/>
              <a:gd name="adj2" fmla="val 17734"/>
              <a:gd name="adj3" fmla="val 16667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Описание </a:t>
            </a:r>
            <a:r>
              <a:rPr lang="ru-RU" sz="2800" dirty="0" smtClean="0"/>
              <a:t>действий</a:t>
            </a:r>
            <a:endParaRPr lang="ru-RU" sz="2800" b="1" dirty="0"/>
          </a:p>
        </p:txBody>
      </p:sp>
      <p:sp>
        <p:nvSpPr>
          <p:cNvPr id="47" name="Скругленная прямоугольная выноска 46"/>
          <p:cNvSpPr/>
          <p:nvPr/>
        </p:nvSpPr>
        <p:spPr>
          <a:xfrm>
            <a:off x="4787900" y="4203637"/>
            <a:ext cx="3944278" cy="1068837"/>
          </a:xfrm>
          <a:prstGeom prst="wedgeRoundRectCallout">
            <a:avLst>
              <a:gd name="adj1" fmla="val -36192"/>
              <a:gd name="adj2" fmla="val 72045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Анализ действий </a:t>
            </a:r>
          </a:p>
          <a:p>
            <a:pPr algn="ctr"/>
            <a:r>
              <a:rPr lang="ru-RU" sz="2800" dirty="0" smtClean="0"/>
              <a:t> </a:t>
            </a:r>
            <a:r>
              <a:rPr lang="ru-RU" sz="2800" dirty="0"/>
              <a:t>по вопросам</a:t>
            </a:r>
            <a:endParaRPr lang="ru-RU" sz="2800" b="1" dirty="0"/>
          </a:p>
        </p:txBody>
      </p:sp>
      <p:sp>
        <p:nvSpPr>
          <p:cNvPr id="49" name="Скругленная прямоугольная выноска 48"/>
          <p:cNvSpPr/>
          <p:nvPr/>
        </p:nvSpPr>
        <p:spPr>
          <a:xfrm>
            <a:off x="8894858" y="3360012"/>
            <a:ext cx="3066121" cy="1068837"/>
          </a:xfrm>
          <a:prstGeom prst="wedgeRoundRectCallout">
            <a:avLst>
              <a:gd name="adj1" fmla="val -67014"/>
              <a:gd name="adj2" fmla="val -1624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600" dirty="0"/>
              <a:t>Перенос образа действий в реальность</a:t>
            </a:r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1088735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00"/>
                            </p:stCondLst>
                            <p:childTnLst>
                              <p:par>
                                <p:cTn id="1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12" grpId="0" animBg="1"/>
      <p:bldP spid="6" grpId="0" animBg="1"/>
      <p:bldP spid="4" grpId="0" animBg="1"/>
      <p:bldP spid="5" grpId="0" animBg="1"/>
      <p:bldP spid="7" grpId="0" animBg="1"/>
      <p:bldP spid="9" grpId="0" animBg="1"/>
      <p:bldP spid="11" grpId="0" animBg="1"/>
      <p:bldP spid="10" grpId="0" animBg="1"/>
      <p:bldP spid="13" grpId="0"/>
      <p:bldP spid="48" grpId="0" animBg="1"/>
      <p:bldP spid="14" grpId="0"/>
      <p:bldP spid="17" grpId="0"/>
      <p:bldP spid="18" grpId="0"/>
      <p:bldP spid="19" grpId="0"/>
      <p:bldP spid="20" grpId="0"/>
      <p:bldP spid="32" grpId="0" animBg="1"/>
      <p:bldP spid="28" grpId="0"/>
      <p:bldP spid="42" grpId="0" animBg="1"/>
      <p:bldP spid="45" grpId="0" animBg="1"/>
      <p:bldP spid="46" grpId="0" animBg="1"/>
      <p:bldP spid="47" grpId="0" animBg="1"/>
      <p:bldP spid="4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49529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>Способы постановки целей</a:t>
            </a:r>
          </a:p>
        </p:txBody>
      </p:sp>
      <p:sp>
        <p:nvSpPr>
          <p:cNvPr id="27651" name="Объект 2"/>
          <p:cNvSpPr>
            <a:spLocks noGrp="1"/>
          </p:cNvSpPr>
          <p:nvPr>
            <p:ph idx="1"/>
          </p:nvPr>
        </p:nvSpPr>
        <p:spPr>
          <a:xfrm>
            <a:off x="0" y="495300"/>
            <a:ext cx="12192000" cy="6362700"/>
          </a:xfrm>
        </p:spPr>
        <p:txBody>
          <a:bodyPr>
            <a:normAutofit fontScale="77500" lnSpcReduction="20000"/>
          </a:bodyPr>
          <a:lstStyle/>
          <a:p>
            <a:r>
              <a:rPr lang="ru-RU" sz="3200" dirty="0" smtClean="0"/>
              <a:t>На основе содержания учебного материала</a:t>
            </a:r>
          </a:p>
          <a:p>
            <a:r>
              <a:rPr lang="ru-RU" sz="3200" dirty="0" smtClean="0"/>
              <a:t>На основе деятельности учителя</a:t>
            </a:r>
          </a:p>
          <a:p>
            <a:r>
              <a:rPr lang="ru-RU" sz="3200" dirty="0" smtClean="0"/>
              <a:t>На основе организации деятельности учащихся</a:t>
            </a:r>
          </a:p>
          <a:p>
            <a:r>
              <a:rPr lang="ru-RU" sz="3200" dirty="0" smtClean="0"/>
              <a:t>На основе организации формирования внутренних процессов учащихся (выделение главного, анализ, синтез, подведение под понятие и другие познавательные процессы)</a:t>
            </a:r>
          </a:p>
          <a:p>
            <a:pPr marL="0" indent="0" algn="ctr">
              <a:buNone/>
            </a:pPr>
            <a:r>
              <a:rPr lang="ru-RU" sz="3200" b="1" dirty="0" smtClean="0"/>
              <a:t>Правила формулирования цели</a:t>
            </a:r>
          </a:p>
          <a:p>
            <a:pPr marL="0" indent="0">
              <a:buNone/>
            </a:pPr>
            <a:r>
              <a:rPr lang="ru-RU" sz="3200" b="1" dirty="0" smtClean="0"/>
              <a:t>Объект </a:t>
            </a:r>
            <a:r>
              <a:rPr lang="ru-RU" sz="3200" dirty="0" smtClean="0"/>
              <a:t>– выражен существительным и отвечает на вопросы:   </a:t>
            </a:r>
            <a:r>
              <a:rPr lang="ru-RU" sz="3200" dirty="0"/>
              <a:t>Н</a:t>
            </a:r>
            <a:r>
              <a:rPr lang="ru-RU" sz="3200" dirty="0" smtClean="0"/>
              <a:t>а кого? На что? Мы хотим воздействовать.                                                                                                              </a:t>
            </a:r>
            <a:r>
              <a:rPr lang="ru-RU" sz="3200" b="1" dirty="0" smtClean="0"/>
              <a:t>Предмет</a:t>
            </a:r>
            <a:r>
              <a:rPr lang="ru-RU" sz="3200" dirty="0" smtClean="0"/>
              <a:t> – отвечает на вопрос: какие? Качества мы хотим изменить.                               </a:t>
            </a:r>
            <a:r>
              <a:rPr lang="ru-RU" sz="3200" b="1" dirty="0" smtClean="0"/>
              <a:t> Целевое действие</a:t>
            </a:r>
            <a:r>
              <a:rPr lang="ru-RU" sz="3200" dirty="0" smtClean="0"/>
              <a:t> –выражено глаголом, определяет, что мы собираемся делать и меру этого действия</a:t>
            </a:r>
          </a:p>
          <a:p>
            <a:pPr marL="0" indent="0">
              <a:buNone/>
            </a:pPr>
            <a:r>
              <a:rPr lang="ru-RU" sz="3200" b="1" dirty="0" smtClean="0"/>
              <a:t>Детализация цели  (целевое разворачивание) </a:t>
            </a:r>
            <a:r>
              <a:rPr lang="ru-RU" sz="3200" b="1" dirty="0"/>
              <a:t>включает:</a:t>
            </a:r>
          </a:p>
          <a:p>
            <a:pPr marL="514350" indent="-514350">
              <a:buAutoNum type="arabicPeriod"/>
            </a:pPr>
            <a:r>
              <a:rPr lang="ru-RU" sz="3200" dirty="0"/>
              <a:t>Смысл (что мне принесёт достижение цели)</a:t>
            </a:r>
          </a:p>
          <a:p>
            <a:pPr marL="514350" indent="-514350">
              <a:buAutoNum type="arabicPeriod"/>
            </a:pPr>
            <a:r>
              <a:rPr lang="ru-RU" sz="3200" dirty="0"/>
              <a:t>Критерии (как я пойму, что достиг цели)</a:t>
            </a:r>
          </a:p>
          <a:p>
            <a:pPr marL="514350" indent="-514350">
              <a:buAutoNum type="arabicPeriod"/>
            </a:pPr>
            <a:r>
              <a:rPr lang="ru-RU" sz="3200" dirty="0"/>
              <a:t>Действия (какие и когда)</a:t>
            </a:r>
          </a:p>
          <a:p>
            <a:pPr marL="514350" indent="-514350">
              <a:buAutoNum type="arabicPeriod"/>
            </a:pPr>
            <a:r>
              <a:rPr lang="ru-RU" sz="3200" dirty="0"/>
              <a:t>Ресурсы (что мне нужно для достижения цели)</a:t>
            </a:r>
          </a:p>
          <a:p>
            <a:pPr marL="514350" indent="-514350">
              <a:buAutoNum type="arabicPeriod"/>
            </a:pPr>
            <a:r>
              <a:rPr lang="ru-RU" sz="3200" dirty="0"/>
              <a:t>Препятствия (что мне может помешать достичь цель)</a:t>
            </a:r>
          </a:p>
          <a:p>
            <a:pPr marL="0" indent="0">
              <a:buNone/>
            </a:pPr>
            <a:endParaRPr lang="ru-RU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47394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84616">
            <a:off x="592184" y="283916"/>
            <a:ext cx="10580885" cy="7986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05345"/>
            <a:ext cx="10515600" cy="497161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Организация учебной деятельности обучающихся опирается на реализацию педагогических технологий и приёмов и методов обучения и воспитания с опорой на личностные способы взаимодействия: конкретизация учебного материала на основе личного опыта обучающихся, просьбу, понимание учебных действий, содержательного оценивания по дидактическим единицам данной темы, ценностной открытости, предоставление альтернатив учебных действий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3763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045951" cy="888999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Для развития используются образовательные технологии </a:t>
            </a:r>
            <a:endParaRPr lang="ru-RU" sz="36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0" y="889000"/>
            <a:ext cx="12192000" cy="5969000"/>
          </a:xfrm>
        </p:spPr>
        <p:txBody>
          <a:bodyPr>
            <a:normAutofit lnSpcReduction="10000"/>
          </a:bodyPr>
          <a:lstStyle/>
          <a:p>
            <a:r>
              <a:rPr lang="ru-RU" u="sng" dirty="0" smtClean="0"/>
              <a:t>Проблемного диалога - </a:t>
            </a:r>
            <a:r>
              <a:rPr lang="ru-RU" dirty="0" smtClean="0"/>
              <a:t>стимулирует мотивацию учения; формирует самостоятельность и убеждения</a:t>
            </a:r>
          </a:p>
          <a:p>
            <a:r>
              <a:rPr lang="ru-RU" u="sng" dirty="0" smtClean="0"/>
              <a:t>Проектная деятельность - </a:t>
            </a:r>
            <a:r>
              <a:rPr lang="ru-RU" dirty="0" smtClean="0"/>
              <a:t>формирует накопление смыслов, оценок, отношений, позитивных поведенческих стереотипов</a:t>
            </a:r>
          </a:p>
          <a:p>
            <a:r>
              <a:rPr lang="ru-RU" u="sng" dirty="0" smtClean="0"/>
              <a:t>ИКТ-технологии -</a:t>
            </a:r>
            <a:r>
              <a:rPr lang="ru-RU" dirty="0" smtClean="0"/>
              <a:t> позволяют формировать адекватную самооценку, осознанность учения, адекватное реагирование на трудности, критическое отношение к информации и избирательность её восприятия</a:t>
            </a:r>
          </a:p>
          <a:p>
            <a:r>
              <a:rPr lang="ru-RU" u="sng" dirty="0" smtClean="0"/>
              <a:t>Технология ситуативного обучения - </a:t>
            </a:r>
            <a:r>
              <a:rPr lang="ru-RU" dirty="0" smtClean="0"/>
              <a:t>формирует умение демонстрировать свою позицию, нравственную оценку ситуации, навыки конструктивного взаимодействия, принятие чужого мнения</a:t>
            </a:r>
          </a:p>
          <a:p>
            <a:r>
              <a:rPr lang="ru-RU" u="sng" dirty="0" smtClean="0"/>
              <a:t>Технология продуктивного чтения - </a:t>
            </a:r>
            <a:r>
              <a:rPr lang="ru-RU" dirty="0" smtClean="0"/>
              <a:t>формирует анализ текста порождает оценочное суждение</a:t>
            </a:r>
          </a:p>
          <a:p>
            <a:r>
              <a:rPr lang="ru-RU" u="sng" dirty="0" smtClean="0"/>
              <a:t>Уровневой дифференциации -</a:t>
            </a:r>
            <a:r>
              <a:rPr lang="ru-RU" dirty="0" smtClean="0"/>
              <a:t> формирует адекватную самооценку, саморазвитие, умение ставить цели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885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Правила формирования действий контроля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Контроль деятельности обучающихся осуществляется по процессу деятельности, а не по результату и отвечает на вопрос «</a:t>
            </a:r>
            <a:r>
              <a:rPr lang="ru-RU" sz="3200" b="1" dirty="0" smtClean="0"/>
              <a:t>Как?</a:t>
            </a:r>
            <a:r>
              <a:rPr lang="ru-RU" sz="3200" dirty="0" smtClean="0"/>
              <a:t> Осуществлялась деятельность»</a:t>
            </a:r>
          </a:p>
          <a:p>
            <a:r>
              <a:rPr lang="ru-RU" sz="3200" dirty="0" smtClean="0"/>
              <a:t>Контроль деятельности обучающихся осуществляет сам учитель, а не обучающийся , так как он ещё не владеет схемой контроля учебных действий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7633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42999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Формирование действия оценки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43000"/>
            <a:ext cx="10515600" cy="5033963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Создание условий по формированию на основе учебной деятельности: </a:t>
            </a:r>
            <a:r>
              <a:rPr lang="ru-RU" sz="3200" u="sng" dirty="0" smtClean="0"/>
              <a:t>самосознания</a:t>
            </a:r>
            <a:r>
              <a:rPr lang="ru-RU" sz="3200" dirty="0" smtClean="0"/>
              <a:t>, образа собственного Я (Я знаю); </a:t>
            </a:r>
            <a:r>
              <a:rPr lang="ru-RU" sz="3200" u="sng" dirty="0" smtClean="0"/>
              <a:t>самооценки</a:t>
            </a:r>
            <a:r>
              <a:rPr lang="ru-RU" sz="3200" dirty="0" smtClean="0"/>
              <a:t>, уровня притязаний (Я умею); </a:t>
            </a:r>
            <a:r>
              <a:rPr lang="ru-RU" sz="3200" u="sng" dirty="0" smtClean="0"/>
              <a:t>мотивации, интересов </a:t>
            </a:r>
            <a:r>
              <a:rPr lang="ru-RU" sz="3200" dirty="0" smtClean="0"/>
              <a:t>(Я создаю, Я стремлюсь)</a:t>
            </a:r>
          </a:p>
          <a:p>
            <a:r>
              <a:rPr lang="ru-RU" sz="3200" u="sng" dirty="0" smtClean="0"/>
              <a:t>Репродуктивное оценивание</a:t>
            </a:r>
            <a:r>
              <a:rPr lang="ru-RU" sz="3200" dirty="0" smtClean="0"/>
              <a:t> – по заданным учителем критериям, шаблонам, стереотипным способам</a:t>
            </a:r>
          </a:p>
          <a:p>
            <a:r>
              <a:rPr lang="ru-RU" sz="3200" u="sng" dirty="0" smtClean="0"/>
              <a:t>Продуктивное оценивание</a:t>
            </a:r>
            <a:r>
              <a:rPr lang="ru-RU" sz="3200" dirty="0" smtClean="0"/>
              <a:t> – по самостоятельно формируемым критериям, по новым способам, новым сочетанием средств</a:t>
            </a:r>
            <a:endParaRPr lang="ru-RU" sz="3200" u="sng" dirty="0"/>
          </a:p>
        </p:txBody>
      </p:sp>
    </p:spTree>
    <p:extLst>
      <p:ext uri="{BB962C8B-B14F-4D97-AF65-F5344CB8AC3E}">
        <p14:creationId xmlns:p14="http://schemas.microsoft.com/office/powerpoint/2010/main" val="47583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11199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Этапы подготовки и подачи учебного материала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11200"/>
            <a:ext cx="12192000" cy="6146800"/>
          </a:xfrm>
        </p:spPr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До урока: </a:t>
            </a:r>
            <a:r>
              <a:rPr lang="ru-RU" dirty="0" smtClean="0"/>
              <a:t>1. собрать материал 2. выпарить материал, чтобы уменьшить объём, отобрать приоритеты 3. придать лёгкость восприятия материала на основе принципов – иллюстрировать факты рисунками; - раскрывать содержание опираясь на логику; </a:t>
            </a:r>
            <a:r>
              <a:rPr lang="ru-RU" smtClean="0"/>
              <a:t>- связать </a:t>
            </a:r>
            <a:r>
              <a:rPr lang="ru-RU" dirty="0" smtClean="0"/>
              <a:t>содержание с личным опытом обучающихся; - внедрять в сознание обучающихся факты с помощью представлений; - подытоживать содержание в виде таблиц, моделей</a:t>
            </a:r>
          </a:p>
          <a:p>
            <a:r>
              <a:rPr lang="ru-RU" b="1" u="sng" dirty="0" smtClean="0"/>
              <a:t>Во время урока:</a:t>
            </a:r>
            <a:r>
              <a:rPr lang="ru-RU" dirty="0" smtClean="0"/>
              <a:t> 1. побуждаем высказывать своё мнение; 2. устанавливаем доверительные отношения, веря в способности обучающихся; 3. использовать алгоритм: 3-4 минуты объяснение материала, 2-3 минуты закрепление на основе вопросов (</a:t>
            </a:r>
            <a:r>
              <a:rPr lang="ru-RU" u="sng" dirty="0" smtClean="0"/>
              <a:t>описательных</a:t>
            </a:r>
            <a:r>
              <a:rPr lang="ru-RU" dirty="0" smtClean="0"/>
              <a:t>: Кто? Как? Что? Где? Когда? , </a:t>
            </a:r>
            <a:r>
              <a:rPr lang="ru-RU" u="sng" dirty="0" smtClean="0"/>
              <a:t>казуальных</a:t>
            </a:r>
            <a:r>
              <a:rPr lang="ru-RU" dirty="0" smtClean="0"/>
              <a:t>: Почему? Кто? Что делать?, </a:t>
            </a:r>
            <a:r>
              <a:rPr lang="ru-RU" u="sng" dirty="0" smtClean="0"/>
              <a:t>субъективных</a:t>
            </a:r>
            <a:r>
              <a:rPr lang="ru-RU" dirty="0" smtClean="0"/>
              <a:t>: Что я чувствую? Что я думаю?, </a:t>
            </a:r>
            <a:r>
              <a:rPr lang="ru-RU" u="sng" dirty="0" smtClean="0"/>
              <a:t>воображаемых</a:t>
            </a:r>
            <a:r>
              <a:rPr lang="ru-RU" dirty="0" smtClean="0"/>
              <a:t>: Что было бы, если бы, </a:t>
            </a:r>
            <a:r>
              <a:rPr lang="ru-RU" u="sng" dirty="0" smtClean="0"/>
              <a:t>оценочных:</a:t>
            </a:r>
            <a:r>
              <a:rPr lang="ru-RU" dirty="0" smtClean="0"/>
              <a:t> Что правильно, а что нет? </a:t>
            </a:r>
            <a:r>
              <a:rPr lang="ru-RU" u="sng" dirty="0" smtClean="0"/>
              <a:t>ориентированных на будущее:</a:t>
            </a:r>
            <a:r>
              <a:rPr lang="ru-RU" dirty="0" smtClean="0"/>
              <a:t> Куда дальше?), 3-4 минуты запись материала, далее – самостоятельная работа; 4. выучиваем наизусть, повторяя снова и снова от восприятия к осознанию; многократное повторение, тренировка; 5. опираться на наглядно-образное мышление</a:t>
            </a:r>
          </a:p>
          <a:p>
            <a:r>
              <a:rPr lang="ru-RU" b="1" u="sng" dirty="0" smtClean="0"/>
              <a:t>На следующем урока: </a:t>
            </a:r>
            <a:r>
              <a:rPr lang="ru-RU" dirty="0" smtClean="0"/>
              <a:t>регулярное постоянное повторение главных закономерностей учебного материала на основе обобщённых образов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770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0658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Особые условия работы с неуспевающими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06582"/>
            <a:ext cx="12192000" cy="615141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более развернутое объяснение</a:t>
            </a:r>
            <a:r>
              <a:rPr lang="ru-RU" dirty="0" smtClean="0"/>
              <a:t>, </a:t>
            </a:r>
            <a:r>
              <a:rPr lang="ru-RU" dirty="0"/>
              <a:t>с опорой на наглядность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выполнение большого количества упражнений </a:t>
            </a:r>
            <a:r>
              <a:rPr lang="ru-RU" dirty="0" smtClean="0"/>
              <a:t> </a:t>
            </a:r>
            <a:r>
              <a:rPr lang="ru-RU" dirty="0"/>
              <a:t>очень медленно, постепенно повышающейся трудностью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/>
              <a:t>многократный возврат к уже изученному. </a:t>
            </a:r>
            <a:endParaRPr lang="ru-RU" dirty="0" smtClean="0"/>
          </a:p>
          <a:p>
            <a:r>
              <a:rPr lang="ru-RU" dirty="0" smtClean="0"/>
              <a:t> формирование </a:t>
            </a:r>
            <a:r>
              <a:rPr lang="ru-RU" dirty="0"/>
              <a:t>рациональных приемов умственной деятельности, умения учиться, правильной самооценки</a:t>
            </a:r>
            <a:r>
              <a:rPr lang="ru-RU" dirty="0" smtClean="0"/>
              <a:t>.</a:t>
            </a:r>
          </a:p>
          <a:p>
            <a:r>
              <a:rPr lang="ru-RU" dirty="0"/>
              <a:t>з</a:t>
            </a:r>
            <a:r>
              <a:rPr lang="ru-RU" dirty="0" smtClean="0"/>
              <a:t>амечать </a:t>
            </a:r>
            <a:r>
              <a:rPr lang="ru-RU" dirty="0"/>
              <a:t>даже небольшие успехи и достижения учащихся </a:t>
            </a:r>
            <a:endParaRPr lang="ru-RU" dirty="0" smtClean="0"/>
          </a:p>
          <a:p>
            <a:pPr lvl="0"/>
            <a:r>
              <a:rPr lang="ru-RU" dirty="0"/>
              <a:t>о</a:t>
            </a:r>
            <a:r>
              <a:rPr lang="ru-RU" dirty="0" smtClean="0"/>
              <a:t>беспечить </a:t>
            </a:r>
            <a:r>
              <a:rPr lang="ru-RU" dirty="0"/>
              <a:t>преобладание положительных эмоций, позитивного восприятия учебной ситуации и учебной деятельности, атмосферы благожелательности.</a:t>
            </a:r>
          </a:p>
          <a:p>
            <a:pPr lvl="0"/>
            <a:r>
              <a:rPr lang="ru-RU" dirty="0" smtClean="0"/>
              <a:t> не противопоставлять </a:t>
            </a:r>
            <a:r>
              <a:rPr lang="ru-RU" dirty="0"/>
              <a:t>себя и более успешных учеников слабоуспевающему школьнику.</a:t>
            </a:r>
          </a:p>
          <a:p>
            <a:pPr lvl="0"/>
            <a:r>
              <a:rPr lang="ru-RU" dirty="0"/>
              <a:t>з</a:t>
            </a:r>
            <a:r>
              <a:rPr lang="ru-RU" dirty="0" smtClean="0"/>
              <a:t>амечания педагога </a:t>
            </a:r>
            <a:r>
              <a:rPr lang="ru-RU" dirty="0"/>
              <a:t>лишены отрицательной эмоциональной окраски и осуждения. Подвергать критике нужно только конкретные действия </a:t>
            </a:r>
            <a:r>
              <a:rPr lang="ru-RU" dirty="0" smtClean="0"/>
              <a:t>ученика, а не личность</a:t>
            </a:r>
            <a:r>
              <a:rPr lang="ru-RU" dirty="0"/>
              <a:t>.</a:t>
            </a:r>
          </a:p>
          <a:p>
            <a:pPr lvl="0"/>
            <a:r>
              <a:rPr lang="ru-RU" dirty="0" smtClean="0"/>
              <a:t>чрезмерная </a:t>
            </a:r>
            <a:r>
              <a:rPr lang="ru-RU" dirty="0"/>
              <a:t>напористость и активность воздействий учителя истощают запас нервно-психической прочности ребёнка (особенно если он чувствителен, менее вынослив, психически неуравновешен) и вынуждают его защищаться. Детские (незрелые) способы самозащиты включают в себя негативизм, </a:t>
            </a:r>
            <a:r>
              <a:rPr lang="ru-RU" dirty="0" smtClean="0"/>
              <a:t>стремление </a:t>
            </a:r>
            <a:r>
              <a:rPr lang="ru-RU" dirty="0"/>
              <a:t>к освобождению от старших, конфликтность и блокировку </a:t>
            </a:r>
            <a:r>
              <a:rPr lang="ru-RU" dirty="0" err="1"/>
              <a:t>самопонимания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005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86595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Удачные и неудачные подходы учителя в работе с детьми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586600"/>
          <a:ext cx="12192000" cy="6950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4827"/>
                <a:gridCol w="6527173"/>
              </a:tblGrid>
              <a:tr h="759174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Краткие периоды обучения, основанные на смене видов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деятельности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Длинные непрерывные периоды работы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5696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Большое количество практик, ясная мгновенная обратная связь, похвала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Мало индивидуальной практики, недостаточная обратная связь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5696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Руководство и помощь целому классу, группам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Индивидуализированная независимая работа, ученик сам себя контролирует и направляет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2295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Никаких помех и заминок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Помехи со стороны учителя и других учеников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0698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Уровень трудности гарантирует уровень успеха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Вопросы на высоком уровне сложности, ученики не могут знать большинства ответов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3012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Много возможностей и ожидание одобрения при ответе на поставленный учителем вопрос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Слишком мало возможностей и воодушевления для быстрых ответов на вопросы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0698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Сходящиеся в одной точке вопросы, имеющие один правильный ответ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Открытые вопросы, на которые нет одного ответа, разговор не по существу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0698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Вызывать для ответа по списку или в соответствии с заданиями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Вызывать только добровольцев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0698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Внимание уделено ученику до тех пор, пока он не ответит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Позволяет отвечать другим, когда один ученик не дает ответа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0698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Специальная похвала за хороший ответ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Туманная или слишком общая похвала, похвала наугад или незаслуженная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1465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Материал разбирается подробно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Большая часть учебного материала проходит быстро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46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799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>Эффективные и неэффективные приемы поощрения школьников</a:t>
            </a:r>
            <a:br>
              <a:rPr lang="ru-RU" sz="3200" b="1" dirty="0"/>
            </a:b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362309"/>
          <a:ext cx="12192000" cy="85380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77634"/>
                <a:gridCol w="6414366"/>
              </a:tblGrid>
              <a:tr h="192340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Осуществляется постоянно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Осуществляется от случая к случаю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4682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Сопровождается объяснением, что </a:t>
                      </a: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поощряется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Делается в общих чертах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7022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/>
                        </a:rPr>
                        <a:t>Учитель проявляет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заинтересованность в успехах учащихся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Учитель проявляет минимальное формальное внимание к успехам учащегося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4682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Учитель поощряет достижение определенных результатов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Учитель отмечает участие в работе вообще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7022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Сообщает учащемуся о значимости достигнутых результатов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Дает учащемуся сведения о его достижениях, не подчеркивая их значимость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7022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Стимулирует учащегося на организацию работы с целью достижения личных результатов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Сравнивает результаты одного ученика с другим, стимулирует соревнование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5620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Учитель дает сравнение прошлых и настоящих достижений учащихся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Достижения учащегося оцениваются по сравнению с успехами других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4682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Поощрение учащегося соразмерно затраченным усилиям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Поощрение не зависит от затраченных школьником сил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77022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Связывает достигнутое с затраченными усилиями, полагая, что такой успех может быть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Связывает достигнутый результат только с наличием способностей или благоприятных обстоятельств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69362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Учитель воздействует на мотивационную сферу учащегося, опираясь на внутренние стимулы: удовлетворение от самого процесса труда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Учитель опирается на внешние стимулы: учащийся старается лучше выполнить задание, чтобы заслужить похвалу учителя или победить в соревновании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1016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Обращает внимание учащегося на то, что успеваемость зависит от его потенциальных возможностей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</a:rPr>
                        <a:t>Обращает внимание учащегося на то, что его успех в учебе зависит от усилий учителя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61703">
                <a:tc>
                  <a:txBody>
                    <a:bodyPr/>
                    <a:lstStyle/>
                    <a:p>
                      <a:pPr indent="10795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Способствует проявлению заинтересованности в новой работе, когда прежнее задание завершено. Вторгается в процесс работы, отвлекает ученика на решение мелких проблем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738" marR="237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17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Умение решать задачи </a:t>
            </a:r>
            <a:br>
              <a:rPr lang="ru-RU" sz="3600" b="1" dirty="0" smtClean="0"/>
            </a:br>
            <a:r>
              <a:rPr lang="ru-RU" sz="3600" b="1" dirty="0" smtClean="0"/>
              <a:t>Задача – цель, данная в определённых условиях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600" y="1825624"/>
            <a:ext cx="12090400" cy="4943475"/>
          </a:xfrm>
        </p:spPr>
        <p:txBody>
          <a:bodyPr>
            <a:normAutofit/>
          </a:bodyPr>
          <a:lstStyle/>
          <a:p>
            <a:r>
              <a:rPr lang="ru-RU" sz="3200" u="sng" dirty="0" smtClean="0"/>
              <a:t>План решения</a:t>
            </a:r>
            <a:r>
              <a:rPr lang="ru-RU" sz="3200" dirty="0" smtClean="0"/>
              <a:t>: 1 прочитать задачу, 2 определить вопрос задачи,   3 найти что дано, 4 создать рисунок к задаче, 5 определить, что необходимо для решения, 6 составить план, 7 найти решение и проверить правильность</a:t>
            </a:r>
          </a:p>
          <a:p>
            <a:r>
              <a:rPr lang="ru-RU" sz="3200" u="sng" dirty="0" smtClean="0"/>
              <a:t>Этапы процесса решения</a:t>
            </a:r>
            <a:r>
              <a:rPr lang="ru-RU" sz="3200" dirty="0" smtClean="0"/>
              <a:t>: 1 принятие условий задачи, 2 создание общей гипотезы, 3 конкретизация гипотезы и её проверка, 4 осуществление решения, 5 проверка все этапы взаимосвязаны, часто накладываются друг на друга</a:t>
            </a:r>
          </a:p>
          <a:p>
            <a:pPr algn="ctr"/>
            <a:r>
              <a:rPr lang="ru-RU" sz="3600" b="1" dirty="0" smtClean="0"/>
              <a:t>Суть решения задачи – анализ через синтез                       или синтез через анализ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593577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255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Два подхода на процесс развития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55700"/>
            <a:ext cx="12192000" cy="50212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Опора на внешние цели                                   - на истинные желания</a:t>
            </a:r>
          </a:p>
          <a:p>
            <a:r>
              <a:rPr lang="ru-RU" dirty="0" smtClean="0"/>
              <a:t>Достижения на силе воли                                - достижения через удовольствие</a:t>
            </a:r>
          </a:p>
          <a:p>
            <a:r>
              <a:rPr lang="ru-RU" dirty="0" smtClean="0"/>
              <a:t>Развитие через сверх усилия                          - через систему маленьких шагов</a:t>
            </a:r>
          </a:p>
          <a:p>
            <a:r>
              <a:rPr lang="ru-RU" dirty="0" smtClean="0"/>
              <a:t>Развитие через фокус на результате             - через фокус на состояние</a:t>
            </a:r>
          </a:p>
          <a:p>
            <a:r>
              <a:rPr lang="ru-RU" dirty="0" smtClean="0"/>
              <a:t>Развитие направлено на соперничество     - на сотрудничество</a:t>
            </a:r>
          </a:p>
          <a:p>
            <a:endParaRPr lang="ru-RU" dirty="0"/>
          </a:p>
          <a:p>
            <a:r>
              <a:rPr lang="ru-RU" dirty="0" smtClean="0"/>
              <a:t>ФГОС направлены на необходимость создания условий по формированию мотивационной сферы обучающихся и развитие сотрудничества</a:t>
            </a:r>
          </a:p>
          <a:p>
            <a:r>
              <a:rPr lang="ru-RU" dirty="0" smtClean="0"/>
              <a:t>Развитие – это не про будущее, а про настоящее, это процесс с опорой на состояние безопасности, связанной: с отношениями, реализацией, здоровьем, духовностью, окружением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6472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79499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Приёмы поиска способов решения задач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79500"/>
            <a:ext cx="12192000" cy="5778499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Превращение текста в модель (чертёж, рисунок)</a:t>
            </a:r>
          </a:p>
          <a:p>
            <a:r>
              <a:rPr lang="ru-RU" sz="3200" dirty="0" smtClean="0"/>
              <a:t>Конкретизация условий (введение дополнительной информации в условие задачи)</a:t>
            </a:r>
          </a:p>
          <a:p>
            <a:r>
              <a:rPr lang="ru-RU" sz="3200" dirty="0" smtClean="0"/>
              <a:t>Решение задачи в практическом плане (представление задачи как реальной)</a:t>
            </a:r>
          </a:p>
          <a:p>
            <a:r>
              <a:rPr lang="ru-RU" sz="3200" dirty="0" smtClean="0"/>
              <a:t>Замена данной задачи аналогичной</a:t>
            </a:r>
          </a:p>
          <a:p>
            <a:r>
              <a:rPr lang="ru-RU" sz="3200" dirty="0" smtClean="0"/>
              <a:t>Осознание заданных зависимостей, установление зависимостей между ними</a:t>
            </a:r>
          </a:p>
          <a:p>
            <a:r>
              <a:rPr lang="ru-RU" sz="3200" dirty="0" smtClean="0"/>
              <a:t>Выделение условий, вопроса, отношений между ними, выбор действий (а. от вопроса к данным – аналитический способ; б. от данных к вопросу – синтетический способ)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588128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Приёмы логической помощи ученику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Побуждение к действию – да? Понимаю тебя; чуть подробнее;</a:t>
            </a:r>
          </a:p>
          <a:p>
            <a:r>
              <a:rPr lang="ru-RU" dirty="0" smtClean="0"/>
              <a:t>Выяснение – уточни …; повтори ещё раз; объясни поподробнее; что ты хотел сказать</a:t>
            </a:r>
          </a:p>
          <a:p>
            <a:r>
              <a:rPr lang="ru-RU" dirty="0" smtClean="0"/>
              <a:t>Перефразирование – если я тебя правильно понял; другими словами, ты считаешь; по твоему мнению</a:t>
            </a:r>
          </a:p>
          <a:p>
            <a:r>
              <a:rPr lang="ru-RU" dirty="0" smtClean="0"/>
              <a:t>Отражение чувств – тебе трудно;  мы видим; это тебе не нравится; совершенно напрасно ты завидуешь </a:t>
            </a:r>
          </a:p>
          <a:p>
            <a:r>
              <a:rPr lang="ru-RU" dirty="0" err="1" smtClean="0"/>
              <a:t>Резюмирование</a:t>
            </a:r>
            <a:r>
              <a:rPr lang="ru-RU" dirty="0" smtClean="0"/>
              <a:t> – значит весь вопрос упирается…; проблема – то совсем в другом; теперь ты видишь, чем всё это обернулось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474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6255" y="250538"/>
            <a:ext cx="12025745" cy="90487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accent4">
                    <a:lumMod val="10000"/>
                  </a:schemeClr>
                </a:solidFill>
              </a:rPr>
              <a:t>Структура деятельности учителя как условие формирования учебной деятельности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6418" y="1196976"/>
            <a:ext cx="11533909" cy="5400675"/>
          </a:xfrm>
          <a:ln>
            <a:solidFill>
              <a:schemeClr val="accent4">
                <a:lumMod val="10000"/>
              </a:schemeClr>
            </a:solidFill>
          </a:ln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Знание</a:t>
            </a:r>
          </a:p>
          <a:p>
            <a:pPr algn="ctr" eaLnBrk="1" hangingPunct="1">
              <a:buFontTx/>
              <a:buNone/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buFontTx/>
              <a:buNone/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Способы деятельности                  Мотивы деятельности</a:t>
            </a:r>
          </a:p>
          <a:p>
            <a:pPr eaLnBrk="1" hangingPunct="1">
              <a:buFontTx/>
              <a:buNone/>
              <a:defRPr/>
            </a:pPr>
            <a:endParaRPr lang="ru-RU" sz="2400" dirty="0">
              <a:solidFill>
                <a:schemeClr val="accent4">
                  <a:lumMod val="10000"/>
                </a:schemeClr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ru-RU" sz="24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5880100" y="1700214"/>
            <a:ext cx="0" cy="2160587"/>
          </a:xfrm>
          <a:prstGeom prst="line">
            <a:avLst/>
          </a:prstGeom>
          <a:noFill/>
          <a:ln w="9525">
            <a:solidFill>
              <a:schemeClr val="accent4">
                <a:lumMod val="1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5880101" y="3860801"/>
            <a:ext cx="1800225" cy="1368425"/>
          </a:xfrm>
          <a:prstGeom prst="line">
            <a:avLst/>
          </a:prstGeom>
          <a:noFill/>
          <a:ln w="9525">
            <a:solidFill>
              <a:schemeClr val="accent4">
                <a:lumMod val="1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H="1">
            <a:off x="4008438" y="3860801"/>
            <a:ext cx="1871662" cy="1368425"/>
          </a:xfrm>
          <a:prstGeom prst="line">
            <a:avLst/>
          </a:prstGeom>
          <a:noFill/>
          <a:ln w="9525">
            <a:solidFill>
              <a:schemeClr val="accent4">
                <a:lumMod val="1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68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Степени развития </a:t>
            </a:r>
            <a:r>
              <a:rPr lang="ru-RU" sz="3600" b="1" dirty="0" err="1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знаньевого</a:t>
            </a:r>
            <a:r>
              <a:rPr lang="ru-RU" sz="3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 компонента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205038"/>
            <a:ext cx="8229600" cy="4392612"/>
          </a:xfrm>
        </p:spPr>
        <p:txBody>
          <a:bodyPr/>
          <a:lstStyle/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Информированность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Знание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Понимание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Творчество</a:t>
            </a:r>
          </a:p>
          <a:p>
            <a:pPr marL="609600" indent="-609600">
              <a:buNone/>
              <a:defRPr/>
            </a:pPr>
            <a:endParaRPr lang="ru-RU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2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Степени развития способов деятельности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133600"/>
            <a:ext cx="8229600" cy="3886200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Образец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Алгоритм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Параметр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Контекст</a:t>
            </a:r>
          </a:p>
          <a:p>
            <a:pPr marL="609600" indent="-609600">
              <a:buNone/>
              <a:defRPr/>
            </a:pPr>
            <a:endParaRPr lang="ru-RU" sz="3200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37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accent4">
                    <a:lumMod val="10000"/>
                  </a:schemeClr>
                </a:solidFill>
                <a:latin typeface="Times New Roman" pitchFamily="18" charset="0"/>
              </a:rPr>
              <a:t>Степени сформированности мотивов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060576"/>
            <a:ext cx="8229600" cy="3959225"/>
          </a:xfrm>
        </p:spPr>
        <p:txBody>
          <a:bodyPr>
            <a:normAutofit/>
          </a:bodyPr>
          <a:lstStyle/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Зритель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Актер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Режиссер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Творец</a:t>
            </a:r>
          </a:p>
          <a:p>
            <a:pPr marL="609600" indent="-609600">
              <a:buNone/>
              <a:defRPr/>
            </a:pPr>
            <a:endParaRPr lang="ru-RU" sz="3200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13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6255" y="250538"/>
            <a:ext cx="12025745" cy="90487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accent4">
                    <a:lumMod val="10000"/>
                  </a:schemeClr>
                </a:solidFill>
              </a:rPr>
              <a:t>Структура деятельности учителя как условие формирования учебной деятельности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170" y="1160463"/>
            <a:ext cx="11533909" cy="5400675"/>
          </a:xfrm>
          <a:ln>
            <a:solidFill>
              <a:schemeClr val="accent4">
                <a:lumMod val="10000"/>
              </a:schemeClr>
            </a:solidFill>
          </a:ln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Знание</a:t>
            </a:r>
          </a:p>
          <a:p>
            <a:pPr algn="ctr" eaLnBrk="1" hangingPunct="1">
              <a:buFontTx/>
              <a:buNone/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buFontTx/>
              <a:buNone/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 eaLnBrk="1" hangingPunct="1">
              <a:buFontTx/>
              <a:buNone/>
              <a:defRPr/>
            </a:pPr>
            <a:r>
              <a:rPr lang="ru-RU" dirty="0">
                <a:solidFill>
                  <a:schemeClr val="accent4">
                    <a:lumMod val="10000"/>
                  </a:schemeClr>
                </a:solidFill>
              </a:rPr>
              <a:t>Способы деятельности                  Мотивы деятельности</a:t>
            </a:r>
          </a:p>
          <a:p>
            <a:pPr eaLnBrk="1" hangingPunct="1">
              <a:buFontTx/>
              <a:buNone/>
              <a:defRPr/>
            </a:pPr>
            <a:endParaRPr lang="ru-RU" sz="2400" dirty="0">
              <a:solidFill>
                <a:schemeClr val="accent4">
                  <a:lumMod val="10000"/>
                </a:schemeClr>
              </a:solidFill>
            </a:endParaRPr>
          </a:p>
          <a:p>
            <a:pPr algn="ctr" eaLnBrk="1" hangingPunct="1">
              <a:buFontTx/>
              <a:buNone/>
              <a:defRPr/>
            </a:pPr>
            <a:endParaRPr lang="ru-RU" sz="2400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5892800" y="1700214"/>
            <a:ext cx="0" cy="2160587"/>
          </a:xfrm>
          <a:prstGeom prst="line">
            <a:avLst/>
          </a:prstGeom>
          <a:noFill/>
          <a:ln w="9525">
            <a:solidFill>
              <a:schemeClr val="accent4">
                <a:lumMod val="1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24581" name="Line 5"/>
          <p:cNvSpPr>
            <a:spLocks noChangeShapeType="1"/>
          </p:cNvSpPr>
          <p:nvPr/>
        </p:nvSpPr>
        <p:spPr bwMode="auto">
          <a:xfrm>
            <a:off x="5880100" y="3819238"/>
            <a:ext cx="1800225" cy="1368425"/>
          </a:xfrm>
          <a:prstGeom prst="line">
            <a:avLst/>
          </a:prstGeom>
          <a:noFill/>
          <a:ln w="9525">
            <a:solidFill>
              <a:schemeClr val="accent4">
                <a:lumMod val="1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H="1">
            <a:off x="4008438" y="3860801"/>
            <a:ext cx="1871662" cy="1368425"/>
          </a:xfrm>
          <a:prstGeom prst="line">
            <a:avLst/>
          </a:prstGeom>
          <a:noFill/>
          <a:ln w="9525">
            <a:solidFill>
              <a:schemeClr val="accent4">
                <a:lumMod val="10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5084" y="1700214"/>
            <a:ext cx="4323809" cy="3777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71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75202"/>
          </a:xfrm>
        </p:spPr>
        <p:txBody>
          <a:bodyPr>
            <a:normAutofit fontScale="90000"/>
          </a:bodyPr>
          <a:lstStyle/>
          <a:p>
            <a:pPr eaLnBrk="1" hangingPunct="1"/>
            <a:endParaRPr lang="ru-RU" sz="2400" dirty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0" y="365126"/>
            <a:ext cx="12192000" cy="6492874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Взаимодействие 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–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многоплановый процесс установления и развития контактов между людьми, порождаемый потребностями совместной деятельности и включающий в себя обмен информацией, выработку единой стратегии взаимодействия, восприятие и понимание другого человека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Взаимодействие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основано на </a:t>
            </a: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единстве: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1 событийно-информационном,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 организационно-</a:t>
            </a:r>
            <a:r>
              <a:rPr lang="ru-RU" sz="32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деятельностном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,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 эмоционально- эмпатическом </a:t>
            </a:r>
            <a:endParaRPr lang="ru-RU" sz="32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Модели взаимодействия: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а) учитель – направляющая сила, ученик – исполнитель; б) учащиеся работают вместе с учителем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Функции взаимодействия </a:t>
            </a:r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ценностное отношение к личности;         - право на поиск и ошибку; - принятие обязанности; - увеличение добра; - продуктивность общения определяют чувства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95722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3388" y="0"/>
            <a:ext cx="8335962" cy="46038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6038"/>
            <a:ext cx="12192000" cy="6805613"/>
          </a:xfrm>
        </p:spPr>
        <p:txBody>
          <a:bodyPr rtlCol="0">
            <a:normAutofit fontScale="92500" lnSpcReduction="10000"/>
          </a:bodyPr>
          <a:lstStyle/>
          <a:p>
            <a:pPr marL="0" indent="0" algn="ctr">
              <a:buNone/>
              <a:defRPr/>
            </a:pPr>
            <a:r>
              <a:rPr lang="ru-RU" sz="3100" b="1" u="sng" dirty="0" smtClean="0"/>
              <a:t>Психологические законы взаимодействия</a:t>
            </a:r>
            <a:r>
              <a:rPr lang="ru-RU" sz="3100" b="1" dirty="0" smtClean="0"/>
              <a:t>.</a:t>
            </a:r>
            <a:endParaRPr lang="ru-RU" sz="3100" b="1" dirty="0"/>
          </a:p>
          <a:p>
            <a:pPr marL="0" indent="0">
              <a:buNone/>
              <a:defRPr/>
            </a:pPr>
            <a:r>
              <a:rPr lang="ru-RU" sz="3000" b="1" i="1" dirty="0"/>
              <a:t>Закон неопределенности отклика</a:t>
            </a:r>
            <a:r>
              <a:rPr lang="ru-RU" sz="3000" i="1" dirty="0" smtClean="0"/>
              <a:t>. </a:t>
            </a:r>
            <a:r>
              <a:rPr lang="ru-RU" sz="3000" dirty="0" smtClean="0"/>
              <a:t>1</a:t>
            </a:r>
            <a:r>
              <a:rPr lang="ru-RU" sz="3000" dirty="0"/>
              <a:t>) </a:t>
            </a:r>
            <a:r>
              <a:rPr lang="ru-RU" sz="3000" dirty="0" smtClean="0"/>
              <a:t>Ученики </a:t>
            </a:r>
            <a:r>
              <a:rPr lang="ru-RU" sz="3000" dirty="0"/>
              <a:t>по-разному реагируют на одинаковое воздействие. 2) П</a:t>
            </a:r>
            <a:r>
              <a:rPr lang="ru-RU" sz="3000" dirty="0" smtClean="0"/>
              <a:t>о-разному реагируют </a:t>
            </a:r>
            <a:r>
              <a:rPr lang="ru-RU" sz="3000" dirty="0"/>
              <a:t>на одно и то же воздействие в зависимости от эмоционального состояния.                                                                                                                                              </a:t>
            </a:r>
            <a:r>
              <a:rPr lang="ru-RU" sz="3000" b="1" i="1" dirty="0"/>
              <a:t>Закон неадекватности взаимного восприятия</a:t>
            </a:r>
            <a:r>
              <a:rPr lang="ru-RU" sz="3000" i="1" dirty="0"/>
              <a:t>.</a:t>
            </a:r>
            <a:r>
              <a:rPr lang="ru-RU" sz="3000" dirty="0"/>
              <a:t> </a:t>
            </a:r>
            <a:r>
              <a:rPr lang="ru-RU" sz="3000" dirty="0" smtClean="0"/>
              <a:t>Учитель </a:t>
            </a:r>
            <a:r>
              <a:rPr lang="ru-RU" sz="3000" dirty="0"/>
              <a:t>не может постичь </a:t>
            </a:r>
            <a:r>
              <a:rPr lang="ru-RU" sz="3000" dirty="0" smtClean="0"/>
              <a:t>учащегося. </a:t>
            </a:r>
            <a:r>
              <a:rPr lang="ru-RU" sz="3000" dirty="0"/>
              <a:t>Рекомендуется использовать принципы:                                                                                                                                                         </a:t>
            </a:r>
            <a:r>
              <a:rPr lang="ru-RU" sz="3000" u="sng" dirty="0"/>
              <a:t>универсальной талантливости</a:t>
            </a:r>
            <a:r>
              <a:rPr lang="ru-RU" sz="3000" dirty="0"/>
              <a:t>. «Нет людей бездарных и неспособных, а есть люди, </a:t>
            </a:r>
            <a:r>
              <a:rPr lang="ru-RU" sz="3000" dirty="0" smtClean="0"/>
              <a:t>умеющие и не умеющие»; </a:t>
            </a:r>
            <a:r>
              <a:rPr lang="ru-RU" sz="3000" u="sng" dirty="0"/>
              <a:t>«Развития способностей человека»;</a:t>
            </a:r>
            <a:r>
              <a:rPr lang="ru-RU" sz="3000" dirty="0"/>
              <a:t>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3000" u="sng" dirty="0"/>
              <a:t>«Неисчерпаемости</a:t>
            </a:r>
            <a:r>
              <a:rPr lang="ru-RU" sz="3000" u="sng" dirty="0" smtClean="0"/>
              <a:t>»</a:t>
            </a:r>
            <a:r>
              <a:rPr lang="ru-RU" sz="3000" dirty="0" smtClean="0"/>
              <a:t> </a:t>
            </a:r>
            <a:r>
              <a:rPr lang="ru-RU" sz="3000" dirty="0"/>
              <a:t>оценка данная человеку, не считается окончательной.                                                                                                                     </a:t>
            </a:r>
            <a:r>
              <a:rPr lang="ru-RU" sz="3000" b="1" i="1" dirty="0"/>
              <a:t>Закон неадекватности самооценки</a:t>
            </a:r>
            <a:r>
              <a:rPr lang="ru-RU" sz="3000" i="1" dirty="0"/>
              <a:t>. </a:t>
            </a:r>
            <a:r>
              <a:rPr lang="ru-RU" sz="3000" dirty="0" smtClean="0"/>
              <a:t>Учащимся </a:t>
            </a:r>
            <a:r>
              <a:rPr lang="ru-RU" sz="3000" dirty="0"/>
              <a:t>свойственно себя переоценивать или недооценивать. Овладение приемами самоанализа.                                                                                                                                        </a:t>
            </a:r>
            <a:r>
              <a:rPr lang="ru-RU" sz="3000" b="1" i="1" dirty="0"/>
              <a:t>Закон искажения информации</a:t>
            </a:r>
            <a:r>
              <a:rPr lang="ru-RU" sz="3000" i="1" dirty="0"/>
              <a:t>. </a:t>
            </a:r>
            <a:r>
              <a:rPr lang="ru-RU" sz="3000" dirty="0"/>
              <a:t>Информация искажается в процессе </a:t>
            </a:r>
            <a:r>
              <a:rPr lang="ru-RU" sz="3000" dirty="0" smtClean="0"/>
              <a:t>распространения. </a:t>
            </a:r>
            <a:r>
              <a:rPr lang="ru-RU" sz="3000" dirty="0"/>
              <a:t>Устная информация - с точностью до 50% </a:t>
            </a:r>
            <a:r>
              <a:rPr lang="ru-RU" sz="3000" dirty="0" smtClean="0"/>
              <a:t>+ - </a:t>
            </a:r>
            <a:r>
              <a:rPr lang="ru-RU" sz="3000" dirty="0"/>
              <a:t>30%. </a:t>
            </a:r>
            <a:r>
              <a:rPr lang="ru-RU" sz="3000" dirty="0" smtClean="0"/>
              <a:t>Устную </a:t>
            </a:r>
            <a:r>
              <a:rPr lang="ru-RU" sz="3000" dirty="0"/>
              <a:t>информацию всегда дополнять </a:t>
            </a:r>
            <a:r>
              <a:rPr lang="ru-RU" sz="3000" dirty="0" smtClean="0"/>
              <a:t>письменной</a:t>
            </a:r>
            <a:r>
              <a:rPr lang="ru-RU" sz="3000" dirty="0"/>
              <a:t>,</a:t>
            </a:r>
            <a:r>
              <a:rPr lang="ru-RU" sz="3000" dirty="0" smtClean="0"/>
              <a:t> </a:t>
            </a:r>
            <a:r>
              <a:rPr lang="ru-RU" sz="3000" dirty="0"/>
              <a:t>поддерживать обратную </a:t>
            </a:r>
            <a:r>
              <a:rPr lang="ru-RU" sz="3000" dirty="0" smtClean="0"/>
              <a:t>связь.                             </a:t>
            </a:r>
            <a:r>
              <a:rPr lang="ru-RU" sz="3000" b="1" i="1" dirty="0"/>
              <a:t>Закон самосохранения</a:t>
            </a:r>
            <a:r>
              <a:rPr lang="ru-RU" sz="3000" i="1" dirty="0"/>
              <a:t>.</a:t>
            </a:r>
            <a:r>
              <a:rPr lang="ru-RU" sz="3000" dirty="0"/>
              <a:t> </a:t>
            </a:r>
            <a:r>
              <a:rPr lang="ru-RU" sz="3000" dirty="0" smtClean="0"/>
              <a:t>Мотивы, определяющие </a:t>
            </a:r>
            <a:r>
              <a:rPr lang="ru-RU" sz="3000" dirty="0"/>
              <a:t>поведение </a:t>
            </a:r>
            <a:r>
              <a:rPr lang="ru-RU" sz="3000" dirty="0" smtClean="0"/>
              <a:t>учащихся </a:t>
            </a:r>
            <a:r>
              <a:rPr lang="ru-RU" sz="3000" dirty="0"/>
              <a:t>- сохранение личного статуса, достоинства, </a:t>
            </a:r>
            <a:r>
              <a:rPr lang="ru-RU" sz="3000" dirty="0" smtClean="0"/>
              <a:t>состоятельности</a:t>
            </a:r>
            <a:r>
              <a:rPr lang="ru-RU" sz="3000" dirty="0"/>
              <a:t>.                                                        </a:t>
            </a:r>
            <a:r>
              <a:rPr lang="ru-RU" sz="3000" b="1" i="1" dirty="0"/>
              <a:t>Закон компенсации. </a:t>
            </a:r>
            <a:r>
              <a:rPr lang="ru-RU" sz="3000" dirty="0" smtClean="0"/>
              <a:t>Ученик, </a:t>
            </a:r>
            <a:r>
              <a:rPr lang="ru-RU" sz="3000" dirty="0"/>
              <a:t>имеющий недостатки,  проблемы, старается компенсировать их усиленной работой в другой области.</a:t>
            </a:r>
          </a:p>
          <a:p>
            <a:pPr>
              <a:defRPr/>
            </a:pP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28086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3388" y="0"/>
            <a:ext cx="8335962" cy="46038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6038"/>
            <a:ext cx="12192000" cy="6805613"/>
          </a:xfrm>
        </p:spPr>
        <p:txBody>
          <a:bodyPr rtlCol="0">
            <a:normAutofit fontScale="92500" lnSpcReduction="10000"/>
          </a:bodyPr>
          <a:lstStyle/>
          <a:p>
            <a:pPr marL="0" indent="0" algn="ctr">
              <a:buNone/>
              <a:defRPr/>
            </a:pPr>
            <a:r>
              <a:rPr lang="ru-RU" sz="3100" b="1" u="sng" dirty="0" smtClean="0"/>
              <a:t>Психологические законы взаимодействия</a:t>
            </a:r>
            <a:r>
              <a:rPr lang="ru-RU" sz="3100" b="1" dirty="0" smtClean="0"/>
              <a:t>.</a:t>
            </a:r>
            <a:endParaRPr lang="ru-RU" sz="3100" b="1" dirty="0"/>
          </a:p>
          <a:p>
            <a:pPr marL="0" indent="0">
              <a:buNone/>
              <a:defRPr/>
            </a:pPr>
            <a:r>
              <a:rPr lang="ru-RU" sz="3000" b="1" i="1" dirty="0"/>
              <a:t>Закон неопределенности отклика</a:t>
            </a:r>
            <a:r>
              <a:rPr lang="ru-RU" sz="3000" i="1" dirty="0" smtClean="0"/>
              <a:t>. </a:t>
            </a:r>
            <a:r>
              <a:rPr lang="ru-RU" sz="3000" dirty="0" smtClean="0"/>
              <a:t>1</a:t>
            </a:r>
            <a:r>
              <a:rPr lang="ru-RU" sz="3000" dirty="0"/>
              <a:t>) </a:t>
            </a:r>
            <a:r>
              <a:rPr lang="ru-RU" sz="3000" dirty="0" smtClean="0"/>
              <a:t>Ученики </a:t>
            </a:r>
            <a:r>
              <a:rPr lang="ru-RU" sz="3000" dirty="0"/>
              <a:t>по-разному реагируют на одинаковое воздействие. 2) П</a:t>
            </a:r>
            <a:r>
              <a:rPr lang="ru-RU" sz="3000" dirty="0" smtClean="0"/>
              <a:t>о-разному реагируют </a:t>
            </a:r>
            <a:r>
              <a:rPr lang="ru-RU" sz="3000" dirty="0"/>
              <a:t>на одно и то же воздействие в зависимости от эмоционального состояния.                                                                                                                                              </a:t>
            </a:r>
            <a:r>
              <a:rPr lang="ru-RU" sz="3000" b="1" i="1" dirty="0"/>
              <a:t>Закон неадекватности взаимного восприятия</a:t>
            </a:r>
            <a:r>
              <a:rPr lang="ru-RU" sz="3000" i="1" dirty="0"/>
              <a:t>.</a:t>
            </a:r>
            <a:r>
              <a:rPr lang="ru-RU" sz="3000" dirty="0"/>
              <a:t> </a:t>
            </a:r>
            <a:r>
              <a:rPr lang="ru-RU" sz="3000" dirty="0" smtClean="0"/>
              <a:t>Учитель </a:t>
            </a:r>
            <a:r>
              <a:rPr lang="ru-RU" sz="3000" dirty="0"/>
              <a:t>не может постичь </a:t>
            </a:r>
            <a:r>
              <a:rPr lang="ru-RU" sz="3000" dirty="0" smtClean="0"/>
              <a:t>учащегося. </a:t>
            </a:r>
            <a:r>
              <a:rPr lang="ru-RU" sz="3000" dirty="0"/>
              <a:t>Рекомендуется использовать принципы:                                                                                                                                                         </a:t>
            </a:r>
            <a:r>
              <a:rPr lang="ru-RU" sz="3000" u="sng" dirty="0"/>
              <a:t>универсальной талантливости</a:t>
            </a:r>
            <a:r>
              <a:rPr lang="ru-RU" sz="3000" dirty="0"/>
              <a:t>. «Нет людей бездарных и неспособных, а есть люди, </a:t>
            </a:r>
            <a:r>
              <a:rPr lang="ru-RU" sz="3000" dirty="0" smtClean="0"/>
              <a:t>умеющие и не умеющие»; </a:t>
            </a:r>
            <a:r>
              <a:rPr lang="ru-RU" sz="3000" u="sng" dirty="0"/>
              <a:t>«Развития способностей человека»;</a:t>
            </a:r>
            <a:r>
              <a:rPr lang="ru-RU" sz="3000" dirty="0"/>
              <a:t>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3000" u="sng" dirty="0"/>
              <a:t>«Неисчерпаемости</a:t>
            </a:r>
            <a:r>
              <a:rPr lang="ru-RU" sz="3000" u="sng" dirty="0" smtClean="0"/>
              <a:t>»</a:t>
            </a:r>
            <a:r>
              <a:rPr lang="ru-RU" sz="3000" dirty="0" smtClean="0"/>
              <a:t> </a:t>
            </a:r>
            <a:r>
              <a:rPr lang="ru-RU" sz="3000" dirty="0"/>
              <a:t>оценка данная человеку, не считается окончательной.                                                                                                                     </a:t>
            </a:r>
            <a:r>
              <a:rPr lang="ru-RU" sz="3000" b="1" i="1" dirty="0"/>
              <a:t>Закон неадекватности самооценки</a:t>
            </a:r>
            <a:r>
              <a:rPr lang="ru-RU" sz="3000" i="1" dirty="0"/>
              <a:t>. </a:t>
            </a:r>
            <a:r>
              <a:rPr lang="ru-RU" sz="3000" dirty="0" smtClean="0"/>
              <a:t>Учащимся </a:t>
            </a:r>
            <a:r>
              <a:rPr lang="ru-RU" sz="3000" dirty="0"/>
              <a:t>свойственно себя переоценивать или недооценивать. Овладение приемами самоанализа.                                                                                                                                        </a:t>
            </a:r>
            <a:r>
              <a:rPr lang="ru-RU" sz="3000" b="1" i="1" dirty="0"/>
              <a:t>Закон искажения информации</a:t>
            </a:r>
            <a:r>
              <a:rPr lang="ru-RU" sz="3000" i="1" dirty="0"/>
              <a:t>. </a:t>
            </a:r>
            <a:r>
              <a:rPr lang="ru-RU" sz="3000" dirty="0"/>
              <a:t>Информация искажается в процессе </a:t>
            </a:r>
            <a:r>
              <a:rPr lang="ru-RU" sz="3000" dirty="0" smtClean="0"/>
              <a:t>распространения. </a:t>
            </a:r>
            <a:r>
              <a:rPr lang="ru-RU" sz="3000" dirty="0"/>
              <a:t>Устная информация - с точностью до 50% </a:t>
            </a:r>
            <a:r>
              <a:rPr lang="ru-RU" sz="3000" dirty="0" smtClean="0"/>
              <a:t>+ - </a:t>
            </a:r>
            <a:r>
              <a:rPr lang="ru-RU" sz="3000" dirty="0"/>
              <a:t>30%. </a:t>
            </a:r>
            <a:r>
              <a:rPr lang="ru-RU" sz="3000" dirty="0" smtClean="0"/>
              <a:t>Устную </a:t>
            </a:r>
            <a:r>
              <a:rPr lang="ru-RU" sz="3000" dirty="0"/>
              <a:t>информацию всегда дополнять </a:t>
            </a:r>
            <a:r>
              <a:rPr lang="ru-RU" sz="3000" dirty="0" smtClean="0"/>
              <a:t>письменной</a:t>
            </a:r>
            <a:r>
              <a:rPr lang="ru-RU" sz="3000" dirty="0"/>
              <a:t>,</a:t>
            </a:r>
            <a:r>
              <a:rPr lang="ru-RU" sz="3000" dirty="0" smtClean="0"/>
              <a:t> </a:t>
            </a:r>
            <a:r>
              <a:rPr lang="ru-RU" sz="3000" dirty="0"/>
              <a:t>поддерживать обратную </a:t>
            </a:r>
            <a:r>
              <a:rPr lang="ru-RU" sz="3000" dirty="0" smtClean="0"/>
              <a:t>связь.                             </a:t>
            </a:r>
            <a:r>
              <a:rPr lang="ru-RU" sz="3000" b="1" i="1" dirty="0"/>
              <a:t>Закон самосохранения</a:t>
            </a:r>
            <a:r>
              <a:rPr lang="ru-RU" sz="3000" i="1" dirty="0"/>
              <a:t>.</a:t>
            </a:r>
            <a:r>
              <a:rPr lang="ru-RU" sz="3000" dirty="0"/>
              <a:t> </a:t>
            </a:r>
            <a:r>
              <a:rPr lang="ru-RU" sz="3000" dirty="0" smtClean="0"/>
              <a:t>Мотивы, определяющие </a:t>
            </a:r>
            <a:r>
              <a:rPr lang="ru-RU" sz="3000" dirty="0"/>
              <a:t>поведение </a:t>
            </a:r>
            <a:r>
              <a:rPr lang="ru-RU" sz="3000" dirty="0" smtClean="0"/>
              <a:t>учащихся </a:t>
            </a:r>
            <a:r>
              <a:rPr lang="ru-RU" sz="3000" dirty="0"/>
              <a:t>- сохранение личного статуса, достоинства, </a:t>
            </a:r>
            <a:r>
              <a:rPr lang="ru-RU" sz="3000" dirty="0" smtClean="0"/>
              <a:t>состоятельности</a:t>
            </a:r>
            <a:r>
              <a:rPr lang="ru-RU" sz="3000" dirty="0"/>
              <a:t>.                                                        </a:t>
            </a:r>
            <a:r>
              <a:rPr lang="ru-RU" sz="3000" b="1" i="1" dirty="0"/>
              <a:t>Закон компенсации. </a:t>
            </a:r>
            <a:r>
              <a:rPr lang="ru-RU" sz="3000" dirty="0" smtClean="0"/>
              <a:t>Ученик, </a:t>
            </a:r>
            <a:r>
              <a:rPr lang="ru-RU" sz="3000" dirty="0"/>
              <a:t>имеющий недостатки,  проблемы, старается компенсировать их усиленной работой в другой области.</a:t>
            </a:r>
          </a:p>
          <a:p>
            <a:pPr>
              <a:defRPr/>
            </a:pP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241505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435099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Теория П.Я. Гальперина поэтапное формирование</a:t>
            </a:r>
            <a:br>
              <a:rPr lang="ru-RU" sz="3600" b="1" dirty="0" smtClean="0"/>
            </a:br>
            <a:r>
              <a:rPr lang="ru-RU" sz="3600" b="1" dirty="0" smtClean="0"/>
              <a:t> умственных действий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435100"/>
            <a:ext cx="12192000" cy="54229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1 этап – предварительное ознакомление с действием (указание на что надо ориентироваться при выполнении действия)</a:t>
            </a:r>
          </a:p>
          <a:p>
            <a:r>
              <a:rPr lang="ru-RU" sz="3200" dirty="0" smtClean="0"/>
              <a:t>2 </a:t>
            </a:r>
            <a:r>
              <a:rPr lang="ru-RU" sz="3200" dirty="0"/>
              <a:t>этап</a:t>
            </a:r>
            <a:r>
              <a:rPr lang="ru-RU" sz="3200" dirty="0" smtClean="0"/>
              <a:t>– выполнение действия во внешней, материализованной форме (усвоение всех операций, правил выполнения)</a:t>
            </a:r>
          </a:p>
          <a:p>
            <a:r>
              <a:rPr lang="ru-RU" sz="3200" dirty="0" smtClean="0"/>
              <a:t>3</a:t>
            </a:r>
            <a:r>
              <a:rPr lang="ru-RU" sz="3200" dirty="0"/>
              <a:t> этап</a:t>
            </a:r>
            <a:r>
              <a:rPr lang="ru-RU" sz="3200" dirty="0" smtClean="0"/>
              <a:t> – </a:t>
            </a:r>
            <a:r>
              <a:rPr lang="ru-RU" sz="3200" dirty="0" err="1" smtClean="0"/>
              <a:t>внешнеречевой</a:t>
            </a:r>
            <a:r>
              <a:rPr lang="ru-RU" sz="3200" dirty="0" smtClean="0"/>
              <a:t> этап (все элементы действий представлены в форме внешней речи (устной или письменной) </a:t>
            </a:r>
          </a:p>
          <a:p>
            <a:r>
              <a:rPr lang="ru-RU" sz="3200" dirty="0" smtClean="0"/>
              <a:t>4</a:t>
            </a:r>
            <a:r>
              <a:rPr lang="ru-RU" sz="3200" dirty="0"/>
              <a:t> этап</a:t>
            </a:r>
            <a:r>
              <a:rPr lang="ru-RU" sz="3200" dirty="0" smtClean="0"/>
              <a:t> – внешняя речь про себя (проговаривание про себя)</a:t>
            </a:r>
          </a:p>
          <a:p>
            <a:r>
              <a:rPr lang="ru-RU" sz="3200" dirty="0" smtClean="0"/>
              <a:t>5</a:t>
            </a:r>
            <a:r>
              <a:rPr lang="ru-RU" sz="3200" dirty="0"/>
              <a:t> этап</a:t>
            </a:r>
            <a:r>
              <a:rPr lang="ru-RU" sz="3200" dirty="0" smtClean="0"/>
              <a:t> – выполнение действий  во внутренней речи (действия максимально сокращены и автоматизированы)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844983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3388" y="0"/>
            <a:ext cx="8335962" cy="46038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6038"/>
            <a:ext cx="12192000" cy="6805613"/>
          </a:xfrm>
        </p:spPr>
        <p:txBody>
          <a:bodyPr rtlCol="0">
            <a:normAutofit fontScale="92500" lnSpcReduction="10000"/>
          </a:bodyPr>
          <a:lstStyle/>
          <a:p>
            <a:pPr marL="0" indent="0" algn="ctr">
              <a:buNone/>
              <a:defRPr/>
            </a:pPr>
            <a:r>
              <a:rPr lang="ru-RU" sz="3100" b="1" u="sng" dirty="0" smtClean="0"/>
              <a:t>Психологические законы взаимодействия</a:t>
            </a:r>
            <a:r>
              <a:rPr lang="ru-RU" sz="3100" b="1" dirty="0" smtClean="0"/>
              <a:t>.</a:t>
            </a:r>
            <a:endParaRPr lang="ru-RU" sz="3100" b="1" dirty="0"/>
          </a:p>
          <a:p>
            <a:pPr marL="0" indent="0">
              <a:buNone/>
              <a:defRPr/>
            </a:pPr>
            <a:r>
              <a:rPr lang="ru-RU" sz="3000" b="1" i="1" dirty="0"/>
              <a:t>Закон неопределенности отклика</a:t>
            </a:r>
            <a:r>
              <a:rPr lang="ru-RU" sz="3000" i="1" dirty="0" smtClean="0"/>
              <a:t>. </a:t>
            </a:r>
            <a:r>
              <a:rPr lang="ru-RU" sz="3000" dirty="0" smtClean="0"/>
              <a:t>1</a:t>
            </a:r>
            <a:r>
              <a:rPr lang="ru-RU" sz="3000" dirty="0"/>
              <a:t>) </a:t>
            </a:r>
            <a:r>
              <a:rPr lang="ru-RU" sz="3000" dirty="0" smtClean="0"/>
              <a:t>Ученики </a:t>
            </a:r>
            <a:r>
              <a:rPr lang="ru-RU" sz="3000" dirty="0"/>
              <a:t>по-разному реагируют на одинаковое воздействие. 2) П</a:t>
            </a:r>
            <a:r>
              <a:rPr lang="ru-RU" sz="3000" dirty="0" smtClean="0"/>
              <a:t>о-разному реагируют </a:t>
            </a:r>
            <a:r>
              <a:rPr lang="ru-RU" sz="3000" dirty="0"/>
              <a:t>на одно и то же воздействие в зависимости от эмоционального состояния.                                                                                                                                              </a:t>
            </a:r>
            <a:r>
              <a:rPr lang="ru-RU" sz="3000" b="1" i="1" dirty="0"/>
              <a:t>Закон неадекватности взаимного восприятия</a:t>
            </a:r>
            <a:r>
              <a:rPr lang="ru-RU" sz="3000" i="1" dirty="0"/>
              <a:t>.</a:t>
            </a:r>
            <a:r>
              <a:rPr lang="ru-RU" sz="3000" dirty="0"/>
              <a:t> </a:t>
            </a:r>
            <a:r>
              <a:rPr lang="ru-RU" sz="3000" dirty="0" smtClean="0"/>
              <a:t>Учитель </a:t>
            </a:r>
            <a:r>
              <a:rPr lang="ru-RU" sz="3000" dirty="0"/>
              <a:t>не может постичь </a:t>
            </a:r>
            <a:r>
              <a:rPr lang="ru-RU" sz="3000" dirty="0" smtClean="0"/>
              <a:t>учащегося. </a:t>
            </a:r>
            <a:r>
              <a:rPr lang="ru-RU" sz="3000" dirty="0"/>
              <a:t>Рекомендуется использовать принципы:                                                                                                                                                         </a:t>
            </a:r>
            <a:r>
              <a:rPr lang="ru-RU" sz="3000" u="sng" dirty="0"/>
              <a:t>универсальной талантливости</a:t>
            </a:r>
            <a:r>
              <a:rPr lang="ru-RU" sz="3000" dirty="0"/>
              <a:t>. «Нет людей бездарных и неспособных, а есть люди, </a:t>
            </a:r>
            <a:r>
              <a:rPr lang="ru-RU" sz="3000" dirty="0" smtClean="0"/>
              <a:t>умеющие и не умеющие»; </a:t>
            </a:r>
            <a:r>
              <a:rPr lang="ru-RU" sz="3000" u="sng" dirty="0"/>
              <a:t>«Развития способностей человека»;</a:t>
            </a:r>
            <a:r>
              <a:rPr lang="ru-RU" sz="3000" dirty="0"/>
              <a:t>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3000" u="sng" dirty="0"/>
              <a:t>«Неисчерпаемости</a:t>
            </a:r>
            <a:r>
              <a:rPr lang="ru-RU" sz="3000" u="sng" dirty="0" smtClean="0"/>
              <a:t>»</a:t>
            </a:r>
            <a:r>
              <a:rPr lang="ru-RU" sz="3000" dirty="0" smtClean="0"/>
              <a:t> </a:t>
            </a:r>
            <a:r>
              <a:rPr lang="ru-RU" sz="3000" dirty="0"/>
              <a:t>оценка данная человеку, не считается окончательной.                                                                                                                     </a:t>
            </a:r>
            <a:r>
              <a:rPr lang="ru-RU" sz="3000" b="1" i="1" dirty="0"/>
              <a:t>Закон неадекватности самооценки</a:t>
            </a:r>
            <a:r>
              <a:rPr lang="ru-RU" sz="3000" i="1" dirty="0"/>
              <a:t>. </a:t>
            </a:r>
            <a:r>
              <a:rPr lang="ru-RU" sz="3000" dirty="0" smtClean="0"/>
              <a:t>Учащимся </a:t>
            </a:r>
            <a:r>
              <a:rPr lang="ru-RU" sz="3000" dirty="0"/>
              <a:t>свойственно себя переоценивать или недооценивать. Овладение приемами самоанализа.                                                                                                                                        </a:t>
            </a:r>
            <a:r>
              <a:rPr lang="ru-RU" sz="3000" b="1" i="1" dirty="0"/>
              <a:t>Закон искажения информации</a:t>
            </a:r>
            <a:r>
              <a:rPr lang="ru-RU" sz="3000" i="1" dirty="0"/>
              <a:t>. </a:t>
            </a:r>
            <a:r>
              <a:rPr lang="ru-RU" sz="3000" dirty="0"/>
              <a:t>Информация искажается в процессе </a:t>
            </a:r>
            <a:r>
              <a:rPr lang="ru-RU" sz="3000" dirty="0" smtClean="0"/>
              <a:t>распространения. </a:t>
            </a:r>
            <a:r>
              <a:rPr lang="ru-RU" sz="3000" dirty="0"/>
              <a:t>Устная информация - с точностью до 50% </a:t>
            </a:r>
            <a:r>
              <a:rPr lang="ru-RU" sz="3000" dirty="0" smtClean="0"/>
              <a:t>+ - </a:t>
            </a:r>
            <a:r>
              <a:rPr lang="ru-RU" sz="3000" dirty="0"/>
              <a:t>30%. </a:t>
            </a:r>
            <a:r>
              <a:rPr lang="ru-RU" sz="3000" dirty="0" smtClean="0"/>
              <a:t>Устную </a:t>
            </a:r>
            <a:r>
              <a:rPr lang="ru-RU" sz="3000" dirty="0"/>
              <a:t>информацию всегда дополнять </a:t>
            </a:r>
            <a:r>
              <a:rPr lang="ru-RU" sz="3000" dirty="0" smtClean="0"/>
              <a:t>письменной</a:t>
            </a:r>
            <a:r>
              <a:rPr lang="ru-RU" sz="3000" dirty="0"/>
              <a:t>,</a:t>
            </a:r>
            <a:r>
              <a:rPr lang="ru-RU" sz="3000" dirty="0" smtClean="0"/>
              <a:t> </a:t>
            </a:r>
            <a:r>
              <a:rPr lang="ru-RU" sz="3000" dirty="0"/>
              <a:t>поддерживать обратную </a:t>
            </a:r>
            <a:r>
              <a:rPr lang="ru-RU" sz="3000" dirty="0" smtClean="0"/>
              <a:t>связь.                             </a:t>
            </a:r>
            <a:r>
              <a:rPr lang="ru-RU" sz="3000" b="1" i="1" dirty="0"/>
              <a:t>Закон самосохранения</a:t>
            </a:r>
            <a:r>
              <a:rPr lang="ru-RU" sz="3000" i="1" dirty="0"/>
              <a:t>.</a:t>
            </a:r>
            <a:r>
              <a:rPr lang="ru-RU" sz="3000" dirty="0"/>
              <a:t> </a:t>
            </a:r>
            <a:r>
              <a:rPr lang="ru-RU" sz="3000" dirty="0" smtClean="0"/>
              <a:t>Мотивы, определяющие </a:t>
            </a:r>
            <a:r>
              <a:rPr lang="ru-RU" sz="3000" dirty="0"/>
              <a:t>поведение </a:t>
            </a:r>
            <a:r>
              <a:rPr lang="ru-RU" sz="3000" dirty="0" smtClean="0"/>
              <a:t>учащихся </a:t>
            </a:r>
            <a:r>
              <a:rPr lang="ru-RU" sz="3000" dirty="0"/>
              <a:t>- сохранение личного статуса, достоинства, </a:t>
            </a:r>
            <a:r>
              <a:rPr lang="ru-RU" sz="3000" dirty="0" smtClean="0"/>
              <a:t>состоятельности</a:t>
            </a:r>
            <a:r>
              <a:rPr lang="ru-RU" sz="3000" dirty="0"/>
              <a:t>.                                                        </a:t>
            </a:r>
            <a:r>
              <a:rPr lang="ru-RU" sz="3000" b="1" i="1" dirty="0"/>
              <a:t>Закон компенсации. </a:t>
            </a:r>
            <a:r>
              <a:rPr lang="ru-RU" sz="3000" dirty="0" smtClean="0"/>
              <a:t>Ученик, </a:t>
            </a:r>
            <a:r>
              <a:rPr lang="ru-RU" sz="3000" dirty="0"/>
              <a:t>имеющий недостатки,  проблемы, старается компенсировать их усиленной работой в другой области.</a:t>
            </a:r>
          </a:p>
          <a:p>
            <a:pPr>
              <a:defRPr/>
            </a:pP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151027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5225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Цели взаимодействия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0" y="522515"/>
            <a:ext cx="12192000" cy="6357258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Информационная: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прием-передача,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обмен мнениями, замыслами,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решениями, </a:t>
            </a:r>
            <a:r>
              <a:rPr lang="ru-RU" sz="2400" u="sn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через ориентацию высказываний, конкретизацию материала, отбор формы передачи              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Контактная: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готовность к приему - передаче сообщения и поддержание взаимосвязи, </a:t>
            </a:r>
            <a:r>
              <a:rPr lang="ru-RU" sz="2400" u="sn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через расспрашивание- поддерживание, простую, сложную и с опорой на чувства вербализацию                                                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Побудительная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стимуляция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активности, направленной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на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выполнение учебных действий, </a:t>
            </a:r>
            <a:r>
              <a:rPr lang="ru-RU" sz="2400" u="sn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через содержание и значимость материала, демонстрацию достижений, самоопределение, совместную деятельность, сотрудничество и успех, ответственность 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Координационная: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взаимное ориентирование и согласование действий при организации совместной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деятельности, </a:t>
            </a:r>
            <a:r>
              <a:rPr lang="ru-RU" sz="2400" u="sn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через безусловное принятие, осознание себя как части целого                                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Понимание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восприятие и понимание смысла сообщения,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понимание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друг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друга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намерений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состояний, </a:t>
            </a:r>
            <a:r>
              <a:rPr lang="ru-RU" sz="2400" u="sn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через конкретизацию материала, просьбу, понимание, содержательное оценивание, ценностную открытость, предоставление альтернатив 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            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sz="24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Амотивная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побуждение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нужных эмоциональных переживаний и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состояний, </a:t>
            </a:r>
            <a:r>
              <a:rPr lang="ru-RU" sz="2400" u="sn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через успех и поддержание оптимистического состояния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Оказание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влияния: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изменение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поведения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мнений, представлений и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намерений, </a:t>
            </a:r>
            <a:r>
              <a:rPr lang="ru-RU" sz="2400" u="sn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через убеждение и демонстрации «возможного» вместо «долженствования»</a:t>
            </a:r>
            <a:endParaRPr lang="ru-RU" sz="2400" u="sng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ru-RU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39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188914"/>
            <a:ext cx="8507412" cy="93662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dirty="0">
                <a:solidFill>
                  <a:schemeClr val="accent4">
                    <a:lumMod val="10000"/>
                  </a:schemeClr>
                </a:solidFill>
              </a:rPr>
              <a:t>Виды педагогического взаимодействия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84314"/>
            <a:ext cx="8229600" cy="4535487"/>
          </a:xfrm>
        </p:spPr>
        <p:txBody>
          <a:bodyPr/>
          <a:lstStyle/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Самоустранение, отчуждение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Ритуалы, стереотипные действия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Времяпрепровождение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Игры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Деятельность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Близость</a:t>
            </a:r>
          </a:p>
          <a:p>
            <a:pPr marL="609600" indent="-609600">
              <a:buNone/>
              <a:defRPr/>
            </a:pPr>
            <a:endParaRPr lang="ru-RU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37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"/>
            <a:ext cx="8229600" cy="981075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solidFill>
                  <a:schemeClr val="accent4">
                    <a:lumMod val="10000"/>
                  </a:schemeClr>
                </a:solidFill>
              </a:rPr>
              <a:t>Способы взаимодействия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26127" y="1125538"/>
            <a:ext cx="9788237" cy="5472112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3200" dirty="0">
                <a:solidFill>
                  <a:schemeClr val="accent4">
                    <a:lumMod val="10000"/>
                  </a:schemeClr>
                </a:solidFill>
              </a:rPr>
              <a:t>Совет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3200" dirty="0">
                <a:solidFill>
                  <a:schemeClr val="accent4">
                    <a:lumMod val="10000"/>
                  </a:schemeClr>
                </a:solidFill>
              </a:rPr>
              <a:t>Конкретизация, прояснение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3200" dirty="0">
                <a:solidFill>
                  <a:schemeClr val="accent4">
                    <a:lumMod val="10000"/>
                  </a:schemeClr>
                </a:solidFill>
              </a:rPr>
              <a:t>Требование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3200" dirty="0">
                <a:solidFill>
                  <a:schemeClr val="accent4">
                    <a:lumMod val="10000"/>
                  </a:schemeClr>
                </a:solidFill>
              </a:rPr>
              <a:t>Просьба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3200" dirty="0">
                <a:solidFill>
                  <a:schemeClr val="accent4">
                    <a:lumMod val="10000"/>
                  </a:schemeClr>
                </a:solidFill>
              </a:rPr>
              <a:t>Наказание, угроза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3200" dirty="0">
                <a:solidFill>
                  <a:schemeClr val="accent4">
                    <a:lumMod val="10000"/>
                  </a:schemeClr>
                </a:solidFill>
              </a:rPr>
              <a:t>Понимание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3200" dirty="0">
                <a:solidFill>
                  <a:schemeClr val="accent4">
                    <a:lumMod val="10000"/>
                  </a:schemeClr>
                </a:solidFill>
              </a:rPr>
              <a:t>Упрек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3200" dirty="0">
                <a:solidFill>
                  <a:schemeClr val="accent4">
                    <a:lumMod val="10000"/>
                  </a:schemeClr>
                </a:solidFill>
              </a:rPr>
              <a:t>Содержательное оценивание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3200" dirty="0">
                <a:solidFill>
                  <a:schemeClr val="accent4">
                    <a:lumMod val="10000"/>
                  </a:schemeClr>
                </a:solidFill>
              </a:rPr>
              <a:t>Внушение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3200" dirty="0">
                <a:solidFill>
                  <a:schemeClr val="accent4">
                    <a:lumMod val="10000"/>
                  </a:schemeClr>
                </a:solidFill>
              </a:rPr>
              <a:t>Ценностная открытость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3200" dirty="0">
                <a:solidFill>
                  <a:schemeClr val="accent4">
                    <a:lumMod val="10000"/>
                  </a:schemeClr>
                </a:solidFill>
              </a:rPr>
              <a:t>Инструктирование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r>
              <a:rPr lang="ru-RU" sz="3200" dirty="0">
                <a:solidFill>
                  <a:schemeClr val="accent4">
                    <a:lumMod val="10000"/>
                  </a:schemeClr>
                </a:solidFill>
              </a:rPr>
              <a:t>Предоставление альтернатив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  <a:p>
            <a:pPr marL="609600" indent="-609600">
              <a:lnSpc>
                <a:spcPct val="80000"/>
              </a:lnSpc>
              <a:buNone/>
              <a:defRPr/>
            </a:pPr>
            <a:endParaRPr lang="ru-RU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98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xfrm>
            <a:off x="1981200" y="292101"/>
            <a:ext cx="8229600" cy="97631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accent4">
                    <a:lumMod val="10000"/>
                  </a:schemeClr>
                </a:solidFill>
              </a:rPr>
              <a:t>Способы взаимодействия</a:t>
            </a:r>
          </a:p>
        </p:txBody>
      </p:sp>
      <p:graphicFrame>
        <p:nvGraphicFramePr>
          <p:cNvPr id="35894" name="Group 5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185827"/>
              </p:ext>
            </p:extLst>
          </p:nvPr>
        </p:nvGraphicFramePr>
        <p:xfrm>
          <a:off x="727364" y="1254126"/>
          <a:ext cx="10910454" cy="5649913"/>
        </p:xfrm>
        <a:graphic>
          <a:graphicData uri="http://schemas.openxmlformats.org/drawingml/2006/table">
            <a:tbl>
              <a:tblPr/>
              <a:tblGrid>
                <a:gridCol w="545522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45522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493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</a:rPr>
                        <a:t>Формальные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</a:rPr>
                        <a:t>Личностные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449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1. совет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</a:rPr>
                        <a:t>2. конкретизация, прояснение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6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</a:rPr>
                        <a:t>3. требование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</a:rPr>
                        <a:t>4. просьба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096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</a:rPr>
                        <a:t>5. наказание, угроза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</a:rPr>
                        <a:t>6. понимание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891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</a:rPr>
                        <a:t>7. упрек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</a:rPr>
                        <a:t>8. содержательное оценивание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449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</a:rPr>
                        <a:t>9. внушение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10. ценностная открытость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9449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11. инструктирование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ahoma" pitchFamily="34" charset="0"/>
                        </a:rPr>
                        <a:t>12. предоставление альтернатив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1404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88913"/>
            <a:ext cx="8229600" cy="65087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endParaRPr lang="ru-RU" sz="2400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03389" y="381000"/>
            <a:ext cx="8785225" cy="6288089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3600" b="1" dirty="0"/>
              <a:t>Модель «незрелой» и «зрелой» личности</a:t>
            </a:r>
          </a:p>
          <a:p>
            <a:pPr algn="ctr">
              <a:buFont typeface="Wingdings" pitchFamily="2" charset="2"/>
              <a:buNone/>
            </a:pPr>
            <a:endParaRPr lang="ru-RU" sz="3600" b="1" dirty="0"/>
          </a:p>
        </p:txBody>
      </p:sp>
      <p:graphicFrame>
        <p:nvGraphicFramePr>
          <p:cNvPr id="93188" name="Group 4"/>
          <p:cNvGraphicFramePr>
            <a:graphicFrameLocks noGrp="1"/>
          </p:cNvGraphicFramePr>
          <p:nvPr>
            <p:ph sz="half" idx="2"/>
          </p:nvPr>
        </p:nvGraphicFramePr>
        <p:xfrm>
          <a:off x="2063750" y="1557339"/>
          <a:ext cx="8147050" cy="5148265"/>
        </p:xfrm>
        <a:graphic>
          <a:graphicData uri="http://schemas.openxmlformats.org/drawingml/2006/table">
            <a:tbl>
              <a:tblPr/>
              <a:tblGrid>
                <a:gridCol w="40735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735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Пассивность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Активность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Зависимость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Независимость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15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Ограниченное число моделей поведения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Разнообразные поведенческие модели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5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Примитивные интересы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Глубокие интересы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Краткосрочные перспективы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Долгосрочные перспективы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915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Подчиненное положение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Главенствующее положение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60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Низкое самосознание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Высокое самосознание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0306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5799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Особенности сегодняшней образовательной среды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" y="685800"/>
            <a:ext cx="12011890" cy="6172199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 smtClean="0"/>
              <a:t>Инверсия восприятия – «виртуальная» информация становится «реальной», отсюда проблема </a:t>
            </a:r>
            <a:r>
              <a:rPr lang="ru-RU" sz="3200" dirty="0" err="1" smtClean="0"/>
              <a:t>дезадаптации</a:t>
            </a:r>
            <a:r>
              <a:rPr lang="ru-RU" sz="3200" dirty="0" smtClean="0"/>
              <a:t> к учебной ситуации</a:t>
            </a:r>
          </a:p>
          <a:p>
            <a:r>
              <a:rPr lang="ru-RU" sz="3200" dirty="0" smtClean="0"/>
              <a:t>Лёгкость получения информации – знаний много, но не сформированы структуры (мыслительные операции: сравнение, анализ, синтез, подведение под понятие, обобщение, классификация) «знания уму не научают» Сократ</a:t>
            </a:r>
          </a:p>
          <a:p>
            <a:r>
              <a:rPr lang="ru-RU" sz="3200" dirty="0" smtClean="0"/>
              <a:t>Язык компьютера другой, чем естественный – клиповое восприятие и мышление, поэтому «не думающий» ученик, а «просматривающий», отсюда возникновение проблемы непонимания материала</a:t>
            </a:r>
          </a:p>
          <a:p>
            <a:r>
              <a:rPr lang="ru-RU" sz="3200" dirty="0" smtClean="0"/>
              <a:t>Роль учителя начальной школы – «</a:t>
            </a:r>
            <a:r>
              <a:rPr lang="ru-RU" sz="3200" u="sng" dirty="0" smtClean="0"/>
              <a:t>аниматор»,</a:t>
            </a:r>
            <a:r>
              <a:rPr lang="ru-RU" sz="3200" dirty="0" smtClean="0"/>
              <a:t> наполняет позитивными эмоциями учебную деятельность, что приводит к развитию заинтересованности и формированию умения учится</a:t>
            </a:r>
          </a:p>
          <a:p>
            <a:r>
              <a:rPr lang="ru-RU" sz="3200" dirty="0" smtClean="0"/>
              <a:t>Роль учителя средней школы – «</a:t>
            </a:r>
            <a:r>
              <a:rPr lang="ru-RU" sz="3200" u="sng" dirty="0" err="1" smtClean="0"/>
              <a:t>мотиватор</a:t>
            </a:r>
            <a:r>
              <a:rPr lang="ru-RU" sz="3200" u="sng" dirty="0" smtClean="0"/>
              <a:t>» </a:t>
            </a:r>
            <a:r>
              <a:rPr lang="ru-RU" sz="3200" dirty="0" smtClean="0"/>
              <a:t> обучения, наполняет значениями содержания учебного материала</a:t>
            </a:r>
          </a:p>
          <a:p>
            <a:r>
              <a:rPr lang="ru-RU" sz="3200" dirty="0" smtClean="0"/>
              <a:t>Роль учителя старшей школы -  «</a:t>
            </a:r>
            <a:r>
              <a:rPr lang="ru-RU" sz="3200" u="sng" dirty="0" err="1" smtClean="0"/>
              <a:t>новигатор</a:t>
            </a:r>
            <a:r>
              <a:rPr lang="ru-RU" sz="3200" u="sng" dirty="0" smtClean="0"/>
              <a:t>»</a:t>
            </a:r>
            <a:r>
              <a:rPr lang="ru-RU" sz="3200" dirty="0" smtClean="0"/>
              <a:t>, указывает на способы получения информации, а не носителя информации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 flipH="1">
            <a:off x="12191999" y="685800"/>
            <a:ext cx="45719" cy="5491163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15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09599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Классификация методов обучения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09600"/>
            <a:ext cx="12192000" cy="6248400"/>
          </a:xfrm>
        </p:spPr>
        <p:txBody>
          <a:bodyPr/>
          <a:lstStyle/>
          <a:p>
            <a:r>
              <a:rPr lang="ru-RU" b="1" dirty="0" smtClean="0"/>
              <a:t>По источникам знаний</a:t>
            </a:r>
            <a:r>
              <a:rPr lang="ru-RU" dirty="0" smtClean="0"/>
              <a:t>: </a:t>
            </a:r>
            <a:r>
              <a:rPr lang="ru-RU" u="sng" dirty="0" smtClean="0"/>
              <a:t>практический</a:t>
            </a:r>
            <a:r>
              <a:rPr lang="ru-RU" dirty="0" smtClean="0"/>
              <a:t> (опыты, упражнения, учебно-производственный труд) </a:t>
            </a:r>
            <a:r>
              <a:rPr lang="ru-RU" u="sng" dirty="0" smtClean="0"/>
              <a:t>наглядный</a:t>
            </a:r>
            <a:r>
              <a:rPr lang="ru-RU" dirty="0" smtClean="0"/>
              <a:t> (иллюстрация, демонстрация, наблюдение) </a:t>
            </a:r>
            <a:r>
              <a:rPr lang="ru-RU" u="sng" dirty="0" smtClean="0"/>
              <a:t>словестный</a:t>
            </a:r>
            <a:r>
              <a:rPr lang="ru-RU" dirty="0" smtClean="0"/>
              <a:t> (объяснение, разъяснение, рассказ, беседа, лекция, дискуссия) </a:t>
            </a:r>
            <a:r>
              <a:rPr lang="ru-RU" u="sng" dirty="0" err="1" smtClean="0"/>
              <a:t>видеометод</a:t>
            </a:r>
            <a:r>
              <a:rPr lang="ru-RU" dirty="0" smtClean="0"/>
              <a:t> (просмотр, упражнение под контролем ЭВМ)</a:t>
            </a:r>
          </a:p>
          <a:p>
            <a:r>
              <a:rPr lang="ru-RU" b="1" dirty="0" smtClean="0"/>
              <a:t>На основе структуры личности: </a:t>
            </a:r>
            <a:r>
              <a:rPr lang="ru-RU" u="sng" dirty="0" smtClean="0"/>
              <a:t>формирования сознания</a:t>
            </a:r>
            <a:r>
              <a:rPr lang="ru-RU" dirty="0" smtClean="0"/>
              <a:t> (рассказ, беседа, показ) </a:t>
            </a:r>
            <a:r>
              <a:rPr lang="ru-RU" u="sng" dirty="0" smtClean="0"/>
              <a:t>формирования поведения</a:t>
            </a:r>
            <a:r>
              <a:rPr lang="ru-RU" dirty="0" smtClean="0"/>
              <a:t> (упражнения, тренировка) </a:t>
            </a:r>
            <a:r>
              <a:rPr lang="ru-RU" u="sng" dirty="0" smtClean="0"/>
              <a:t>формирования чувств</a:t>
            </a:r>
            <a:r>
              <a:rPr lang="ru-RU" dirty="0" smtClean="0"/>
              <a:t> (создание ситуации успеха, одобрение, похвала, порицание)</a:t>
            </a:r>
          </a:p>
          <a:p>
            <a:r>
              <a:rPr lang="ru-RU" b="1" dirty="0" smtClean="0"/>
              <a:t>По характеру познавательной деятельности: </a:t>
            </a:r>
            <a:r>
              <a:rPr lang="ru-RU" u="sng" dirty="0" smtClean="0"/>
              <a:t>объяснительно-иллюстративный </a:t>
            </a:r>
            <a:r>
              <a:rPr lang="ru-RU" dirty="0" smtClean="0"/>
              <a:t>(рассказ, беседа, объяснение, доклад, показ, инструктаж) </a:t>
            </a:r>
            <a:r>
              <a:rPr lang="ru-RU" u="sng" dirty="0" smtClean="0"/>
              <a:t>репродуктивные методы</a:t>
            </a:r>
            <a:r>
              <a:rPr lang="ru-RU" dirty="0" smtClean="0"/>
              <a:t> (лекция, пример, демонстрация, алгоритмическое предписание, упражнение) </a:t>
            </a:r>
            <a:r>
              <a:rPr lang="ru-RU" u="sng" dirty="0" smtClean="0"/>
              <a:t>проблемные методы</a:t>
            </a:r>
            <a:r>
              <a:rPr lang="ru-RU" dirty="0" smtClean="0"/>
              <a:t> (беседа, проблемная ситуация, игра, обобщение) </a:t>
            </a:r>
            <a:r>
              <a:rPr lang="ru-RU" u="sng" dirty="0" smtClean="0"/>
              <a:t>частично-поисковые</a:t>
            </a:r>
            <a:r>
              <a:rPr lang="ru-RU" dirty="0" smtClean="0"/>
              <a:t> (диспут, наблюдение, самостоятельная и лабораторная работа) исследовательские</a:t>
            </a:r>
            <a:r>
              <a:rPr lang="ru-RU" u="sng" dirty="0" smtClean="0"/>
              <a:t> методы </a:t>
            </a:r>
            <a:r>
              <a:rPr lang="ru-RU" dirty="0" smtClean="0"/>
              <a:t>(моделирование, сбор фактов, проектирование, выполнение заданий)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37787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838200" y="-45718"/>
            <a:ext cx="10515600" cy="45719"/>
          </a:xfrm>
        </p:spPr>
        <p:txBody>
          <a:bodyPr>
            <a:normAutofit fontScale="90000"/>
          </a:bodyPr>
          <a:lstStyle/>
          <a:p>
            <a:pPr algn="ctr"/>
            <a:endParaRPr lang="ru-RU" sz="32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807676"/>
              </p:ext>
            </p:extLst>
          </p:nvPr>
        </p:nvGraphicFramePr>
        <p:xfrm>
          <a:off x="0" y="1"/>
          <a:ext cx="12090400" cy="99114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2600"/>
                <a:gridCol w="3022600"/>
                <a:gridCol w="3022600"/>
                <a:gridCol w="3022600"/>
              </a:tblGrid>
              <a:tr h="507999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Применение метода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 каком содержании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Особенности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учащихся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Возможности учителя</a:t>
                      </a:r>
                      <a:endParaRPr lang="ru-RU" dirty="0"/>
                    </a:p>
                  </a:txBody>
                  <a:tcPr/>
                </a:tc>
              </a:tr>
              <a:tr h="393488"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Словестные методы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88605">
                <a:tc>
                  <a:txBody>
                    <a:bodyPr/>
                    <a:lstStyle/>
                    <a:p>
                      <a:r>
                        <a:rPr lang="ru-RU" dirty="0" smtClean="0"/>
                        <a:t>При формировании</a:t>
                      </a:r>
                      <a:r>
                        <a:rPr lang="ru-RU" baseline="0" dirty="0" smtClean="0"/>
                        <a:t> знаний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Материал носит теоретико-информационный</a:t>
                      </a:r>
                      <a:r>
                        <a:rPr lang="ru-RU" baseline="0" dirty="0" smtClean="0"/>
                        <a:t> характер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Ученики готовы к усвоению информации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Учитель владеет словестным методом лучше других</a:t>
                      </a:r>
                      <a:endParaRPr lang="ru-RU" dirty="0"/>
                    </a:p>
                  </a:txBody>
                  <a:tcPr/>
                </a:tc>
              </a:tr>
              <a:tr h="393488"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Наглядные методы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88605">
                <a:tc>
                  <a:txBody>
                    <a:bodyPr/>
                    <a:lstStyle/>
                    <a:p>
                      <a:r>
                        <a:rPr lang="ru-RU" dirty="0" smtClean="0"/>
                        <a:t>Для развития внимания наблюдательности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Учебный материал представлен наглядно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Наглядные пособия</a:t>
                      </a:r>
                      <a:r>
                        <a:rPr lang="ru-RU" baseline="0" dirty="0" smtClean="0"/>
                        <a:t> доступны ученикам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Учитель располагает необходимыми пособиями</a:t>
                      </a:r>
                      <a:endParaRPr lang="ru-RU" dirty="0"/>
                    </a:p>
                  </a:txBody>
                  <a:tcPr/>
                </a:tc>
              </a:tr>
              <a:tr h="393488"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Практические методы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83721">
                <a:tc>
                  <a:txBody>
                    <a:bodyPr/>
                    <a:lstStyle/>
                    <a:p>
                      <a:r>
                        <a:rPr lang="ru-RU" dirty="0" smtClean="0"/>
                        <a:t>Для развития практических умений и навыков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 включает практические упражнения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Ученики готовы к выполнению практических заданий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Учитель располагает пособиями, материалами для практических заданий</a:t>
                      </a:r>
                      <a:endParaRPr lang="ru-RU" dirty="0"/>
                    </a:p>
                  </a:txBody>
                  <a:tcPr/>
                </a:tc>
              </a:tr>
              <a:tr h="393488"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Репродуктивные методы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88605">
                <a:tc>
                  <a:txBody>
                    <a:bodyPr/>
                    <a:lstStyle/>
                    <a:p>
                      <a:r>
                        <a:rPr lang="ru-RU" dirty="0" smtClean="0"/>
                        <a:t>Для формирования знаний,</a:t>
                      </a:r>
                      <a:r>
                        <a:rPr lang="ru-RU" baseline="0" dirty="0" smtClean="0"/>
                        <a:t> умений и навыков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Когда содержание слишком сложно или весьма просто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Ученики еще не готовы проблемному изучению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 учителя нет времени для проблемного изучения</a:t>
                      </a:r>
                      <a:endParaRPr lang="ru-RU" dirty="0"/>
                    </a:p>
                  </a:txBody>
                  <a:tcPr/>
                </a:tc>
              </a:tr>
              <a:tr h="393488"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Проблемно-поисковые методы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88605">
                <a:tc>
                  <a:txBody>
                    <a:bodyPr/>
                    <a:lstStyle/>
                    <a:p>
                      <a:r>
                        <a:rPr lang="ru-RU" dirty="0" smtClean="0"/>
                        <a:t>Для развития мышления,</a:t>
                      </a:r>
                      <a:r>
                        <a:rPr lang="ru-RU" baseline="0" dirty="0" smtClean="0"/>
                        <a:t> творчества, исследования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 материала имеет средний уровень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Ученики готовы к проблемному изучению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Учитель имеет время для проблемного изучения темы</a:t>
                      </a:r>
                      <a:endParaRPr lang="ru-RU" dirty="0"/>
                    </a:p>
                  </a:txBody>
                  <a:tcPr/>
                </a:tc>
              </a:tr>
              <a:tr h="393488"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Индуктивные методы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88605">
                <a:tc>
                  <a:txBody>
                    <a:bodyPr/>
                    <a:lstStyle/>
                    <a:p>
                      <a:r>
                        <a:rPr lang="ru-RU" dirty="0" smtClean="0"/>
                        <a:t>Для развития умений обобщать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Содержание темы</a:t>
                      </a:r>
                      <a:r>
                        <a:rPr lang="ru-RU" baseline="0" dirty="0" smtClean="0"/>
                        <a:t> изложено в учебнике индуктивно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Ученики готовы к индуктивным рассуждениям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Учитель владеет индуктивными методами</a:t>
                      </a:r>
                      <a:endParaRPr lang="ru-RU" dirty="0"/>
                    </a:p>
                  </a:txBody>
                  <a:tcPr/>
                </a:tc>
              </a:tr>
              <a:tr h="393488"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Дедуктивные методы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3488">
                <a:tc>
                  <a:txBody>
                    <a:bodyPr/>
                    <a:lstStyle/>
                    <a:p>
                      <a:r>
                        <a:rPr lang="ru-RU" dirty="0" smtClean="0"/>
                        <a:t>Для развития умений анализировать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 темы изложено в учебнике дедуктивно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Ученики готовы к дедуктивным рассуждениям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Учитель владеет дедуктивными методами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93488">
                <a:tc gridSpan="4"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Самостоятельные методы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93488">
                <a:tc>
                  <a:txBody>
                    <a:bodyPr/>
                    <a:lstStyle/>
                    <a:p>
                      <a:r>
                        <a:rPr lang="ru-RU" dirty="0" smtClean="0"/>
                        <a:t>Для развития самостоятельности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Материал доступен для самостоятельного</a:t>
                      </a:r>
                      <a:r>
                        <a:rPr lang="ru-RU" baseline="0" dirty="0" smtClean="0"/>
                        <a:t> изучения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Ученики готовы к самостоятельной работе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Имеются дидактические материалы для самостоятельной работы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6653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dirty="0" smtClean="0"/>
              <a:t>Организация познавательная деятельности </a:t>
            </a:r>
            <a:endParaRPr lang="ru-RU" sz="3600" b="1" dirty="0"/>
          </a:p>
        </p:txBody>
      </p:sp>
      <p:sp>
        <p:nvSpPr>
          <p:cNvPr id="19459" name="Объект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410200" cy="2171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u="sng" dirty="0" smtClean="0"/>
              <a:t>Восприятие организует</a:t>
            </a:r>
            <a:r>
              <a:rPr lang="ru-RU" sz="3200" dirty="0" smtClean="0"/>
              <a:t>:</a:t>
            </a:r>
          </a:p>
          <a:p>
            <a:pPr marL="0" indent="0">
              <a:buNone/>
            </a:pPr>
            <a:r>
              <a:rPr lang="ru-RU" sz="3200" dirty="0"/>
              <a:t>инструкция, интерпретация, выделение главного, разъяснение, </a:t>
            </a:r>
            <a:r>
              <a:rPr lang="ru-RU" sz="3200" dirty="0" smtClean="0"/>
              <a:t>уточнение, опора на опыт</a:t>
            </a:r>
            <a:endParaRPr lang="ru-RU" sz="3200" dirty="0"/>
          </a:p>
        </p:txBody>
      </p:sp>
      <p:sp>
        <p:nvSpPr>
          <p:cNvPr id="19460" name="Объект 3"/>
          <p:cNvSpPr>
            <a:spLocks noGrp="1"/>
          </p:cNvSpPr>
          <p:nvPr>
            <p:ph sz="quarter" idx="2"/>
          </p:nvPr>
        </p:nvSpPr>
        <p:spPr>
          <a:xfrm>
            <a:off x="6172199" y="1600200"/>
            <a:ext cx="5631873" cy="21717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u="sng" dirty="0" smtClean="0"/>
              <a:t>Внимание организует</a:t>
            </a:r>
            <a:r>
              <a:rPr lang="ru-RU" sz="3200" dirty="0" smtClean="0"/>
              <a:t>:</a:t>
            </a:r>
          </a:p>
          <a:p>
            <a:pPr marL="0" indent="0">
              <a:buNone/>
            </a:pPr>
            <a:r>
              <a:rPr lang="ru-RU" sz="3200" dirty="0"/>
              <a:t>Направленность на смысл учебной задачи, текста,  фразы, </a:t>
            </a:r>
            <a:r>
              <a:rPr lang="ru-RU" sz="3200" dirty="0" smtClean="0"/>
              <a:t>слова, дача активных заданий</a:t>
            </a:r>
            <a:endParaRPr lang="ru-RU" sz="3200" dirty="0"/>
          </a:p>
        </p:txBody>
      </p:sp>
      <p:sp>
        <p:nvSpPr>
          <p:cNvPr id="19461" name="Текст 4"/>
          <p:cNvSpPr>
            <a:spLocks noGrp="1"/>
          </p:cNvSpPr>
          <p:nvPr>
            <p:ph type="body" sz="half" idx="3"/>
          </p:nvPr>
        </p:nvSpPr>
        <p:spPr>
          <a:xfrm>
            <a:off x="187035" y="3924300"/>
            <a:ext cx="11845637" cy="26843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u="sng" dirty="0" smtClean="0"/>
              <a:t>Память организует</a:t>
            </a:r>
            <a:r>
              <a:rPr lang="ru-RU" sz="3200" dirty="0" smtClean="0"/>
              <a:t>: </a:t>
            </a:r>
            <a:r>
              <a:rPr lang="ru-RU" sz="3200" dirty="0"/>
              <a:t>отграничение нового от известного, обобщение материала в </a:t>
            </a:r>
            <a:r>
              <a:rPr lang="ru-RU" sz="3200" dirty="0" smtClean="0"/>
              <a:t>структуры смысловые единицы, ассоциации, перевоплощение</a:t>
            </a:r>
            <a:endParaRPr lang="ru-RU" sz="3200" dirty="0"/>
          </a:p>
          <a:p>
            <a:pPr marL="0" indent="0">
              <a:buNone/>
            </a:pPr>
            <a:r>
              <a:rPr lang="ru-RU" sz="3200" u="sng" dirty="0" smtClean="0"/>
              <a:t>Понимание организует</a:t>
            </a:r>
            <a:r>
              <a:rPr lang="ru-RU" sz="3200" dirty="0" smtClean="0"/>
              <a:t>:  опора на личный опыт, развитие мыслительных операций, проверка понимания, описание</a:t>
            </a:r>
            <a:r>
              <a:rPr lang="ru-RU" sz="3200" dirty="0"/>
              <a:t>, сравнение, обобщение, объяснение, оценивание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408796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1" y="292101"/>
            <a:ext cx="8569325" cy="119221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accent4">
                    <a:lumMod val="10000"/>
                  </a:schemeClr>
                </a:solidFill>
              </a:rPr>
              <a:t>Компоненты учебной деятельности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890" y="1412876"/>
            <a:ext cx="11305309" cy="4968875"/>
          </a:xfrm>
        </p:spPr>
        <p:txBody>
          <a:bodyPr/>
          <a:lstStyle/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Учебная мотивация – </a:t>
            </a:r>
            <a:r>
              <a:rPr lang="ru-RU" sz="3200" dirty="0">
                <a:solidFill>
                  <a:schemeClr val="accent4">
                    <a:lumMod val="10000"/>
                  </a:schemeClr>
                </a:solidFill>
              </a:rPr>
              <a:t>побуждение – то, ради чего деятельность выполняется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Целеполагание – </a:t>
            </a:r>
            <a:r>
              <a:rPr lang="ru-RU" sz="3200" dirty="0">
                <a:solidFill>
                  <a:schemeClr val="accent4">
                    <a:lumMod val="10000"/>
                  </a:schemeClr>
                </a:solidFill>
              </a:rPr>
              <a:t>представление о результате, что должно быть достигнуто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Учебные действия – </a:t>
            </a:r>
            <a:r>
              <a:rPr lang="ru-RU" sz="3200" dirty="0">
                <a:solidFill>
                  <a:schemeClr val="accent4">
                    <a:lumMod val="10000"/>
                  </a:schemeClr>
                </a:solidFill>
              </a:rPr>
              <a:t>что именно и как делает ученик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Действия контроля – </a:t>
            </a:r>
            <a:r>
              <a:rPr lang="ru-RU" sz="3200" dirty="0">
                <a:solidFill>
                  <a:schemeClr val="accent4">
                    <a:lumMod val="10000"/>
                  </a:schemeClr>
                </a:solidFill>
              </a:rPr>
              <a:t>отслеживание правильности выполнения учебных действий</a:t>
            </a:r>
          </a:p>
          <a:p>
            <a:pPr marL="609600" indent="-609600">
              <a:buFontTx/>
              <a:buAutoNum type="arabicPeriod"/>
              <a:defRPr/>
            </a:pPr>
            <a:r>
              <a:rPr lang="ru-RU" sz="3200" dirty="0" smtClean="0">
                <a:solidFill>
                  <a:schemeClr val="accent4">
                    <a:lumMod val="10000"/>
                  </a:schemeClr>
                </a:solidFill>
              </a:rPr>
              <a:t>Действия оценки – </a:t>
            </a:r>
            <a:r>
              <a:rPr lang="ru-RU" sz="3200" dirty="0">
                <a:solidFill>
                  <a:schemeClr val="accent4">
                    <a:lumMod val="10000"/>
                  </a:schemeClr>
                </a:solidFill>
              </a:rPr>
              <a:t>определение полноты и уровня выполнения учебных действий</a:t>
            </a:r>
            <a:endParaRPr lang="ru-RU" sz="3200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609600" indent="-609600">
              <a:buFontTx/>
              <a:buAutoNum type="arabicPeriod"/>
              <a:defRPr/>
            </a:pPr>
            <a:endParaRPr lang="ru-RU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609600" indent="-609600">
              <a:buFontTx/>
              <a:buAutoNum type="arabicPeriod"/>
              <a:defRPr/>
            </a:pPr>
            <a:endParaRPr lang="ru-RU" dirty="0" smtClean="0">
              <a:solidFill>
                <a:schemeClr val="accent4">
                  <a:lumMod val="10000"/>
                </a:schemeClr>
              </a:solidFill>
            </a:endParaRPr>
          </a:p>
          <a:p>
            <a:pPr marL="609600" indent="-609600">
              <a:buFontTx/>
              <a:buAutoNum type="arabicPeriod"/>
              <a:defRPr/>
            </a:pPr>
            <a:endParaRPr lang="ru-RU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99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1704109" y="-315913"/>
            <a:ext cx="8300317" cy="162516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Виды мотивов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473" y="1219200"/>
            <a:ext cx="12046527" cy="5451763"/>
          </a:xfrm>
        </p:spPr>
        <p:txBody>
          <a:bodyPr>
            <a:noAutofit/>
          </a:bodyPr>
          <a:lstStyle/>
          <a:p>
            <a:pPr marL="0" lvl="2" indent="0">
              <a:buNone/>
              <a:defRPr/>
            </a:pPr>
            <a:r>
              <a:rPr lang="ru-RU" sz="2400" b="1" dirty="0"/>
              <a:t>1 познавательный </a:t>
            </a:r>
            <a:r>
              <a:rPr lang="ru-RU" sz="2400" dirty="0"/>
              <a:t>– желание больше узнать </a:t>
            </a:r>
            <a:r>
              <a:rPr lang="ru-RU" sz="2400" dirty="0" smtClean="0"/>
              <a:t> (</a:t>
            </a:r>
            <a:r>
              <a:rPr lang="ru-RU" sz="2400" dirty="0"/>
              <a:t>содержание учебного материала, факты, вопросы)</a:t>
            </a:r>
          </a:p>
          <a:p>
            <a:pPr marL="914400" lvl="2" indent="-914400">
              <a:buNone/>
              <a:defRPr/>
            </a:pPr>
            <a:r>
              <a:rPr lang="ru-RU" sz="2400" b="1" dirty="0"/>
              <a:t>2 саморазвитие </a:t>
            </a:r>
            <a:r>
              <a:rPr lang="ru-RU" sz="2400" dirty="0"/>
              <a:t>– желание больше уметь </a:t>
            </a:r>
            <a:r>
              <a:rPr lang="ru-RU" sz="2400" dirty="0" smtClean="0"/>
              <a:t>  </a:t>
            </a:r>
            <a:r>
              <a:rPr lang="ru-RU" sz="2400" dirty="0"/>
              <a:t>(информация о значимости практических умений)</a:t>
            </a:r>
          </a:p>
          <a:p>
            <a:pPr marL="914400" lvl="2" indent="-914400">
              <a:buNone/>
              <a:defRPr/>
            </a:pPr>
            <a:r>
              <a:rPr lang="ru-RU" sz="2400" b="1" dirty="0"/>
              <a:t>3 достижения </a:t>
            </a:r>
            <a:r>
              <a:rPr lang="ru-RU" sz="2400" dirty="0"/>
              <a:t>– желание достигнуть </a:t>
            </a:r>
            <a:r>
              <a:rPr lang="ru-RU" sz="2400" dirty="0" smtClean="0"/>
              <a:t>цели  </a:t>
            </a:r>
            <a:r>
              <a:rPr lang="ru-RU" sz="2400" dirty="0"/>
              <a:t>(описание высоты, регистрация продвижения к </a:t>
            </a:r>
            <a:r>
              <a:rPr lang="ru-RU" sz="2400" dirty="0" smtClean="0"/>
              <a:t>цели)</a:t>
            </a:r>
            <a:endParaRPr lang="ru-RU" sz="2400" dirty="0"/>
          </a:p>
          <a:p>
            <a:pPr marL="914400" lvl="2" indent="-914400">
              <a:buNone/>
              <a:defRPr/>
            </a:pPr>
            <a:r>
              <a:rPr lang="ru-RU" sz="2400" b="1" dirty="0"/>
              <a:t> 4 самоопределение </a:t>
            </a:r>
            <a:r>
              <a:rPr lang="ru-RU" sz="2400" dirty="0"/>
              <a:t>– желание ответить на вопрос «зачем?» </a:t>
            </a:r>
            <a:r>
              <a:rPr lang="ru-RU" sz="2400" dirty="0" smtClean="0"/>
              <a:t> (</a:t>
            </a:r>
            <a:r>
              <a:rPr lang="ru-RU" sz="2400" dirty="0"/>
              <a:t>демонстрация значимости материала для жизни)</a:t>
            </a:r>
          </a:p>
          <a:p>
            <a:pPr marL="914400" lvl="2" indent="-914400">
              <a:buNone/>
              <a:defRPr/>
            </a:pPr>
            <a:r>
              <a:rPr lang="ru-RU" sz="2400" b="1" dirty="0"/>
              <a:t>5 коммуникативный </a:t>
            </a:r>
            <a:r>
              <a:rPr lang="ru-RU" sz="2400" dirty="0"/>
              <a:t>– желание работать вместе </a:t>
            </a:r>
            <a:r>
              <a:rPr lang="ru-RU" sz="2400" dirty="0" smtClean="0"/>
              <a:t> (совместная </a:t>
            </a:r>
            <a:r>
              <a:rPr lang="ru-RU" sz="2400" dirty="0"/>
              <a:t>учебная работа)</a:t>
            </a:r>
          </a:p>
          <a:p>
            <a:pPr marL="914400" lvl="2" indent="-914400">
              <a:buNone/>
              <a:defRPr/>
            </a:pPr>
            <a:r>
              <a:rPr lang="ru-RU" sz="2400" b="1" dirty="0"/>
              <a:t>6 эмоциональный </a:t>
            </a:r>
            <a:r>
              <a:rPr lang="ru-RU" sz="2400" dirty="0"/>
              <a:t>– желание получать радость </a:t>
            </a:r>
            <a:r>
              <a:rPr lang="ru-RU" sz="2400" dirty="0" smtClean="0"/>
              <a:t> (</a:t>
            </a:r>
            <a:r>
              <a:rPr lang="ru-RU" sz="2400" dirty="0"/>
              <a:t>организации успеха, сотрудничество)</a:t>
            </a:r>
          </a:p>
          <a:p>
            <a:pPr marL="914400" lvl="2" indent="-914400">
              <a:buNone/>
              <a:defRPr/>
            </a:pPr>
            <a:r>
              <a:rPr lang="ru-RU" sz="2400" b="1" dirty="0"/>
              <a:t>7 внешний </a:t>
            </a:r>
            <a:r>
              <a:rPr lang="ru-RU" sz="2400" dirty="0"/>
              <a:t>-  желание получать </a:t>
            </a:r>
            <a:r>
              <a:rPr lang="ru-RU" sz="2400" dirty="0" smtClean="0"/>
              <a:t>удовольствие  (добрые </a:t>
            </a:r>
            <a:r>
              <a:rPr lang="ru-RU" sz="2400" dirty="0"/>
              <a:t>жесты, одобрительные слова)</a:t>
            </a:r>
          </a:p>
          <a:p>
            <a:pPr marL="914400" lvl="2" indent="-914400">
              <a:buNone/>
              <a:defRPr/>
            </a:pPr>
            <a:r>
              <a:rPr lang="ru-RU" sz="2400" b="1" dirty="0"/>
              <a:t>8 позиция </a:t>
            </a:r>
            <a:r>
              <a:rPr lang="ru-RU" sz="2400" dirty="0"/>
              <a:t>– желание иметь ответственное </a:t>
            </a:r>
            <a:r>
              <a:rPr lang="ru-RU" sz="2400" dirty="0" smtClean="0"/>
              <a:t>поведение  (демонстрация </a:t>
            </a:r>
            <a:r>
              <a:rPr lang="ru-RU" sz="2400" dirty="0"/>
              <a:t>ответственности перед собой, семьёй)</a:t>
            </a:r>
          </a:p>
        </p:txBody>
      </p:sp>
    </p:spTree>
    <p:extLst>
      <p:ext uri="{BB962C8B-B14F-4D97-AF65-F5344CB8AC3E}">
        <p14:creationId xmlns:p14="http://schemas.microsoft.com/office/powerpoint/2010/main" val="364941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78C0B1-5C9A-4C1F-A61E-5639B6F749E6}"/>
</file>

<file path=customXml/itemProps2.xml><?xml version="1.0" encoding="utf-8"?>
<ds:datastoreItem xmlns:ds="http://schemas.openxmlformats.org/officeDocument/2006/customXml" ds:itemID="{0F31BA59-A8DA-46AC-87E6-BF1B6335B07E}"/>
</file>

<file path=customXml/itemProps3.xml><?xml version="1.0" encoding="utf-8"?>
<ds:datastoreItem xmlns:ds="http://schemas.openxmlformats.org/officeDocument/2006/customXml" ds:itemID="{51499F2F-E5A3-4C4D-8524-A6532788928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604</TotalTime>
  <Words>4096</Words>
  <Application>Microsoft Office PowerPoint</Application>
  <PresentationFormat>Широкоэкранный</PresentationFormat>
  <Paragraphs>400</Paragraphs>
  <Slides>46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53" baseType="lpstr">
      <vt:lpstr>Arial</vt:lpstr>
      <vt:lpstr>Calibri</vt:lpstr>
      <vt:lpstr>Calibri Light</vt:lpstr>
      <vt:lpstr>Tahoma</vt:lpstr>
      <vt:lpstr>Times New Roman</vt:lpstr>
      <vt:lpstr>Wingdings</vt:lpstr>
      <vt:lpstr>Тема Office</vt:lpstr>
      <vt:lpstr>Психологические закономерности эффективности педагогической деятельности</vt:lpstr>
      <vt:lpstr>Презентация PowerPoint</vt:lpstr>
      <vt:lpstr>Два подхода на процесс развития</vt:lpstr>
      <vt:lpstr>Теория П.Я. Гальперина поэтапное формирование  умственных действий</vt:lpstr>
      <vt:lpstr>Классификация методов обучения</vt:lpstr>
      <vt:lpstr>Презентация PowerPoint</vt:lpstr>
      <vt:lpstr>Организация познавательная деятельности </vt:lpstr>
      <vt:lpstr>Компоненты учебной деятельности</vt:lpstr>
      <vt:lpstr>Виды мотивов</vt:lpstr>
      <vt:lpstr>Учащиеся, мотивированные на достижение успеха</vt:lpstr>
      <vt:lpstr>Учащиеся, мотивированные на избегание неудачи</vt:lpstr>
      <vt:lpstr>Факторы, влияющие на формирование положительной устойчивой мотивации к учебной деятельности</vt:lpstr>
      <vt:lpstr> Организация учебной деятельности </vt:lpstr>
      <vt:lpstr>Содержание учебного материала</vt:lpstr>
      <vt:lpstr>Ситуация успеха</vt:lpstr>
      <vt:lpstr>Как создать ситуацию успеха и оказать поддержку ученикам</vt:lpstr>
      <vt:lpstr> Личность и стиль педагогической деятельности учителя.  </vt:lpstr>
      <vt:lpstr>КАК ДОСТУЧАТЬСЯ ДО КАЖДОГО В КЛАССЕ,  КАК ПОДДЕРЖИВАТЬ ИНТЕРЕС К УЧЕБЕ (от имени учащихся)</vt:lpstr>
      <vt:lpstr> КАК СОЗДАТЬ АТМОСФЕРУ УСПЕХА  НА УРОКЕ (от имени  учащихся) </vt:lpstr>
      <vt:lpstr>Способы постановки целей</vt:lpstr>
      <vt:lpstr>Презентация PowerPoint</vt:lpstr>
      <vt:lpstr>Для развития используются образовательные технологии </vt:lpstr>
      <vt:lpstr>Правила формирования действий контроля</vt:lpstr>
      <vt:lpstr>Формирование действия оценки</vt:lpstr>
      <vt:lpstr>Этапы подготовки и подачи учебного материала</vt:lpstr>
      <vt:lpstr>Особые условия работы с неуспевающими</vt:lpstr>
      <vt:lpstr>Удачные и неудачные подходы учителя в работе с детьми </vt:lpstr>
      <vt:lpstr>Эффективные и неэффективные приемы поощрения школьников </vt:lpstr>
      <vt:lpstr>Умение решать задачи  Задача – цель, данная в определённых условиях</vt:lpstr>
      <vt:lpstr>Приёмы поиска способов решения задач</vt:lpstr>
      <vt:lpstr>Приёмы логической помощи ученику</vt:lpstr>
      <vt:lpstr>Структура деятельности учителя как условие формирования учебной деятельности</vt:lpstr>
      <vt:lpstr>Степени развития знаньевого компонента</vt:lpstr>
      <vt:lpstr>Степени развития способов деятельности</vt:lpstr>
      <vt:lpstr>Степени сформированности мотивов</vt:lpstr>
      <vt:lpstr>Структура деятельности учителя как условие формирования учебной деятельности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Цели взаимодействия</vt:lpstr>
      <vt:lpstr>Виды педагогического взаимодействия</vt:lpstr>
      <vt:lpstr>Способы взаимодействия</vt:lpstr>
      <vt:lpstr>Способы взаимодействия</vt:lpstr>
      <vt:lpstr>Презентация PowerPoint</vt:lpstr>
      <vt:lpstr>Особенности сегодняшней образовательной среды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Закономерности профессионального развития учителя</dc:title>
  <dc:creator>Пользователь</dc:creator>
  <cp:lastModifiedBy>Надежда Комисарова</cp:lastModifiedBy>
  <cp:revision>64</cp:revision>
  <dcterms:created xsi:type="dcterms:W3CDTF">2015-10-30T08:58:57Z</dcterms:created>
  <dcterms:modified xsi:type="dcterms:W3CDTF">2019-05-16T13:28:16Z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