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78" r:id="rId3"/>
    <p:sldId id="267" r:id="rId4"/>
    <p:sldId id="277" r:id="rId5"/>
    <p:sldId id="290" r:id="rId6"/>
    <p:sldId id="292" r:id="rId7"/>
    <p:sldId id="293" r:id="rId8"/>
    <p:sldId id="297" r:id="rId9"/>
    <p:sldId id="298" r:id="rId10"/>
    <p:sldId id="303" r:id="rId11"/>
    <p:sldId id="301" r:id="rId12"/>
    <p:sldId id="315" r:id="rId13"/>
    <p:sldId id="288" r:id="rId14"/>
    <p:sldId id="269" r:id="rId15"/>
    <p:sldId id="270" r:id="rId16"/>
    <p:sldId id="311" r:id="rId17"/>
    <p:sldId id="313" r:id="rId18"/>
    <p:sldId id="317" r:id="rId19"/>
    <p:sldId id="316" r:id="rId20"/>
    <p:sldId id="287" r:id="rId21"/>
    <p:sldId id="309" r:id="rId22"/>
    <p:sldId id="280" r:id="rId23"/>
    <p:sldId id="281" r:id="rId24"/>
    <p:sldId id="308" r:id="rId25"/>
    <p:sldId id="314" r:id="rId26"/>
    <p:sldId id="304" r:id="rId27"/>
    <p:sldId id="296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2B56"/>
    <a:srgbClr val="213969"/>
    <a:srgbClr val="02489D"/>
    <a:srgbClr val="4C1918"/>
    <a:srgbClr val="2A170F"/>
    <a:srgbClr val="212932"/>
    <a:srgbClr val="374454"/>
    <a:srgbClr val="758DAF"/>
    <a:srgbClr val="AE0001"/>
    <a:srgbClr val="27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4D1B1-3C4E-40A7-9BCA-35E1DEDC654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CA95C62-65D0-44D6-829B-DFE43C55EFDB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>
            <a:solidFill>
              <a:srgbClr val="812B56"/>
            </a:solidFill>
          </a:endParaRPr>
        </a:p>
        <a:p>
          <a:r>
            <a:rPr lang="ru-RU" sz="1400" b="1" dirty="0" smtClean="0">
              <a:solidFill>
                <a:srgbClr val="812B56"/>
              </a:solidFill>
            </a:rPr>
            <a:t>Негативные</a:t>
          </a:r>
        </a:p>
        <a:p>
          <a:r>
            <a:rPr lang="ru-RU" sz="1400" b="1" dirty="0" smtClean="0">
              <a:solidFill>
                <a:srgbClr val="812B56"/>
              </a:solidFill>
            </a:rPr>
            <a:t> эмоции</a:t>
          </a:r>
          <a:endParaRPr lang="ru-RU" sz="1400" b="1" dirty="0">
            <a:solidFill>
              <a:srgbClr val="812B56"/>
            </a:solidFill>
          </a:endParaRPr>
        </a:p>
      </dgm:t>
    </dgm:pt>
    <dgm:pt modelId="{2386B33C-92C8-4661-AE9D-2655BF2C7E03}" type="parTrans" cxnId="{0AD07EA5-B146-4794-9E1E-7D207A049D95}">
      <dgm:prSet/>
      <dgm:spPr/>
      <dgm:t>
        <a:bodyPr/>
        <a:lstStyle/>
        <a:p>
          <a:endParaRPr lang="ru-RU"/>
        </a:p>
      </dgm:t>
    </dgm:pt>
    <dgm:pt modelId="{DEAD99F6-BF92-4F45-BDE0-F2B116B77671}" type="sibTrans" cxnId="{0AD07EA5-B146-4794-9E1E-7D207A049D95}">
      <dgm:prSet/>
      <dgm:spPr/>
      <dgm:t>
        <a:bodyPr/>
        <a:lstStyle/>
        <a:p>
          <a:endParaRPr lang="ru-RU"/>
        </a:p>
      </dgm:t>
    </dgm:pt>
    <dgm:pt modelId="{AC1A8183-48A2-44A4-B974-E08F5E3C707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812B56"/>
              </a:solidFill>
            </a:rPr>
            <a:t>Противоречия в средствах достижения</a:t>
          </a:r>
          <a:endParaRPr lang="ru-RU" sz="2400" dirty="0">
            <a:solidFill>
              <a:srgbClr val="812B56"/>
            </a:solidFill>
          </a:endParaRPr>
        </a:p>
      </dgm:t>
    </dgm:pt>
    <dgm:pt modelId="{CE0A7519-0A91-4992-B0E4-D1430269912A}" type="parTrans" cxnId="{0F1E84A5-85E2-4540-9282-2CFFFF667C97}">
      <dgm:prSet/>
      <dgm:spPr/>
      <dgm:t>
        <a:bodyPr/>
        <a:lstStyle/>
        <a:p>
          <a:endParaRPr lang="ru-RU"/>
        </a:p>
      </dgm:t>
    </dgm:pt>
    <dgm:pt modelId="{76D9425E-863C-4EBC-977E-7BCA71B18E55}" type="sibTrans" cxnId="{0F1E84A5-85E2-4540-9282-2CFFFF667C97}">
      <dgm:prSet/>
      <dgm:spPr/>
      <dgm:t>
        <a:bodyPr/>
        <a:lstStyle/>
        <a:p>
          <a:endParaRPr lang="ru-RU"/>
        </a:p>
      </dgm:t>
    </dgm:pt>
    <dgm:pt modelId="{96BF83B0-4F50-44A5-9D33-6121027297E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812B56"/>
              </a:solidFill>
            </a:rPr>
            <a:t>Противоречия в интересах</a:t>
          </a:r>
          <a:endParaRPr lang="ru-RU" sz="2800" dirty="0">
            <a:solidFill>
              <a:srgbClr val="812B56"/>
            </a:solidFill>
          </a:endParaRPr>
        </a:p>
      </dgm:t>
    </dgm:pt>
    <dgm:pt modelId="{C14064AC-9E2F-4D3B-8BF8-7A393FA2D3CB}" type="parTrans" cxnId="{244EC016-5571-4C10-9C3F-D83B697DB668}">
      <dgm:prSet/>
      <dgm:spPr/>
      <dgm:t>
        <a:bodyPr/>
        <a:lstStyle/>
        <a:p>
          <a:endParaRPr lang="ru-RU"/>
        </a:p>
      </dgm:t>
    </dgm:pt>
    <dgm:pt modelId="{566E889E-9D8D-4B42-8D20-2092FCFD5B69}" type="sibTrans" cxnId="{244EC016-5571-4C10-9C3F-D83B697DB668}">
      <dgm:prSet/>
      <dgm:spPr/>
      <dgm:t>
        <a:bodyPr/>
        <a:lstStyle/>
        <a:p>
          <a:endParaRPr lang="ru-RU"/>
        </a:p>
      </dgm:t>
    </dgm:pt>
    <dgm:pt modelId="{821E3868-C704-4E5F-B7E0-7B1E15472653}">
      <dgm:prSet custT="1"/>
      <dgm:spPr/>
      <dgm:t>
        <a:bodyPr/>
        <a:lstStyle/>
        <a:p>
          <a:r>
            <a:rPr lang="ru-RU" sz="2400" b="1" dirty="0" smtClean="0">
              <a:solidFill>
                <a:srgbClr val="812B56"/>
              </a:solidFill>
            </a:rPr>
            <a:t>Испорченные отношения</a:t>
          </a:r>
          <a:endParaRPr lang="ru-RU" sz="2400" dirty="0">
            <a:solidFill>
              <a:srgbClr val="812B56"/>
            </a:solidFill>
          </a:endParaRPr>
        </a:p>
      </dgm:t>
    </dgm:pt>
    <dgm:pt modelId="{7E9DDD05-2568-433F-8D0E-020E243F29ED}" type="parTrans" cxnId="{BF6FDA84-7A49-4E80-BABB-F54CF74E2228}">
      <dgm:prSet/>
      <dgm:spPr/>
      <dgm:t>
        <a:bodyPr/>
        <a:lstStyle/>
        <a:p>
          <a:endParaRPr lang="ru-RU"/>
        </a:p>
      </dgm:t>
    </dgm:pt>
    <dgm:pt modelId="{94872282-0772-460C-BE4A-D53746AEE2E7}" type="sibTrans" cxnId="{BF6FDA84-7A49-4E80-BABB-F54CF74E2228}">
      <dgm:prSet/>
      <dgm:spPr/>
      <dgm:t>
        <a:bodyPr/>
        <a:lstStyle/>
        <a:p>
          <a:endParaRPr lang="ru-RU"/>
        </a:p>
      </dgm:t>
    </dgm:pt>
    <dgm:pt modelId="{C2D74D11-E197-49A3-9529-7DB0B7671FF5}" type="pres">
      <dgm:prSet presAssocID="{BE84D1B1-3C4E-40A7-9BCA-35E1DEDC6547}" presName="Name0" presStyleCnt="0">
        <dgm:presLayoutVars>
          <dgm:dir/>
          <dgm:animLvl val="lvl"/>
          <dgm:resizeHandles val="exact"/>
        </dgm:presLayoutVars>
      </dgm:prSet>
      <dgm:spPr/>
    </dgm:pt>
    <dgm:pt modelId="{FFEBB029-9A99-49CD-B8BC-2A7C8D0CDC32}" type="pres">
      <dgm:prSet presAssocID="{DCA95C62-65D0-44D6-829B-DFE43C55EFDB}" presName="Name8" presStyleCnt="0"/>
      <dgm:spPr/>
    </dgm:pt>
    <dgm:pt modelId="{AF33DF84-E2E1-44C2-BCFC-3B828087599E}" type="pres">
      <dgm:prSet presAssocID="{DCA95C62-65D0-44D6-829B-DFE43C55EFD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9D15B-D9F9-4506-A20B-93ECF41A66C3}" type="pres">
      <dgm:prSet presAssocID="{DCA95C62-65D0-44D6-829B-DFE43C55EF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2B70-A50D-4255-A469-2250190ADA88}" type="pres">
      <dgm:prSet presAssocID="{821E3868-C704-4E5F-B7E0-7B1E15472653}" presName="Name8" presStyleCnt="0"/>
      <dgm:spPr/>
    </dgm:pt>
    <dgm:pt modelId="{9F19BA04-08D3-4FD7-820B-84C9A6D4014B}" type="pres">
      <dgm:prSet presAssocID="{821E3868-C704-4E5F-B7E0-7B1E1547265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7E553-CE9D-49A9-AE92-487F6ECE11E4}" type="pres">
      <dgm:prSet presAssocID="{821E3868-C704-4E5F-B7E0-7B1E154726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7F8F4-1393-434D-8CE3-E238E0A9532C}" type="pres">
      <dgm:prSet presAssocID="{AC1A8183-48A2-44A4-B974-E08F5E3C7079}" presName="Name8" presStyleCnt="0"/>
      <dgm:spPr/>
    </dgm:pt>
    <dgm:pt modelId="{9CED1824-7238-40C5-BF2C-C8FB2D33127C}" type="pres">
      <dgm:prSet presAssocID="{AC1A8183-48A2-44A4-B974-E08F5E3C707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2A785-15D1-4B48-BA58-349EF9BCFFF8}" type="pres">
      <dgm:prSet presAssocID="{AC1A8183-48A2-44A4-B974-E08F5E3C70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2D0D8-89C6-4F04-8E2C-14F89D35D92D}" type="pres">
      <dgm:prSet presAssocID="{96BF83B0-4F50-44A5-9D33-6121027297E6}" presName="Name8" presStyleCnt="0"/>
      <dgm:spPr/>
    </dgm:pt>
    <dgm:pt modelId="{DBA9E9B7-D4C4-4285-9E07-3AD67DB73148}" type="pres">
      <dgm:prSet presAssocID="{96BF83B0-4F50-44A5-9D33-6121027297E6}" presName="level" presStyleLbl="node1" presStyleIdx="3" presStyleCnt="4" custLinFactNeighborX="-1624" custLinFactNeighborY="-4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79F1D-E387-4D83-9701-7C48E82D2E81}" type="pres">
      <dgm:prSet presAssocID="{96BF83B0-4F50-44A5-9D33-6121027297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EC016-5571-4C10-9C3F-D83B697DB668}" srcId="{BE84D1B1-3C4E-40A7-9BCA-35E1DEDC6547}" destId="{96BF83B0-4F50-44A5-9D33-6121027297E6}" srcOrd="3" destOrd="0" parTransId="{C14064AC-9E2F-4D3B-8BF8-7A393FA2D3CB}" sibTransId="{566E889E-9D8D-4B42-8D20-2092FCFD5B69}"/>
    <dgm:cxn modelId="{11C71651-8247-4CBB-BE0F-69DC90E26A7F}" type="presOf" srcId="{DCA95C62-65D0-44D6-829B-DFE43C55EFDB}" destId="{AF33DF84-E2E1-44C2-BCFC-3B828087599E}" srcOrd="0" destOrd="0" presId="urn:microsoft.com/office/officeart/2005/8/layout/pyramid1"/>
    <dgm:cxn modelId="{B01BB09C-4F7A-406E-9A4B-B5193E9D4534}" type="presOf" srcId="{96BF83B0-4F50-44A5-9D33-6121027297E6}" destId="{7DE79F1D-E387-4D83-9701-7C48E82D2E81}" srcOrd="1" destOrd="0" presId="urn:microsoft.com/office/officeart/2005/8/layout/pyramid1"/>
    <dgm:cxn modelId="{9BEDCB97-3751-4AA6-96F3-37FE85C0528D}" type="presOf" srcId="{821E3868-C704-4E5F-B7E0-7B1E15472653}" destId="{9F19BA04-08D3-4FD7-820B-84C9A6D4014B}" srcOrd="0" destOrd="0" presId="urn:microsoft.com/office/officeart/2005/8/layout/pyramid1"/>
    <dgm:cxn modelId="{8CEAFE3E-57BB-43D3-9456-8412C602EEB1}" type="presOf" srcId="{AC1A8183-48A2-44A4-B974-E08F5E3C7079}" destId="{9CED1824-7238-40C5-BF2C-C8FB2D33127C}" srcOrd="0" destOrd="0" presId="urn:microsoft.com/office/officeart/2005/8/layout/pyramid1"/>
    <dgm:cxn modelId="{29B1097F-75C0-4ACF-BC88-DD6218F6CF65}" type="presOf" srcId="{DCA95C62-65D0-44D6-829B-DFE43C55EFDB}" destId="{9E49D15B-D9F9-4506-A20B-93ECF41A66C3}" srcOrd="1" destOrd="0" presId="urn:microsoft.com/office/officeart/2005/8/layout/pyramid1"/>
    <dgm:cxn modelId="{0AD07EA5-B146-4794-9E1E-7D207A049D95}" srcId="{BE84D1B1-3C4E-40A7-9BCA-35E1DEDC6547}" destId="{DCA95C62-65D0-44D6-829B-DFE43C55EFDB}" srcOrd="0" destOrd="0" parTransId="{2386B33C-92C8-4661-AE9D-2655BF2C7E03}" sibTransId="{DEAD99F6-BF92-4F45-BDE0-F2B116B77671}"/>
    <dgm:cxn modelId="{A99FB979-0A49-4D43-9138-FBD4A7F855C3}" type="presOf" srcId="{96BF83B0-4F50-44A5-9D33-6121027297E6}" destId="{DBA9E9B7-D4C4-4285-9E07-3AD67DB73148}" srcOrd="0" destOrd="0" presId="urn:microsoft.com/office/officeart/2005/8/layout/pyramid1"/>
    <dgm:cxn modelId="{86F766B9-5110-446B-99D6-E7B935C0D6E4}" type="presOf" srcId="{821E3868-C704-4E5F-B7E0-7B1E15472653}" destId="{0227E553-CE9D-49A9-AE92-487F6ECE11E4}" srcOrd="1" destOrd="0" presId="urn:microsoft.com/office/officeart/2005/8/layout/pyramid1"/>
    <dgm:cxn modelId="{765B415E-5DE2-4308-8A89-BE54AA98EDA7}" type="presOf" srcId="{AC1A8183-48A2-44A4-B974-E08F5E3C7079}" destId="{F992A785-15D1-4B48-BA58-349EF9BCFFF8}" srcOrd="1" destOrd="0" presId="urn:microsoft.com/office/officeart/2005/8/layout/pyramid1"/>
    <dgm:cxn modelId="{0F1E84A5-85E2-4540-9282-2CFFFF667C97}" srcId="{BE84D1B1-3C4E-40A7-9BCA-35E1DEDC6547}" destId="{AC1A8183-48A2-44A4-B974-E08F5E3C7079}" srcOrd="2" destOrd="0" parTransId="{CE0A7519-0A91-4992-B0E4-D1430269912A}" sibTransId="{76D9425E-863C-4EBC-977E-7BCA71B18E55}"/>
    <dgm:cxn modelId="{BF6FDA84-7A49-4E80-BABB-F54CF74E2228}" srcId="{BE84D1B1-3C4E-40A7-9BCA-35E1DEDC6547}" destId="{821E3868-C704-4E5F-B7E0-7B1E15472653}" srcOrd="1" destOrd="0" parTransId="{7E9DDD05-2568-433F-8D0E-020E243F29ED}" sibTransId="{94872282-0772-460C-BE4A-D53746AEE2E7}"/>
    <dgm:cxn modelId="{D367F583-9173-49C0-B942-3D7A964A1E75}" type="presOf" srcId="{BE84D1B1-3C4E-40A7-9BCA-35E1DEDC6547}" destId="{C2D74D11-E197-49A3-9529-7DB0B7671FF5}" srcOrd="0" destOrd="0" presId="urn:microsoft.com/office/officeart/2005/8/layout/pyramid1"/>
    <dgm:cxn modelId="{4B533C28-3CB1-4AE2-B22E-73F7EEEB1F00}" type="presParOf" srcId="{C2D74D11-E197-49A3-9529-7DB0B7671FF5}" destId="{FFEBB029-9A99-49CD-B8BC-2A7C8D0CDC32}" srcOrd="0" destOrd="0" presId="urn:microsoft.com/office/officeart/2005/8/layout/pyramid1"/>
    <dgm:cxn modelId="{92C3BB14-2D82-4FD8-8D22-33029013956E}" type="presParOf" srcId="{FFEBB029-9A99-49CD-B8BC-2A7C8D0CDC32}" destId="{AF33DF84-E2E1-44C2-BCFC-3B828087599E}" srcOrd="0" destOrd="0" presId="urn:microsoft.com/office/officeart/2005/8/layout/pyramid1"/>
    <dgm:cxn modelId="{C7190265-05AD-44A7-9E79-88549F4CAC13}" type="presParOf" srcId="{FFEBB029-9A99-49CD-B8BC-2A7C8D0CDC32}" destId="{9E49D15B-D9F9-4506-A20B-93ECF41A66C3}" srcOrd="1" destOrd="0" presId="urn:microsoft.com/office/officeart/2005/8/layout/pyramid1"/>
    <dgm:cxn modelId="{A82ACAA7-29AC-467D-8FBA-0F137E276BAC}" type="presParOf" srcId="{C2D74D11-E197-49A3-9529-7DB0B7671FF5}" destId="{2ED22B70-A50D-4255-A469-2250190ADA88}" srcOrd="1" destOrd="0" presId="urn:microsoft.com/office/officeart/2005/8/layout/pyramid1"/>
    <dgm:cxn modelId="{F5D7C782-B3E7-481E-A83C-8E460548797C}" type="presParOf" srcId="{2ED22B70-A50D-4255-A469-2250190ADA88}" destId="{9F19BA04-08D3-4FD7-820B-84C9A6D4014B}" srcOrd="0" destOrd="0" presId="urn:microsoft.com/office/officeart/2005/8/layout/pyramid1"/>
    <dgm:cxn modelId="{B1C86464-2C3B-4C01-801B-5CDAB5495718}" type="presParOf" srcId="{2ED22B70-A50D-4255-A469-2250190ADA88}" destId="{0227E553-CE9D-49A9-AE92-487F6ECE11E4}" srcOrd="1" destOrd="0" presId="urn:microsoft.com/office/officeart/2005/8/layout/pyramid1"/>
    <dgm:cxn modelId="{2AC0BD67-8ABE-417A-83E4-FF9F8CC2041F}" type="presParOf" srcId="{C2D74D11-E197-49A3-9529-7DB0B7671FF5}" destId="{29F7F8F4-1393-434D-8CE3-E238E0A9532C}" srcOrd="2" destOrd="0" presId="urn:microsoft.com/office/officeart/2005/8/layout/pyramid1"/>
    <dgm:cxn modelId="{281C0F7F-0BEE-4920-99ED-5433E7457155}" type="presParOf" srcId="{29F7F8F4-1393-434D-8CE3-E238E0A9532C}" destId="{9CED1824-7238-40C5-BF2C-C8FB2D33127C}" srcOrd="0" destOrd="0" presId="urn:microsoft.com/office/officeart/2005/8/layout/pyramid1"/>
    <dgm:cxn modelId="{77A9805B-A6A4-4A2C-8DAD-7EEF239A4944}" type="presParOf" srcId="{29F7F8F4-1393-434D-8CE3-E238E0A9532C}" destId="{F992A785-15D1-4B48-BA58-349EF9BCFFF8}" srcOrd="1" destOrd="0" presId="urn:microsoft.com/office/officeart/2005/8/layout/pyramid1"/>
    <dgm:cxn modelId="{BFC55B96-AED3-47F1-8524-9479BB74CDE7}" type="presParOf" srcId="{C2D74D11-E197-49A3-9529-7DB0B7671FF5}" destId="{5612D0D8-89C6-4F04-8E2C-14F89D35D92D}" srcOrd="3" destOrd="0" presId="urn:microsoft.com/office/officeart/2005/8/layout/pyramid1"/>
    <dgm:cxn modelId="{36D51915-36DA-4245-A160-CD0562FB96C7}" type="presParOf" srcId="{5612D0D8-89C6-4F04-8E2C-14F89D35D92D}" destId="{DBA9E9B7-D4C4-4285-9E07-3AD67DB73148}" srcOrd="0" destOrd="0" presId="urn:microsoft.com/office/officeart/2005/8/layout/pyramid1"/>
    <dgm:cxn modelId="{8DA9272A-0DF3-447C-86F8-C464F4531DBE}" type="presParOf" srcId="{5612D0D8-89C6-4F04-8E2C-14F89D35D92D}" destId="{7DE79F1D-E387-4D83-9701-7C48E82D2E8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3DF84-E2E1-44C2-BCFC-3B828087599E}">
      <dsp:nvSpPr>
        <dsp:cNvPr id="0" name=""/>
        <dsp:cNvSpPr/>
      </dsp:nvSpPr>
      <dsp:spPr>
        <a:xfrm>
          <a:off x="2196413" y="0"/>
          <a:ext cx="1464275" cy="1097692"/>
        </a:xfrm>
        <a:prstGeom prst="trapezoid">
          <a:avLst>
            <a:gd name="adj" fmla="val 6669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812B56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12B56"/>
              </a:solidFill>
            </a:rPr>
            <a:t>Негативные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12B56"/>
              </a:solidFill>
            </a:rPr>
            <a:t> эмоции</a:t>
          </a:r>
          <a:endParaRPr lang="ru-RU" sz="1400" b="1" kern="1200" dirty="0">
            <a:solidFill>
              <a:srgbClr val="812B56"/>
            </a:solidFill>
          </a:endParaRPr>
        </a:p>
      </dsp:txBody>
      <dsp:txXfrm>
        <a:off x="2196413" y="0"/>
        <a:ext cx="1464275" cy="1097692"/>
      </dsp:txXfrm>
    </dsp:sp>
    <dsp:sp modelId="{9F19BA04-08D3-4FD7-820B-84C9A6D4014B}">
      <dsp:nvSpPr>
        <dsp:cNvPr id="0" name=""/>
        <dsp:cNvSpPr/>
      </dsp:nvSpPr>
      <dsp:spPr>
        <a:xfrm>
          <a:off x="1464275" y="1097692"/>
          <a:ext cx="2928551" cy="1097692"/>
        </a:xfrm>
        <a:prstGeom prst="trapezoid">
          <a:avLst>
            <a:gd name="adj" fmla="val 6669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12B56"/>
              </a:solidFill>
            </a:rPr>
            <a:t>Испорченные отношения</a:t>
          </a:r>
          <a:endParaRPr lang="ru-RU" sz="2400" kern="1200" dirty="0">
            <a:solidFill>
              <a:srgbClr val="812B56"/>
            </a:solidFill>
          </a:endParaRPr>
        </a:p>
      </dsp:txBody>
      <dsp:txXfrm>
        <a:off x="1976772" y="1097692"/>
        <a:ext cx="1903558" cy="1097692"/>
      </dsp:txXfrm>
    </dsp:sp>
    <dsp:sp modelId="{9CED1824-7238-40C5-BF2C-C8FB2D33127C}">
      <dsp:nvSpPr>
        <dsp:cNvPr id="0" name=""/>
        <dsp:cNvSpPr/>
      </dsp:nvSpPr>
      <dsp:spPr>
        <a:xfrm>
          <a:off x="732137" y="2195384"/>
          <a:ext cx="4392827" cy="1097692"/>
        </a:xfrm>
        <a:prstGeom prst="trapezoid">
          <a:avLst>
            <a:gd name="adj" fmla="val 6669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12B56"/>
              </a:solidFill>
            </a:rPr>
            <a:t>Противоречия в средствах достижения</a:t>
          </a:r>
          <a:endParaRPr lang="ru-RU" sz="2400" kern="1200" dirty="0">
            <a:solidFill>
              <a:srgbClr val="812B56"/>
            </a:solidFill>
          </a:endParaRPr>
        </a:p>
      </dsp:txBody>
      <dsp:txXfrm>
        <a:off x="1500882" y="2195384"/>
        <a:ext cx="2855337" cy="1097692"/>
      </dsp:txXfrm>
    </dsp:sp>
    <dsp:sp modelId="{DBA9E9B7-D4C4-4285-9E07-3AD67DB73148}">
      <dsp:nvSpPr>
        <dsp:cNvPr id="0" name=""/>
        <dsp:cNvSpPr/>
      </dsp:nvSpPr>
      <dsp:spPr>
        <a:xfrm>
          <a:off x="0" y="3241166"/>
          <a:ext cx="5857102" cy="1097692"/>
        </a:xfrm>
        <a:prstGeom prst="trapezoid">
          <a:avLst>
            <a:gd name="adj" fmla="val 6669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812B56"/>
              </a:solidFill>
            </a:rPr>
            <a:t>Противоречия в интересах</a:t>
          </a:r>
          <a:endParaRPr lang="ru-RU" sz="2800" kern="1200" dirty="0">
            <a:solidFill>
              <a:srgbClr val="812B56"/>
            </a:solidFill>
          </a:endParaRPr>
        </a:p>
      </dsp:txBody>
      <dsp:txXfrm>
        <a:off x="1024993" y="3241166"/>
        <a:ext cx="3807116" cy="1097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2995" y="782593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7" y="782593"/>
            <a:ext cx="8625016" cy="60754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5175" y="1419953"/>
            <a:ext cx="8178823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792178" y="403654"/>
            <a:ext cx="7989357" cy="5953897"/>
          </a:xfrm>
        </p:spPr>
        <p:txBody>
          <a:bodyPr>
            <a:noAutofit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Педагогические конфликты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и способы их преодоления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Куракина Е.Ю., </a:t>
            </a:r>
            <a:r>
              <a:rPr lang="ru-RU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к.п.н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.</a:t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декан ф-та содержания</a:t>
            </a:r>
            <a:b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и методики обучения КОИРО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396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396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12B56"/>
                </a:solidFill>
              </a:rPr>
              <a:t>Причины конфликта между учителем и родителями</a:t>
            </a:r>
            <a:r>
              <a:rPr lang="ru-RU" sz="2800" dirty="0">
                <a:solidFill>
                  <a:srgbClr val="812B56"/>
                </a:solidFill>
              </a:rPr>
              <a:t> </a:t>
            </a:r>
            <a:br>
              <a:rPr lang="ru-RU" sz="2800" dirty="0">
                <a:solidFill>
                  <a:srgbClr val="812B56"/>
                </a:solidFill>
              </a:rPr>
            </a:br>
            <a:endParaRPr lang="ru-RU" sz="2800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801" y="1469539"/>
            <a:ext cx="4462334" cy="483923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разные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представления сторон о средствах воспитания 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недовольство родителя методами обучения педагога 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личная неприязнь 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мнение родителя о необоснованном занижении оценок ребенку 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02" y="142145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10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812B56"/>
                </a:solidFill>
              </a:rPr>
              <a:t>Причины конфликтов «Учитель-учитель»</a:t>
            </a:r>
            <a:endParaRPr lang="ru-RU" sz="32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4270" y="1087394"/>
            <a:ext cx="4827412" cy="5321643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Конфликты в учительской среде: «учитель – учитель», «учитель – администратор», «администратор – администратор». 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. нетактичное отношение друг к другу;</a:t>
            </a:r>
          </a:p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2. из-за неудобного расписания занятий;</a:t>
            </a:r>
          </a:p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3. перекладывание обязанностей друг на друга; </a:t>
            </a:r>
          </a:p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4. административные злоупотребления;</a:t>
            </a:r>
          </a:p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5. неравномерное распределение педагогической нагрузки.</a:t>
            </a:r>
          </a:p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Если обобщить причины конфликтов, имеющих место в учительской среде, то их можно свести к двум основаниям:</a:t>
            </a:r>
          </a:p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sz="2900" dirty="0">
                <a:solidFill>
                  <a:srgbClr val="812B56"/>
                </a:solidFill>
              </a:rPr>
              <a:t>Проблемы общения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, например, отсутствие такта, вспыльчивость, нетерпимость к недостаткам других, завышенная самооценка, психологическая несовместимость и др.;</a:t>
            </a:r>
          </a:p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ru-RU" sz="2900" dirty="0">
                <a:solidFill>
                  <a:srgbClr val="812B56"/>
                </a:solidFill>
              </a:rPr>
              <a:t>Устаревшая административная система 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управления школьными заведениями, построенная по принципу «начальник - подчиненный», в которой почти не остается места для нормального человеческого общения.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4627"/>
          <a:stretch/>
        </p:blipFill>
        <p:spPr>
          <a:xfrm>
            <a:off x="5459189" y="1219200"/>
            <a:ext cx="3355297" cy="252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77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7135" y="1"/>
            <a:ext cx="8633253" cy="74964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812B56"/>
                </a:solidFill>
              </a:rPr>
              <a:t>В каких классах (группах) чаще возникают конфликты?</a:t>
            </a:r>
            <a:endParaRPr lang="ru-RU" sz="28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04" y="691978"/>
            <a:ext cx="8929818" cy="548498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812B56"/>
                </a:solidFill>
              </a:rPr>
              <a:t>Атмосфера соперничества в учебной группе (классе</a:t>
            </a:r>
            <a:r>
              <a:rPr lang="ru-RU" sz="1600" b="1" i="1" dirty="0">
                <a:solidFill>
                  <a:srgbClr val="213969"/>
                </a:solidFill>
              </a:rPr>
              <a:t>).</a:t>
            </a:r>
            <a:r>
              <a:rPr lang="ru-RU" sz="1600" i="1" dirty="0">
                <a:solidFill>
                  <a:srgbClr val="213969"/>
                </a:solidFill>
              </a:rPr>
              <a:t> </a:t>
            </a:r>
            <a:r>
              <a:rPr lang="ru-RU" sz="1600" dirty="0">
                <a:solidFill>
                  <a:srgbClr val="213969"/>
                </a:solidFill>
              </a:rPr>
              <a:t>Если она есть, то учащиеся приучаются работать не друг с другом, а каждый за себя и друг против друга; при этом они не умеют сотрудничать и работать в сообществах (группах).</a:t>
            </a:r>
          </a:p>
          <a:p>
            <a:r>
              <a:rPr lang="ru-RU" sz="1600" b="1" dirty="0">
                <a:solidFill>
                  <a:srgbClr val="812B56"/>
                </a:solidFill>
              </a:rPr>
              <a:t>Атмосфера нетерпимости, вражды и </a:t>
            </a:r>
            <a:r>
              <a:rPr lang="ru-RU" sz="1600" b="1" dirty="0" smtClean="0">
                <a:solidFill>
                  <a:srgbClr val="812B56"/>
                </a:solidFill>
              </a:rPr>
              <a:t>недоверия</a:t>
            </a:r>
            <a:r>
              <a:rPr lang="ru-RU" sz="1600" dirty="0">
                <a:solidFill>
                  <a:srgbClr val="812B56"/>
                </a:solidFill>
              </a:rPr>
              <a:t> </a:t>
            </a:r>
            <a:r>
              <a:rPr lang="ru-RU" sz="1600" dirty="0" smtClean="0">
                <a:solidFill>
                  <a:srgbClr val="213969"/>
                </a:solidFill>
              </a:rPr>
              <a:t>воз­никает</a:t>
            </a:r>
            <a:r>
              <a:rPr lang="ru-RU" sz="1600" dirty="0">
                <a:solidFill>
                  <a:srgbClr val="213969"/>
                </a:solidFill>
              </a:rPr>
              <a:t>, когда учащиеся не научились быть снисходительными к другим, не видят достоинств окружающих, не умеют поддер­живать </a:t>
            </a:r>
            <a:r>
              <a:rPr lang="ru-RU" sz="1600" dirty="0" smtClean="0">
                <a:solidFill>
                  <a:srgbClr val="213969"/>
                </a:solidFill>
              </a:rPr>
              <a:t> </a:t>
            </a:r>
            <a:r>
              <a:rPr lang="ru-RU" sz="1600" dirty="0">
                <a:solidFill>
                  <a:srgbClr val="213969"/>
                </a:solidFill>
              </a:rPr>
              <a:t>друг друга в трудных ситуациях. М</a:t>
            </a:r>
            <a:r>
              <a:rPr lang="ru-RU" sz="1600" dirty="0" smtClean="0">
                <a:solidFill>
                  <a:srgbClr val="213969"/>
                </a:solidFill>
              </a:rPr>
              <a:t>ногие </a:t>
            </a:r>
            <a:r>
              <a:rPr lang="ru-RU" sz="1600" dirty="0">
                <a:solidFill>
                  <a:srgbClr val="213969"/>
                </a:solidFill>
              </a:rPr>
              <a:t>учащиеся страдают от одино­чества и изоляции, здесь часто возникают споры и ссоры на почве национальных и культурных различий.</a:t>
            </a:r>
          </a:p>
          <a:p>
            <a:r>
              <a:rPr lang="ru-RU" sz="1600" b="1" dirty="0">
                <a:solidFill>
                  <a:srgbClr val="812B56"/>
                </a:solidFill>
              </a:rPr>
              <a:t>Неумение общаться</a:t>
            </a:r>
            <a:r>
              <a:rPr lang="ru-RU" sz="1600" i="1" dirty="0">
                <a:solidFill>
                  <a:srgbClr val="213969"/>
                </a:solidFill>
              </a:rPr>
              <a:t>. </a:t>
            </a:r>
            <a:r>
              <a:rPr lang="ru-RU" sz="1600" dirty="0">
                <a:solidFill>
                  <a:srgbClr val="213969"/>
                </a:solidFill>
              </a:rPr>
              <a:t>На этой почве то и дело возникает недопонимание, неверное истолкование намерений, чувств, желаний, действий окружающих людей. Учащиеся не знают, как сформулировать мысль, как выразить свои чувства, иног­да они просто боятся это сделать. Они не умеют выслушать собеседника, ненаблюдательны, не замечают его эмоциональ­ного </a:t>
            </a:r>
            <a:r>
              <a:rPr lang="ru-RU" sz="1600" dirty="0" smtClean="0">
                <a:solidFill>
                  <a:srgbClr val="213969"/>
                </a:solidFill>
              </a:rPr>
              <a:t>состояния, </a:t>
            </a:r>
            <a:r>
              <a:rPr lang="ru-RU" sz="1600" dirty="0">
                <a:solidFill>
                  <a:srgbClr val="213969"/>
                </a:solidFill>
              </a:rPr>
              <a:t>проявляют невнимание, что расценивается собеседником как душевная черствость.</a:t>
            </a:r>
          </a:p>
          <a:p>
            <a:r>
              <a:rPr lang="ru-RU" sz="1600" b="1" dirty="0">
                <a:solidFill>
                  <a:srgbClr val="812B56"/>
                </a:solidFill>
              </a:rPr>
              <a:t>Неадекватность выражения эмоций</a:t>
            </a:r>
            <a:r>
              <a:rPr lang="ru-RU" sz="1600" i="1" dirty="0">
                <a:solidFill>
                  <a:srgbClr val="213969"/>
                </a:solidFill>
              </a:rPr>
              <a:t>. </a:t>
            </a:r>
            <a:r>
              <a:rPr lang="ru-RU" sz="1600" dirty="0">
                <a:solidFill>
                  <a:srgbClr val="213969"/>
                </a:solidFill>
              </a:rPr>
              <a:t>В каждом конфлик­те присутствует аффективный компонент. Если учащиеся не умеют владеть собой, конфликт легко разгорается. Бывает, что учащимся просто неизвестны иные способы выражения эмоций, кроме агрессивных (так они проявляют страх).</a:t>
            </a:r>
          </a:p>
          <a:p>
            <a:r>
              <a:rPr lang="ru-RU" sz="1600" b="1" dirty="0">
                <a:solidFill>
                  <a:srgbClr val="812B56"/>
                </a:solidFill>
              </a:rPr>
              <a:t>Отсутствие навыков разрешения конфликтов</a:t>
            </a:r>
            <a:r>
              <a:rPr lang="ru-RU" sz="1600" i="1" dirty="0">
                <a:solidFill>
                  <a:srgbClr val="213969"/>
                </a:solidFill>
              </a:rPr>
              <a:t>. </a:t>
            </a:r>
            <a:r>
              <a:rPr lang="ru-RU" sz="1600" dirty="0">
                <a:solidFill>
                  <a:srgbClr val="213969"/>
                </a:solidFill>
              </a:rPr>
              <a:t>Часто примером грубого и агрессивного поведения служат родители или группы сверстников за пределами учебного заведения. Передачи телевидения также вносят свою лепту. Многое зави­сит, конечно, и от общей зрелости учащегося, и от его нрав­ственного уровня.</a:t>
            </a:r>
          </a:p>
          <a:p>
            <a:r>
              <a:rPr lang="ru-RU" sz="1600" b="1" dirty="0">
                <a:solidFill>
                  <a:srgbClr val="812B56"/>
                </a:solidFill>
              </a:rPr>
              <a:t>Злоупотребление властью со стороны </a:t>
            </a:r>
            <a:r>
              <a:rPr lang="ru-RU" sz="1600" b="1" dirty="0" smtClean="0">
                <a:solidFill>
                  <a:srgbClr val="812B56"/>
                </a:solidFill>
              </a:rPr>
              <a:t>педагога</a:t>
            </a:r>
            <a:r>
              <a:rPr lang="ru-RU" sz="1600" dirty="0" smtClean="0">
                <a:solidFill>
                  <a:srgbClr val="213969"/>
                </a:solidFill>
              </a:rPr>
              <a:t>. </a:t>
            </a:r>
            <a:r>
              <a:rPr lang="ru-RU" sz="1600" dirty="0">
                <a:solidFill>
                  <a:srgbClr val="213969"/>
                </a:solidFill>
              </a:rPr>
              <a:t>Его непоследовательность, неразумные или чрезмерно завышенные требования могут довести учащихся до фрустрации. Когда педагог постоянно придерживается ав­торитарного стиля, жестких, негибких правил, в любой учеб­ной группе может возникнуть атмосфера страха и недоверия.</a:t>
            </a:r>
          </a:p>
          <a:p>
            <a:endParaRPr lang="ru-RU" sz="1600" dirty="0">
              <a:solidFill>
                <a:srgbClr val="213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4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8" y="194534"/>
            <a:ext cx="7869891" cy="82378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rgbClr val="812B56"/>
                </a:solidFill>
              </a:rPr>
              <a:t>Динамика развития конфликта.</a:t>
            </a:r>
            <a:r>
              <a:rPr lang="ru-RU" altLang="ru-RU" sz="2800" dirty="0">
                <a:solidFill>
                  <a:srgbClr val="812B56"/>
                </a:solidFill>
              </a:rPr>
              <a:t/>
            </a:r>
            <a:br>
              <a:rPr lang="ru-RU" altLang="ru-RU" sz="2800" dirty="0">
                <a:solidFill>
                  <a:srgbClr val="812B56"/>
                </a:solidFill>
              </a:rPr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7525" y="1482810"/>
            <a:ext cx="4803416" cy="383741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altLang="ru-RU" dirty="0" smtClean="0">
                <a:solidFill>
                  <a:srgbClr val="213969"/>
                </a:solidFill>
              </a:rPr>
              <a:t>1.Возникновение</a:t>
            </a:r>
            <a:r>
              <a:rPr lang="ru-RU" altLang="ru-RU" dirty="0">
                <a:solidFill>
                  <a:srgbClr val="213969"/>
                </a:solidFill>
              </a:rPr>
              <a:t>.</a:t>
            </a:r>
          </a:p>
          <a:p>
            <a:pPr>
              <a:defRPr/>
            </a:pPr>
            <a:r>
              <a:rPr lang="ru-RU" altLang="ru-RU" dirty="0">
                <a:solidFill>
                  <a:srgbClr val="213969"/>
                </a:solidFill>
              </a:rPr>
              <a:t>2.Стадия разгара конфликта.</a:t>
            </a:r>
          </a:p>
          <a:p>
            <a:pPr>
              <a:defRPr/>
            </a:pPr>
            <a:r>
              <a:rPr lang="ru-RU" altLang="ru-RU" dirty="0">
                <a:solidFill>
                  <a:srgbClr val="213969"/>
                </a:solidFill>
              </a:rPr>
              <a:t>3. Выход из конфликта</a:t>
            </a:r>
            <a:r>
              <a:rPr lang="ru-RU" altLang="ru-RU" b="1" dirty="0" smtClean="0">
                <a:solidFill>
                  <a:srgbClr val="213969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altLang="ru-RU" b="1" dirty="0">
              <a:solidFill>
                <a:srgbClr val="213969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213969"/>
                </a:solidFill>
              </a:rPr>
              <a:t>Успешная блоки­ровка конфликта (переведение его из области коммуника­тивных взаимодействий в плоскость предметно-</a:t>
            </a:r>
            <a:r>
              <a:rPr lang="ru-RU" dirty="0" err="1">
                <a:solidFill>
                  <a:srgbClr val="213969"/>
                </a:solidFill>
              </a:rPr>
              <a:t>деятельностную</a:t>
            </a:r>
            <a:r>
              <a:rPr lang="ru-RU" dirty="0">
                <a:solidFill>
                  <a:srgbClr val="213969"/>
                </a:solidFill>
              </a:rPr>
              <a:t>) возможна лишь на </a:t>
            </a:r>
            <a:r>
              <a:rPr lang="ru-RU" dirty="0">
                <a:solidFill>
                  <a:srgbClr val="812B56"/>
                </a:solidFill>
              </a:rPr>
              <a:t>первой стадии</a:t>
            </a:r>
            <a:r>
              <a:rPr lang="ru-RU" dirty="0">
                <a:solidFill>
                  <a:srgbClr val="213969"/>
                </a:solidFill>
              </a:rPr>
              <a:t>. </a:t>
            </a:r>
            <a:endParaRPr lang="ru-RU" dirty="0" smtClean="0">
              <a:solidFill>
                <a:srgbClr val="213969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213969"/>
                </a:solidFill>
              </a:rPr>
              <a:t>Если </a:t>
            </a:r>
            <a:r>
              <a:rPr lang="ru-RU" dirty="0">
                <a:solidFill>
                  <a:srgbClr val="213969"/>
                </a:solidFill>
              </a:rPr>
              <a:t>конфликт разгорелся, подавить его уже не удается. </a:t>
            </a:r>
            <a:endParaRPr lang="ru-RU" dirty="0" smtClean="0">
              <a:solidFill>
                <a:srgbClr val="213969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812B56"/>
                </a:solidFill>
              </a:rPr>
              <a:t>Воспитательная </a:t>
            </a:r>
            <a:r>
              <a:rPr lang="ru-RU" dirty="0">
                <a:solidFill>
                  <a:srgbClr val="812B56"/>
                </a:solidFill>
              </a:rPr>
              <a:t>коррекция эффективна на третьей стадии</a:t>
            </a:r>
            <a:r>
              <a:rPr lang="ru-RU" dirty="0">
                <a:solidFill>
                  <a:srgbClr val="213969"/>
                </a:solidFill>
              </a:rPr>
              <a:t>, когда произош­ла разрядка напряжения и обе стороны «выплеснули свои эмоции».</a:t>
            </a:r>
            <a:endParaRPr lang="ru-RU" altLang="ru-RU" dirty="0">
              <a:solidFill>
                <a:srgbClr val="213969"/>
              </a:solidFill>
            </a:endParaRP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7009"/>
          <a:stretch/>
        </p:blipFill>
        <p:spPr>
          <a:xfrm>
            <a:off x="5021254" y="1298403"/>
            <a:ext cx="3862256" cy="255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836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ctr"/>
            <a:r>
              <a:rPr lang="ru-RU" altLang="ru-RU" dirty="0" smtClean="0"/>
              <a:t> </a:t>
            </a:r>
            <a:r>
              <a:rPr lang="ru-RU" altLang="ru-RU" sz="3200" b="1" dirty="0" smtClean="0">
                <a:solidFill>
                  <a:srgbClr val="812B56"/>
                </a:solidFill>
              </a:rPr>
              <a:t>Пирамида конфликта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688556"/>
              </p:ext>
            </p:extLst>
          </p:nvPr>
        </p:nvGraphicFramePr>
        <p:xfrm>
          <a:off x="1210962" y="1351005"/>
          <a:ext cx="5857103" cy="439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200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812B56"/>
                </a:solidFill>
              </a:rPr>
              <a:t>Основные стили разрешения конфликтов.</a:t>
            </a:r>
            <a:r>
              <a:rPr lang="ru-RU" altLang="ru-RU" sz="2400" dirty="0" smtClean="0">
                <a:solidFill>
                  <a:srgbClr val="812B56"/>
                </a:solidFill>
              </a:rPr>
              <a:t/>
            </a:r>
            <a:br>
              <a:rPr lang="ru-RU" altLang="ru-RU" sz="2400" dirty="0" smtClean="0">
                <a:solidFill>
                  <a:srgbClr val="812B56"/>
                </a:solidFill>
              </a:rPr>
            </a:br>
            <a:endParaRPr lang="ru-RU" altLang="ru-RU" sz="2400" dirty="0" smtClean="0">
              <a:solidFill>
                <a:srgbClr val="812B56"/>
              </a:solidFill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sz="half" idx="1"/>
          </p:nvPr>
        </p:nvSpPr>
        <p:spPr>
          <a:xfrm>
            <a:off x="57665" y="955589"/>
            <a:ext cx="5045694" cy="569234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ru-RU" alt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По типу поведения в конфликте возможно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выделить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900" b="1" dirty="0">
                <a:solidFill>
                  <a:srgbClr val="812B56"/>
                </a:solidFill>
              </a:rPr>
              <a:t>три принципиально различных подхода: </a:t>
            </a:r>
          </a:p>
          <a:p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1) </a:t>
            </a:r>
            <a:r>
              <a:rPr lang="ru-RU" sz="1900" b="1" dirty="0">
                <a:solidFill>
                  <a:srgbClr val="812B56"/>
                </a:solidFill>
              </a:rPr>
              <a:t>изменить ситуацию; </a:t>
            </a:r>
          </a:p>
          <a:p>
            <a:r>
              <a:rPr lang="ru-RU" sz="1900" b="1" dirty="0">
                <a:solidFill>
                  <a:srgbClr val="812B56"/>
                </a:solidFill>
              </a:rPr>
              <a:t>2) изменить отношение к ситуации;</a:t>
            </a:r>
          </a:p>
          <a:p>
            <a:r>
              <a:rPr lang="ru-RU" sz="1900" b="1" dirty="0">
                <a:solidFill>
                  <a:srgbClr val="812B56"/>
                </a:solidFill>
              </a:rPr>
              <a:t> 3) измениться самому.</a:t>
            </a:r>
          </a:p>
          <a:p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Эти три типа взаимодействий осуществляются в рамках стилей поведения в конфликте, выделенных американскими учёными </a:t>
            </a:r>
            <a:r>
              <a:rPr lang="ru-RU" sz="1900" dirty="0" err="1">
                <a:solidFill>
                  <a:schemeClr val="accent5">
                    <a:lumMod val="50000"/>
                  </a:schemeClr>
                </a:solidFill>
              </a:rPr>
              <a:t>У.Томас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</a:rPr>
              <a:t> и Х. </a:t>
            </a:r>
            <a:r>
              <a:rPr lang="ru-RU" sz="1900" dirty="0" err="1">
                <a:solidFill>
                  <a:schemeClr val="accent5">
                    <a:lumMod val="50000"/>
                  </a:schemeClr>
                </a:solidFill>
              </a:rPr>
              <a:t>Килмен</a:t>
            </a:r>
            <a:endParaRPr lang="ru-RU" altLang="ru-RU" sz="19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Стиль конкуренции. </a:t>
            </a:r>
            <a:r>
              <a:rPr lang="ru-RU" altLang="ru-RU" sz="1900" dirty="0" smtClean="0">
                <a:solidFill>
                  <a:schemeClr val="accent5">
                    <a:lumMod val="50000"/>
                  </a:schemeClr>
                </a:solidFill>
              </a:rPr>
              <a:t>Эффективен, когда необходимо принять быстро решение и у вас достаточно для этого власти.</a:t>
            </a:r>
          </a:p>
          <a:p>
            <a:pPr>
              <a:defRPr/>
            </a:pPr>
            <a:r>
              <a:rPr lang="ru-RU" alt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Стиль уклонения. </a:t>
            </a:r>
            <a:r>
              <a:rPr lang="ru-RU" altLang="ru-RU" sz="1900" dirty="0" smtClean="0">
                <a:solidFill>
                  <a:schemeClr val="accent5">
                    <a:lumMod val="50000"/>
                  </a:schemeClr>
                </a:solidFill>
              </a:rPr>
              <a:t>Реализуется тогда, когда человек не отстаивает свои права, не хочет вступать в сотрудничество для выработки решения проблемы и просто уходит от разрешения конфликта.</a:t>
            </a:r>
          </a:p>
          <a:p>
            <a:pPr>
              <a:defRPr/>
            </a:pPr>
            <a:r>
              <a:rPr lang="ru-RU" alt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Стиль приспособления. </a:t>
            </a:r>
            <a:r>
              <a:rPr lang="ru-RU" altLang="ru-RU" sz="1900" dirty="0" smtClean="0">
                <a:solidFill>
                  <a:schemeClr val="accent5">
                    <a:lumMod val="50000"/>
                  </a:schemeClr>
                </a:solidFill>
              </a:rPr>
              <a:t>Человек действует совместно с партнером по общению. Не пытаясь отстаивать собственные интересы.</a:t>
            </a:r>
          </a:p>
          <a:p>
            <a:pPr>
              <a:defRPr/>
            </a:pPr>
            <a:r>
              <a:rPr lang="ru-RU" alt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Стиль сотрудничества.  </a:t>
            </a:r>
            <a:r>
              <a:rPr lang="ru-RU" altLang="ru-RU" sz="1900" dirty="0" smtClean="0">
                <a:solidFill>
                  <a:schemeClr val="accent5">
                    <a:lumMod val="50000"/>
                  </a:schemeClr>
                </a:solidFill>
              </a:rPr>
              <a:t>Человек активно отстаивает собственную позицию, но старается при этом учитывать интересы другой стороны.</a:t>
            </a:r>
          </a:p>
          <a:p>
            <a:pPr>
              <a:defRPr/>
            </a:pPr>
            <a:r>
              <a:rPr lang="ru-RU" alt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Стиль компромисса. </a:t>
            </a:r>
            <a:r>
              <a:rPr lang="ru-RU" altLang="ru-RU" sz="1900" dirty="0" smtClean="0">
                <a:solidFill>
                  <a:schemeClr val="accent5">
                    <a:lumMod val="50000"/>
                  </a:schemeClr>
                </a:solidFill>
              </a:rPr>
              <a:t>Люди сходятся на частичном удовлетворении желаний и интересов каждой стороны.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59" y="1384932"/>
            <a:ext cx="3884122" cy="3376538"/>
          </a:xfrm>
        </p:spPr>
      </p:pic>
    </p:spTree>
    <p:extLst>
      <p:ext uri="{BB962C8B-B14F-4D97-AF65-F5344CB8AC3E}">
        <p14:creationId xmlns:p14="http://schemas.microsoft.com/office/powerpoint/2010/main" val="243679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812B56"/>
                </a:solidFill>
              </a:rPr>
              <a:t/>
            </a:r>
            <a:br>
              <a:rPr lang="ru-RU" altLang="ru-RU" sz="2800" b="1" dirty="0" smtClean="0">
                <a:solidFill>
                  <a:srgbClr val="812B56"/>
                </a:solidFill>
              </a:rPr>
            </a:br>
            <a:r>
              <a:rPr lang="ru-RU" altLang="ru-RU" sz="3100" b="1" dirty="0" smtClean="0">
                <a:solidFill>
                  <a:srgbClr val="812B56"/>
                </a:solidFill>
              </a:rPr>
              <a:t>Стратегии эффективного поведения в конфликте</a:t>
            </a:r>
            <a:br>
              <a:rPr lang="ru-RU" altLang="ru-RU" sz="3100" b="1" dirty="0" smtClean="0">
                <a:solidFill>
                  <a:srgbClr val="812B56"/>
                </a:solidFill>
              </a:rPr>
            </a:br>
            <a:endParaRPr lang="ru-RU" altLang="ru-RU" sz="3100" b="1" dirty="0" smtClean="0"/>
          </a:p>
        </p:txBody>
      </p:sp>
      <p:sp>
        <p:nvSpPr>
          <p:cNvPr id="41987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36822"/>
            <a:ext cx="5124450" cy="5721178"/>
          </a:xfrm>
        </p:spPr>
        <p:txBody>
          <a:bodyPr>
            <a:normAutofit/>
          </a:bodyPr>
          <a:lstStyle/>
          <a:p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 конфликте не бывает победителей.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Первый шаг – показатель силы характера и самоуважения.</a:t>
            </a:r>
          </a:p>
          <a:p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Начинайте беседу с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описания конкретной ситуации, которая вас не устраивает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. Стараясь быть максимально объективным.</a:t>
            </a:r>
          </a:p>
          <a:p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Расскажите,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что вы чувствуете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в данной ситуации.</a:t>
            </a:r>
          </a:p>
          <a:p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Старайтесь выслушать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противоположную сторону, не перебивая и не споря.</a:t>
            </a:r>
          </a:p>
          <a:p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Осознайте интересы свои и партнера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Определите, в чем состоит главное противоречие между вами. Чего хочет каждый из вас? Чего вы реально опасаетесь?</a:t>
            </a:r>
          </a:p>
          <a:p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Чего вы хотите на самом деле? Какие предлагаете решения?</a:t>
            </a:r>
          </a:p>
          <a:p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Разрешайте конфликт.</a:t>
            </a:r>
          </a:p>
          <a:p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Ищите совместно такие способы действия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, которые бы удовлетворили обе стороны.</a:t>
            </a:r>
          </a:p>
          <a:p>
            <a:endParaRPr lang="ru-RU" alt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7124"/>
          <a:stretch/>
        </p:blipFill>
        <p:spPr>
          <a:xfrm>
            <a:off x="5536578" y="1886466"/>
            <a:ext cx="3368715" cy="278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15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812B56"/>
                </a:solidFill>
              </a:rPr>
              <a:t>Техника «Я -высказывания» в профилактике конфликта</a:t>
            </a:r>
            <a:br>
              <a:rPr lang="ru-RU" sz="2400" b="1" dirty="0">
                <a:solidFill>
                  <a:srgbClr val="812B56"/>
                </a:solidFill>
              </a:rPr>
            </a:br>
            <a:r>
              <a:rPr lang="ru-RU" altLang="ru-RU" sz="2400" b="1" dirty="0" smtClean="0">
                <a:solidFill>
                  <a:srgbClr val="812B56"/>
                </a:solidFill>
              </a:rPr>
              <a:t> </a:t>
            </a:r>
            <a:endParaRPr lang="ru-RU" altLang="ru-RU" sz="2400" b="1" dirty="0" smtClean="0">
              <a:solidFill>
                <a:srgbClr val="812B56"/>
              </a:solidFill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543363" y="724930"/>
            <a:ext cx="7955178" cy="5878169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ru-RU" sz="1700" b="1" dirty="0" smtClean="0">
              <a:solidFill>
                <a:srgbClr val="A50021"/>
              </a:solidFill>
            </a:endParaRPr>
          </a:p>
          <a:p>
            <a:pPr marL="0">
              <a:spcBef>
                <a:spcPts val="0"/>
              </a:spcBef>
              <a:defRPr/>
            </a:pPr>
            <a:r>
              <a:rPr lang="ru-RU" sz="2900" b="1" dirty="0" smtClean="0">
                <a:solidFill>
                  <a:srgbClr val="A50021"/>
                </a:solidFill>
              </a:rPr>
              <a:t>«</a:t>
            </a:r>
            <a:r>
              <a:rPr lang="ru-RU" sz="2900" b="1" dirty="0" smtClean="0">
                <a:solidFill>
                  <a:srgbClr val="812B56"/>
                </a:solidFill>
              </a:rPr>
              <a:t>Я высказывание</a:t>
            </a: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</a:rPr>
              <a:t>» – универсальный способ выражения вашего отношения к данной ситуации, не обижающий другого человека.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defRPr/>
            </a:pPr>
            <a:r>
              <a:rPr lang="ru-RU" sz="2900" b="1" dirty="0" smtClean="0">
                <a:solidFill>
                  <a:srgbClr val="812B56"/>
                </a:solidFill>
              </a:rPr>
              <a:t>Модель конструктивной критики.</a:t>
            </a:r>
            <a:endParaRPr lang="ru-RU" sz="2900" dirty="0" smtClean="0">
              <a:solidFill>
                <a:srgbClr val="812B56"/>
              </a:solidFill>
            </a:endParaRPr>
          </a:p>
          <a:p>
            <a:pPr marL="0">
              <a:spcBef>
                <a:spcPts val="0"/>
              </a:spcBef>
              <a:defRPr/>
            </a:pPr>
            <a:r>
              <a:rPr lang="ru-RU" sz="2900" dirty="0" smtClean="0">
                <a:solidFill>
                  <a:srgbClr val="812B56"/>
                </a:solidFill>
              </a:rPr>
              <a:t>Опишите событие (без оценок). </a:t>
            </a:r>
          </a:p>
          <a:p>
            <a:pPr marL="0">
              <a:spcBef>
                <a:spcPts val="0"/>
              </a:spcBef>
              <a:defRPr/>
            </a:pPr>
            <a:r>
              <a:rPr lang="ru-RU" sz="2900" dirty="0" smtClean="0">
                <a:solidFill>
                  <a:srgbClr val="812B56"/>
                </a:solidFill>
              </a:rPr>
              <a:t>Опишите, какие чувства у вас возникают в связи с этим.</a:t>
            </a:r>
          </a:p>
          <a:p>
            <a:pPr marL="0">
              <a:spcBef>
                <a:spcPts val="0"/>
              </a:spcBef>
              <a:defRPr/>
            </a:pPr>
            <a:r>
              <a:rPr lang="ru-RU" sz="2900" dirty="0" smtClean="0">
                <a:solidFill>
                  <a:srgbClr val="812B56"/>
                </a:solidFill>
              </a:rPr>
              <a:t>Предпочитаемый исход.</a:t>
            </a:r>
          </a:p>
          <a:p>
            <a:pPr marL="0">
              <a:spcBef>
                <a:spcPts val="0"/>
              </a:spcBef>
            </a:pP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</a:rPr>
              <a:t>Примеры техники «Я — </a:t>
            </a: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</a:rPr>
              <a:t>высказывания»</a:t>
            </a:r>
          </a:p>
          <a:p>
            <a:pPr marL="0">
              <a:spcBef>
                <a:spcPts val="0"/>
              </a:spcBef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</a:rPr>
              <a:t>Ты снова опоздал на урок, я раздражена, потому что это происходит ежедневно, давай договоримся, что ты будешь раньше выходить из дома, чтобы успевать вовремя.</a:t>
            </a:r>
          </a:p>
          <a:p>
            <a:pPr marL="0">
              <a:spcBef>
                <a:spcPts val="0"/>
              </a:spcBef>
            </a:pPr>
            <a:endParaRPr lang="ru-RU" sz="29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9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900" b="1" dirty="0" smtClean="0">
                <a:solidFill>
                  <a:srgbClr val="812B56"/>
                </a:solidFill>
              </a:rPr>
              <a:t>Техника </a:t>
            </a:r>
            <a:r>
              <a:rPr lang="ru-RU" sz="2900" b="1" dirty="0">
                <a:solidFill>
                  <a:srgbClr val="812B56"/>
                </a:solidFill>
              </a:rPr>
              <a:t>«Я -высказывания» в профилактике конфликта</a:t>
            </a:r>
          </a:p>
          <a:p>
            <a:pPr marL="0">
              <a:spcBef>
                <a:spcPts val="0"/>
              </a:spcBef>
            </a:pP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При использовании техники «Я — высказываний» появляются 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возможности:</a:t>
            </a:r>
          </a:p>
          <a:p>
            <a:pPr marL="0">
              <a:spcBef>
                <a:spcPts val="0"/>
              </a:spcBef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заявлять 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о намерениях, не ущемляя собственных 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интересов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br>
              <a:rPr lang="ru-RU" sz="2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разряжать напряжение, не доводя до 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конфликта</a:t>
            </a:r>
          </a:p>
          <a:p>
            <a:pPr marL="0">
              <a:spcBef>
                <a:spcPts val="0"/>
              </a:spcBef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быть 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уверенным и правдивым в сказанных словах;</a:t>
            </a:r>
            <a:br>
              <a:rPr lang="ru-RU" sz="2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сохранять личностные качества, преграждая 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путь 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манипуляциям и 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давлению;</a:t>
            </a:r>
          </a:p>
          <a:p>
            <a:pPr marL="0">
              <a:spcBef>
                <a:spcPts val="0"/>
              </a:spcBef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предоставлять 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партнеру право выбора;</a:t>
            </a:r>
            <a:br>
              <a:rPr lang="ru-RU" sz="2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учитывать детали противоречий и находить 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приемлемое 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решение для обоих.</a:t>
            </a:r>
          </a:p>
          <a:p>
            <a:pPr marL="0">
              <a:spcBef>
                <a:spcPts val="0"/>
              </a:spcBef>
              <a:defRPr/>
            </a:pPr>
            <a:endParaRPr lang="ru-RU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3" r="2703" b="174"/>
          <a:stretch/>
        </p:blipFill>
        <p:spPr>
          <a:xfrm>
            <a:off x="5300234" y="4583062"/>
            <a:ext cx="3440112" cy="21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64008"/>
              </p:ext>
            </p:extLst>
          </p:nvPr>
        </p:nvGraphicFramePr>
        <p:xfrm>
          <a:off x="628650" y="2619630"/>
          <a:ext cx="7971653" cy="1477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401"/>
                <a:gridCol w="3986252"/>
              </a:tblGrid>
              <a:tr h="441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Обвинение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Я -высказывание</a:t>
                      </a:r>
                      <a:endParaRPr lang="ru-R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«Ты меня уже не любишь»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12B56"/>
                          </a:solidFill>
                          <a:effectLst/>
                        </a:rPr>
                        <a:t>«Мне важно проявление твоих чувств»</a:t>
                      </a:r>
                      <a:endParaRPr lang="ru-RU" sz="1400" dirty="0">
                        <a:solidFill>
                          <a:srgbClr val="812B5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2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«Ты ужасен в своем поведении»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12B56"/>
                          </a:solidFill>
                          <a:effectLst/>
                        </a:rPr>
                        <a:t>«Твое поведение меня огорчило. Ты можешь так больше не </a:t>
                      </a:r>
                      <a:r>
                        <a:rPr lang="ru-RU" sz="1400" dirty="0" smtClean="0">
                          <a:solidFill>
                            <a:srgbClr val="812B56"/>
                          </a:solidFill>
                          <a:effectLst/>
                        </a:rPr>
                        <a:t>поступать</a:t>
                      </a:r>
                      <a:endParaRPr lang="ru-RU" sz="1400" dirty="0">
                        <a:solidFill>
                          <a:srgbClr val="812B56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«Ты меня не слушаешь.»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12B56"/>
                          </a:solidFill>
                          <a:effectLst/>
                        </a:rPr>
                        <a:t>«Мне важно твое мнение, послушай меня»</a:t>
                      </a:r>
                      <a:endParaRPr lang="ru-RU" sz="1400" dirty="0">
                        <a:solidFill>
                          <a:srgbClr val="812B5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8613" y="3046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812B56"/>
                </a:solidFill>
              </a:rPr>
              <a:t>Как вести себя педагогу в конфликте с учеником</a:t>
            </a:r>
            <a:endParaRPr lang="ru-RU" sz="28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0659" y="1202724"/>
            <a:ext cx="5132173" cy="5428735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контролируя свои эмоции, быть объективным, </a:t>
            </a:r>
            <a:r>
              <a:rPr lang="ru-RU" sz="1600" dirty="0">
                <a:solidFill>
                  <a:srgbClr val="812B56"/>
                </a:solidFill>
              </a:rPr>
              <a:t>дать возможность учащимся обосновать свои претензии, “выпустить пар”;</a:t>
            </a:r>
          </a:p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 не приписывать ученику свое понимание его позиции, перейти на “Я-высказывания (не “ты меня обманываешь”, а “</a:t>
            </a:r>
            <a:r>
              <a:rPr lang="ru-RU" sz="1600" dirty="0">
                <a:solidFill>
                  <a:srgbClr val="812B56"/>
                </a:solidFill>
              </a:rPr>
              <a:t>я чувствую себя обманутым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”);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solidFill>
                  <a:srgbClr val="812B56"/>
                </a:solidFill>
              </a:rPr>
              <a:t> </a:t>
            </a:r>
            <a:r>
              <a:rPr lang="ru-RU" sz="1600" dirty="0">
                <a:solidFill>
                  <a:srgbClr val="812B56"/>
                </a:solidFill>
              </a:rPr>
              <a:t>не оскорблять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ученика (есть слова, которые, прозвучав, наносят такой ущерб отношениям, что все последующие “компенсирующие”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действия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не могут их исправить);</a:t>
            </a:r>
          </a:p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 </a:t>
            </a:r>
            <a:r>
              <a:rPr lang="ru-RU" sz="1600" dirty="0">
                <a:solidFill>
                  <a:srgbClr val="812B56"/>
                </a:solidFill>
              </a:rPr>
              <a:t>стараться не выгонять ученика из класса;</a:t>
            </a:r>
          </a:p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 по возможности </a:t>
            </a:r>
            <a:r>
              <a:rPr lang="ru-RU" sz="1600" dirty="0">
                <a:solidFill>
                  <a:srgbClr val="812B56"/>
                </a:solidFill>
              </a:rPr>
              <a:t>не обращаться к администрации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не отвечать на агрессию агрессией, </a:t>
            </a:r>
            <a:r>
              <a:rPr lang="ru-RU" sz="1600" dirty="0">
                <a:solidFill>
                  <a:srgbClr val="812B56"/>
                </a:solidFill>
              </a:rPr>
              <a:t>не затрагивать </a:t>
            </a:r>
            <a:endParaRPr lang="ru-RU" sz="1600" dirty="0" smtClean="0">
              <a:solidFill>
                <a:srgbClr val="812B5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812B56"/>
                </a:solidFill>
              </a:rPr>
              <a:t>его </a:t>
            </a:r>
            <a:r>
              <a:rPr lang="ru-RU" sz="1600" dirty="0">
                <a:solidFill>
                  <a:srgbClr val="812B56"/>
                </a:solidFill>
              </a:rPr>
              <a:t>личности, </a:t>
            </a:r>
          </a:p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давать </a:t>
            </a:r>
            <a:r>
              <a:rPr lang="ru-RU" sz="1600" dirty="0">
                <a:solidFill>
                  <a:srgbClr val="812B56"/>
                </a:solidFill>
              </a:rPr>
              <a:t>оценку только его конкретным действиям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solidFill>
                  <a:srgbClr val="812B56"/>
                </a:solidFill>
              </a:rPr>
              <a:t> </a:t>
            </a:r>
            <a:r>
              <a:rPr lang="ru-RU" sz="1600" dirty="0">
                <a:solidFill>
                  <a:srgbClr val="812B56"/>
                </a:solidFill>
              </a:rPr>
              <a:t>дать себе и ребенку право на ошибку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, не забывая что “не ошибается только тот, кто ничего не делает”;</a:t>
            </a:r>
          </a:p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 независимо от результатов разрешения противоречия постараться </a:t>
            </a:r>
            <a:r>
              <a:rPr lang="ru-RU" sz="1600" dirty="0">
                <a:solidFill>
                  <a:srgbClr val="812B56"/>
                </a:solidFill>
              </a:rPr>
              <a:t>не разрушить отношений с ребенком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(высказать сожаление по поводу конфликта, выразить свое расположение к ученику);</a:t>
            </a:r>
          </a:p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    не бояться конфликтов с учащимися, а </a:t>
            </a:r>
            <a:r>
              <a:rPr lang="ru-RU" sz="1600" dirty="0">
                <a:solidFill>
                  <a:srgbClr val="812B56"/>
                </a:solidFill>
              </a:rPr>
              <a:t>брать на себя инициативу их конструктивного разрешения.</a:t>
            </a:r>
          </a:p>
          <a:p>
            <a:pPr marL="0">
              <a:spcBef>
                <a:spcPts val="0"/>
              </a:spcBef>
            </a:pPr>
            <a:endParaRPr lang="ru-RU" sz="1600" dirty="0">
              <a:solidFill>
                <a:srgbClr val="812B56"/>
              </a:solidFill>
            </a:endParaRPr>
          </a:p>
        </p:txBody>
      </p:sp>
      <p:pic>
        <p:nvPicPr>
          <p:cNvPr id="8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83" y="1784066"/>
            <a:ext cx="3886200" cy="258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838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8498541" cy="13377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12B56"/>
                </a:solidFill>
              </a:rPr>
              <a:t>Общие этические правила </a:t>
            </a:r>
            <a:r>
              <a:rPr lang="ru-RU" sz="2800" b="1" dirty="0" smtClean="0">
                <a:solidFill>
                  <a:srgbClr val="812B56"/>
                </a:solidFill>
              </a:rPr>
              <a:t/>
            </a:r>
            <a:br>
              <a:rPr lang="ru-RU" sz="2800" b="1" dirty="0" smtClean="0">
                <a:solidFill>
                  <a:srgbClr val="812B56"/>
                </a:solidFill>
              </a:rPr>
            </a:br>
            <a:r>
              <a:rPr lang="ru-RU" sz="2800" b="1" dirty="0" smtClean="0">
                <a:solidFill>
                  <a:srgbClr val="812B56"/>
                </a:solidFill>
              </a:rPr>
              <a:t>выхода </a:t>
            </a:r>
            <a:r>
              <a:rPr lang="ru-RU" sz="2800" b="1" dirty="0">
                <a:solidFill>
                  <a:srgbClr val="812B56"/>
                </a:solidFill>
              </a:rPr>
              <a:t>из конфликтной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3697" y="1337733"/>
            <a:ext cx="4629665" cy="48392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1800" dirty="0" smtClean="0">
                <a:solidFill>
                  <a:srgbClr val="213969"/>
                </a:solidFill>
              </a:rPr>
              <a:t>ищите </a:t>
            </a:r>
            <a:r>
              <a:rPr lang="ru-RU" sz="1800" dirty="0">
                <a:solidFill>
                  <a:srgbClr val="213969"/>
                </a:solidFill>
              </a:rPr>
              <a:t>то, что вас </a:t>
            </a:r>
            <a:r>
              <a:rPr lang="ru-RU" sz="1800" dirty="0">
                <a:solidFill>
                  <a:srgbClr val="812B56"/>
                </a:solidFill>
              </a:rPr>
              <a:t>сближает</a:t>
            </a:r>
            <a:r>
              <a:rPr lang="ru-RU" sz="1800" dirty="0">
                <a:solidFill>
                  <a:srgbClr val="213969"/>
                </a:solidFill>
              </a:rPr>
              <a:t>,</a:t>
            </a:r>
          </a:p>
          <a:p>
            <a:r>
              <a:rPr lang="ru-RU" sz="1800" dirty="0" smtClean="0">
                <a:solidFill>
                  <a:srgbClr val="812B56"/>
                </a:solidFill>
              </a:rPr>
              <a:t>не </a:t>
            </a:r>
            <a:r>
              <a:rPr lang="ru-RU" sz="1800" dirty="0">
                <a:solidFill>
                  <a:srgbClr val="812B56"/>
                </a:solidFill>
              </a:rPr>
              <a:t>нагнетайте </a:t>
            </a:r>
            <a:r>
              <a:rPr lang="ru-RU" sz="1800" dirty="0">
                <a:solidFill>
                  <a:srgbClr val="213969"/>
                </a:solidFill>
              </a:rPr>
              <a:t>напряженность,</a:t>
            </a:r>
          </a:p>
          <a:p>
            <a:r>
              <a:rPr lang="ru-RU" sz="1800" dirty="0" smtClean="0">
                <a:solidFill>
                  <a:srgbClr val="812B56"/>
                </a:solidFill>
              </a:rPr>
              <a:t>идите </a:t>
            </a:r>
            <a:r>
              <a:rPr lang="ru-RU" sz="1800" dirty="0">
                <a:solidFill>
                  <a:srgbClr val="812B56"/>
                </a:solidFill>
              </a:rPr>
              <a:t>«навстречу</a:t>
            </a:r>
            <a:r>
              <a:rPr lang="ru-RU" sz="1800" dirty="0">
                <a:solidFill>
                  <a:srgbClr val="213969"/>
                </a:solidFill>
              </a:rPr>
              <a:t>» противнику,</a:t>
            </a:r>
          </a:p>
          <a:p>
            <a:r>
              <a:rPr lang="ru-RU" sz="1800" dirty="0" smtClean="0">
                <a:solidFill>
                  <a:srgbClr val="213969"/>
                </a:solidFill>
              </a:rPr>
              <a:t>будьте </a:t>
            </a:r>
            <a:r>
              <a:rPr lang="ru-RU" sz="1800" dirty="0">
                <a:solidFill>
                  <a:srgbClr val="812B56"/>
                </a:solidFill>
              </a:rPr>
              <a:t>открыты</a:t>
            </a:r>
            <a:r>
              <a:rPr lang="ru-RU" sz="1800" dirty="0">
                <a:solidFill>
                  <a:srgbClr val="213969"/>
                </a:solidFill>
              </a:rPr>
              <a:t> для принятия другой позиции,</a:t>
            </a:r>
          </a:p>
          <a:p>
            <a:r>
              <a:rPr lang="ru-RU" sz="1800" dirty="0" smtClean="0">
                <a:solidFill>
                  <a:srgbClr val="213969"/>
                </a:solidFill>
              </a:rPr>
              <a:t>стремитесь </a:t>
            </a:r>
            <a:r>
              <a:rPr lang="ru-RU" sz="1800" dirty="0">
                <a:solidFill>
                  <a:srgbClr val="213969"/>
                </a:solidFill>
              </a:rPr>
              <a:t>создать самую сердечную, </a:t>
            </a:r>
            <a:endParaRPr lang="ru-RU" sz="1800" dirty="0" smtClean="0">
              <a:solidFill>
                <a:srgbClr val="213969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213969"/>
                </a:solidFill>
              </a:rPr>
              <a:t> </a:t>
            </a:r>
            <a:r>
              <a:rPr lang="ru-RU" sz="1800" dirty="0" smtClean="0">
                <a:solidFill>
                  <a:srgbClr val="213969"/>
                </a:solidFill>
              </a:rPr>
              <a:t>     </a:t>
            </a:r>
            <a:r>
              <a:rPr lang="ru-RU" sz="1800" dirty="0" smtClean="0">
                <a:solidFill>
                  <a:srgbClr val="812B56"/>
                </a:solidFill>
              </a:rPr>
              <a:t>теплую </a:t>
            </a:r>
            <a:r>
              <a:rPr lang="ru-RU" sz="1800" dirty="0">
                <a:solidFill>
                  <a:srgbClr val="812B56"/>
                </a:solidFill>
              </a:rPr>
              <a:t>атмосферу </a:t>
            </a:r>
            <a:r>
              <a:rPr lang="ru-RU" sz="1800" dirty="0">
                <a:solidFill>
                  <a:srgbClr val="213969"/>
                </a:solidFill>
              </a:rPr>
              <a:t>при встрече (дискуссии, </a:t>
            </a:r>
            <a:r>
              <a:rPr lang="ru-RU" sz="1800" dirty="0" smtClean="0">
                <a:solidFill>
                  <a:srgbClr val="213969"/>
                </a:solidFill>
              </a:rPr>
              <a:t>    переговорах</a:t>
            </a:r>
            <a:r>
              <a:rPr lang="ru-RU" sz="1800" dirty="0">
                <a:solidFill>
                  <a:srgbClr val="213969"/>
                </a:solidFill>
              </a:rPr>
              <a:t>, беседе, споре, полемике),</a:t>
            </a:r>
          </a:p>
          <a:p>
            <a:r>
              <a:rPr lang="ru-RU" sz="1800" dirty="0" smtClean="0">
                <a:solidFill>
                  <a:srgbClr val="812B56"/>
                </a:solidFill>
              </a:rPr>
              <a:t>не </a:t>
            </a:r>
            <a:r>
              <a:rPr lang="ru-RU" sz="1800" dirty="0">
                <a:solidFill>
                  <a:srgbClr val="812B56"/>
                </a:solidFill>
              </a:rPr>
              <a:t>обвиняйте </a:t>
            </a:r>
            <a:r>
              <a:rPr lang="ru-RU" sz="1800" dirty="0">
                <a:solidFill>
                  <a:srgbClr val="213969"/>
                </a:solidFill>
              </a:rPr>
              <a:t>и не приписывайте только партнеру </a:t>
            </a:r>
            <a:r>
              <a:rPr lang="ru-RU" sz="1800" dirty="0" smtClean="0">
                <a:solidFill>
                  <a:srgbClr val="213969"/>
                </a:solidFill>
              </a:rPr>
              <a:t>ответственность за </a:t>
            </a:r>
            <a:r>
              <a:rPr lang="ru-RU" sz="1800" dirty="0">
                <a:solidFill>
                  <a:srgbClr val="213969"/>
                </a:solidFill>
              </a:rPr>
              <a:t>возникшую ситуацию.</a:t>
            </a:r>
          </a:p>
          <a:p>
            <a:endParaRPr lang="ru-RU" sz="1800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56" y="1683755"/>
            <a:ext cx="3601521" cy="240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13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812B56"/>
                </a:solidFill>
              </a:rPr>
              <a:t>План </a:t>
            </a:r>
            <a:r>
              <a:rPr lang="ru-RU" sz="3200" b="1" dirty="0" err="1" smtClean="0">
                <a:solidFill>
                  <a:srgbClr val="812B56"/>
                </a:solidFill>
              </a:rPr>
              <a:t>вебинара</a:t>
            </a:r>
            <a:endParaRPr lang="ru-RU" sz="32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4843" y="1499286"/>
            <a:ext cx="4876800" cy="510746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rgbClr val="213969"/>
                </a:solidFill>
              </a:rPr>
              <a:t>Понятие </a:t>
            </a:r>
            <a:r>
              <a:rPr lang="ru-RU" sz="2000" b="1" dirty="0">
                <a:solidFill>
                  <a:srgbClr val="213969"/>
                </a:solidFill>
              </a:rPr>
              <a:t>педагогического конфликта, </a:t>
            </a:r>
            <a:endParaRPr lang="ru-RU" sz="2000" b="1" dirty="0" smtClean="0">
              <a:solidFill>
                <a:srgbClr val="213969"/>
              </a:solidFill>
            </a:endParaRPr>
          </a:p>
          <a:p>
            <a:pPr marL="0" lvl="0" indent="0">
              <a:buNone/>
            </a:pPr>
            <a:r>
              <a:rPr lang="ru-RU" sz="2000" b="1" dirty="0">
                <a:solidFill>
                  <a:srgbClr val="213969"/>
                </a:solidFill>
              </a:rPr>
              <a:t> </a:t>
            </a:r>
            <a:r>
              <a:rPr lang="ru-RU" sz="2000" b="1" dirty="0" smtClean="0">
                <a:solidFill>
                  <a:srgbClr val="213969"/>
                </a:solidFill>
              </a:rPr>
              <a:t>   его </a:t>
            </a:r>
            <a:r>
              <a:rPr lang="ru-RU" sz="2000" b="1" dirty="0">
                <a:solidFill>
                  <a:srgbClr val="213969"/>
                </a:solidFill>
              </a:rPr>
              <a:t>особенности, типы и виды.</a:t>
            </a:r>
          </a:p>
          <a:p>
            <a:pPr lvl="0"/>
            <a:r>
              <a:rPr lang="ru-RU" sz="2000" b="1" dirty="0">
                <a:solidFill>
                  <a:srgbClr val="213969"/>
                </a:solidFill>
              </a:rPr>
              <a:t>Основные причины педагогических конфликтов.</a:t>
            </a:r>
          </a:p>
          <a:p>
            <a:pPr lvl="0"/>
            <a:r>
              <a:rPr lang="ru-RU" sz="2000" b="1" dirty="0" smtClean="0">
                <a:solidFill>
                  <a:srgbClr val="213969"/>
                </a:solidFill>
              </a:rPr>
              <a:t>Стратегия </a:t>
            </a:r>
            <a:r>
              <a:rPr lang="ru-RU" sz="2000" b="1" dirty="0">
                <a:solidFill>
                  <a:srgbClr val="213969"/>
                </a:solidFill>
              </a:rPr>
              <a:t>эффективного поведения в  педагогическом  </a:t>
            </a:r>
            <a:r>
              <a:rPr lang="ru-RU" sz="2000" b="1" dirty="0" smtClean="0">
                <a:solidFill>
                  <a:srgbClr val="213969"/>
                </a:solidFill>
              </a:rPr>
              <a:t>конфликте</a:t>
            </a:r>
          </a:p>
          <a:p>
            <a:r>
              <a:rPr lang="ru-RU" sz="2000" b="1" dirty="0">
                <a:solidFill>
                  <a:srgbClr val="213969"/>
                </a:solidFill>
              </a:rPr>
              <a:t>Способы  предупреждения и урегулирования  педагогических конфликтов. </a:t>
            </a:r>
          </a:p>
          <a:p>
            <a:pPr lvl="0"/>
            <a:r>
              <a:rPr lang="ru-RU" sz="2000" b="1" dirty="0" smtClean="0">
                <a:solidFill>
                  <a:srgbClr val="213969"/>
                </a:solidFill>
              </a:rPr>
              <a:t>Практические примеры разрешения педагогических конфликтов</a:t>
            </a:r>
            <a:endParaRPr lang="ru-RU" sz="2000" b="1" dirty="0">
              <a:solidFill>
                <a:srgbClr val="213969"/>
              </a:solidFill>
            </a:endParaRPr>
          </a:p>
          <a:p>
            <a:endParaRPr lang="ru-RU" sz="2000" b="1" dirty="0">
              <a:solidFill>
                <a:srgbClr val="213969"/>
              </a:solidFill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22" y="2038772"/>
            <a:ext cx="3593288" cy="239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111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9308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Методы  разрешения педагогических конфликтов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74357"/>
            <a:ext cx="8781535" cy="599714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Метод </a:t>
            </a:r>
            <a:r>
              <a:rPr lang="ru-RU" sz="1600" b="1" dirty="0">
                <a:solidFill>
                  <a:srgbClr val="C00000"/>
                </a:solidFill>
              </a:rPr>
              <a:t>интроспекции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заключается в том, что педагог ста­вит себя на место ученика, а затем в своем воображении воспроизводит мысли и чувства, которые, по его мнению, этот ученик испытывает в данной ситуации. После такого «погружения» во внутренний мир другого делается вывод о мотивах и внешних побудителях его поведения, целях и устремлениях. На основе результатов анализа строится взаи­модействие с человеком.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Метод </a:t>
            </a:r>
            <a:r>
              <a:rPr lang="ru-RU" sz="1600" b="1" dirty="0" err="1">
                <a:solidFill>
                  <a:srgbClr val="C00000"/>
                </a:solidFill>
              </a:rPr>
              <a:t>эмпатии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основан на технике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вчувствования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во внутренние переживания другого человека. Если педагог — человек эмоциональный, склонный к интуитивному мыш­лению, то данный метод будет для него полезным. К такому типу относятся чаще всего учителя-словесники, преподава­тели художественных дисциплин, относящиеся к типу «ху­дожников».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Метод </a:t>
            </a:r>
            <a:r>
              <a:rPr lang="ru-RU" sz="1600" b="1" dirty="0">
                <a:solidFill>
                  <a:srgbClr val="C00000"/>
                </a:solidFill>
              </a:rPr>
              <a:t>логического анализа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подходит для тех, у кого пре­обладает элемент рационализации психической жизни. Что­бы понять партнера по взаимодействию, такой человек вы­страивает систему интеллектуальных представлений о нем по ситуации. 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</a:rPr>
              <a:t>Метод творчества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позволяет превратить проблемы кон­фликтной ситуации в новые возможности и извлечь из нее максимальную выгоду. Он состоит в превращении пробле­мы в задачу. Основан на творческом отклике, принятии ситуации такой, какая она есть, желании чему-либо на­учиться в любой ситуации, использовании позитивных ут­верждений.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</a:rPr>
              <a:t>Метод позитивного самоутверждения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основан на страте­гии выиграть/выиграть. Он позволяет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самоутверждаться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не путем нападения, поиска виновника, формулировки тре­бований, а путем «Я-высказываний», отражающих суть со­бытия потребности, чувства, взгляды человека на ситуа­цию.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Метод </a:t>
            </a:r>
            <a:r>
              <a:rPr lang="ru-RU" sz="1600" b="1" dirty="0">
                <a:solidFill>
                  <a:srgbClr val="C00000"/>
                </a:solidFill>
              </a:rPr>
              <a:t>управления эмоциями 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основан на уважении чувств других людей, осознании своих собственных чувств, уме­нии их передать другому. Это становится возможным при выработке умений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сомоконцентрации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, безопасной разряд­ки эмоций и выработке стремления к улучшению отноше­ний.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Метод </a:t>
            </a:r>
            <a:r>
              <a:rPr lang="ru-RU" sz="1600" b="1" dirty="0">
                <a:solidFill>
                  <a:srgbClr val="C00000"/>
                </a:solidFill>
              </a:rPr>
              <a:t>социально-психологического тренинга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 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позволяю­щий развивать социально-коммуникативную компетентность в условиях группового взаимодействия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4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650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>
                <a:solidFill>
                  <a:srgbClr val="812B56"/>
                </a:solidFill>
              </a:rPr>
              <a:t>Посредничество </a:t>
            </a:r>
            <a:r>
              <a:rPr lang="ru-RU" sz="3100" b="1" dirty="0">
                <a:solidFill>
                  <a:srgbClr val="812B56"/>
                </a:solidFill>
              </a:rPr>
              <a:t>учителя в конфликте.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80" y="650789"/>
            <a:ext cx="8995720" cy="60877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400" b="1" dirty="0">
                <a:solidFill>
                  <a:srgbClr val="812B56"/>
                </a:solidFill>
              </a:rPr>
              <a:t>Методика посредничества в конфликте состоит из 4 шагов</a:t>
            </a:r>
            <a:r>
              <a:rPr lang="ru-RU" sz="1400" dirty="0">
                <a:solidFill>
                  <a:srgbClr val="812B56"/>
                </a:solidFill>
              </a:rPr>
              <a:t>: </a:t>
            </a:r>
            <a:br>
              <a:rPr lang="ru-RU" sz="1400" dirty="0">
                <a:solidFill>
                  <a:srgbClr val="812B56"/>
                </a:solidFill>
              </a:rPr>
            </a:br>
            <a:r>
              <a:rPr lang="ru-RU" sz="1400" dirty="0">
                <a:solidFill>
                  <a:srgbClr val="812B56"/>
                </a:solidFill>
              </a:rPr>
              <a:t>1.«Найдите время, чтобы поговорить».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На данном этапе посредник помогает участникам договориться о времени переговоров и месте.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Должны выполняться следующие условия: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-разговор должен быть длительным (2-4 часа)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-помещение выбирается так, чтобы исключались различные помехи (телефонные разговоры, открывание двери,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заглядывания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-время разговора определяется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так,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чтобы ни один из участников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никуда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спешил.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-во время переговоров запрещается использовать силовые приемы (заставлять другого человека уступать, сдаваться)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-если переговоры начались, запрещается выходить из комнаты раньше, чем закончится установленное время.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1400" b="1" dirty="0">
                <a:solidFill>
                  <a:srgbClr val="812B56"/>
                </a:solidFill>
              </a:rPr>
              <a:t>.«Спланируйте организацию»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 В самом начале разговора важно его правильно «запустить». Учитель выступает с вводной речью. Установка, которую вы осуществляете на переговорах, заключается в том, что вы не заставляете ни одного из учеников полностью отказаться от собственной позиции, Вместе с учениками вырабатываете новую позицию, в которой будут учтены позитивные моменты всех конфликтующих сторон.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rgbClr val="812B56"/>
                </a:solidFill>
              </a:rPr>
              <a:t>В переговорах важно избежать трех ошибок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400" dirty="0">
                <a:solidFill>
                  <a:srgbClr val="812B56"/>
                </a:solidFill>
              </a:rPr>
              <a:t>.«Либо выиграешь, либо проиграешь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» Иллюзия того, что только одна сторона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м.б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 права в конфликте, а другая - всегда не права, мешает людям договориться. Нет правых и виноватых, каждый человек имеет право стремиться к собственным целям и удовлетворять свои желания, важно только добиваться этого так, чтобы учитывать цели и желания других.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2.«</a:t>
            </a:r>
            <a:r>
              <a:rPr lang="ru-RU" sz="1400" dirty="0">
                <a:solidFill>
                  <a:srgbClr val="812B56"/>
                </a:solidFill>
              </a:rPr>
              <a:t>Ты плохой человек».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Часто конфликты между людьми разрешаются неконструктивно потому, что один из участников доказывает себе и другим, что его противник - плохой человек и что конфликт вызван тем, что у партнера тяжелый характер.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3.«</a:t>
            </a:r>
            <a:r>
              <a:rPr lang="ru-RU" sz="1400" dirty="0">
                <a:solidFill>
                  <a:srgbClr val="812B56"/>
                </a:solidFill>
              </a:rPr>
              <a:t>Камень преткновения».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Объект конфликта - довольно серьезное препятствие к достижению соглашения.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шаг. </a:t>
            </a:r>
            <a:r>
              <a:rPr lang="ru-RU" sz="1400" dirty="0">
                <a:solidFill>
                  <a:srgbClr val="812B56"/>
                </a:solidFill>
              </a:rPr>
              <a:t>«Выговорись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». Выявить объект ссоры и сформулировать проблему. Дайте подросткам выговориться, полностью высказать свою позицию и выслушать позицию другого.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5.«</a:t>
            </a:r>
            <a:r>
              <a:rPr lang="ru-RU" sz="1400" dirty="0">
                <a:solidFill>
                  <a:srgbClr val="812B56"/>
                </a:solidFill>
              </a:rPr>
              <a:t>Соглашение».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 разговоре наступает момент, когда участники выговорились, «облегчили душу». Они психологически готовы к примирению.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12" y="-115329"/>
            <a:ext cx="7869891" cy="757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812B56"/>
                </a:solidFill>
              </a:rPr>
              <a:t>Основные </a:t>
            </a:r>
            <a:r>
              <a:rPr lang="ru-RU" sz="2200" b="1" dirty="0">
                <a:solidFill>
                  <a:srgbClr val="812B56"/>
                </a:solidFill>
              </a:rPr>
              <a:t>рекомендации педагогам по управлению конфликтами с учащимися могут сводиться к следующим психологическим правилам</a:t>
            </a:r>
            <a:r>
              <a:rPr lang="ru-RU" sz="2200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18" y="642551"/>
            <a:ext cx="8896866" cy="59230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Правило 1. </a:t>
            </a:r>
            <a:endParaRPr lang="ru-RU" sz="6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6400" dirty="0">
                <a:solidFill>
                  <a:srgbClr val="812B56"/>
                </a:solidFill>
              </a:rPr>
              <a:t>Научитесь акцентировать внимание на поступках (поведении</a:t>
            </a:r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), а не на личности ученика. Характеризуя поведение ученика, используйте конкретное описание того поступка, который он совершил, вместо оценочных замечаний в его адрес. </a:t>
            </a:r>
            <a:r>
              <a:rPr lang="ru-RU" sz="6400" dirty="0" smtClean="0">
                <a:solidFill>
                  <a:schemeClr val="accent5">
                    <a:lumMod val="50000"/>
                  </a:schemeClr>
                </a:solidFill>
              </a:rPr>
              <a:t> Например</a:t>
            </a:r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«Ты что, глупый совсем, так себя ведешь?» — оценочное высказывание, представляет угрозу для самооценки ученика, не содержит информации о том, что именно он делает не так, а, следовательно, не знает, что нужно изменить. </a:t>
            </a:r>
          </a:p>
          <a:p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«Мне не нравится, что ты бросил тетрадь на пол» — высказывание содержит описание поведения, сообщает информацию ученику, что именно не нравится учителю и что школьнику нужно изменить в своем поведении.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Правило 2. </a:t>
            </a:r>
            <a:endParaRPr lang="ru-RU" sz="6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6400" dirty="0">
                <a:solidFill>
                  <a:srgbClr val="812B56"/>
                </a:solidFill>
              </a:rPr>
              <a:t>Займитесь своими негативными эмоциями</a:t>
            </a:r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. Если вы чувствуете, что не можете справиться с гневом, то выдержите паузу, которая необходима для того, чтобы с ним справиться. </a:t>
            </a:r>
          </a:p>
          <a:p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Эффективным средством, позволяющим справиться со своим гневом является юмор. Посмотрите на ситуацию с другой стороны, отметьте для себя ее абсурдность. Посмейтесь над ней.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solidFill>
                  <a:schemeClr val="accent5">
                    <a:lumMod val="50000"/>
                  </a:schemeClr>
                </a:solidFill>
              </a:rPr>
              <a:t>Правило 3. </a:t>
            </a:r>
            <a:endParaRPr lang="ru-RU" sz="6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6400" dirty="0">
                <a:solidFill>
                  <a:srgbClr val="812B56"/>
                </a:solidFill>
              </a:rPr>
              <a:t>Не усиливайте напряжение ситуации</a:t>
            </a:r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. К усилению напряжения могут привести следующие действия учителя: </a:t>
            </a:r>
          </a:p>
          <a:p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— чрезмерное обобщение, навешивание ярлыков: «Ты всегда...»; </a:t>
            </a:r>
          </a:p>
          <a:p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— резкая критика: «Ты опять меня не слушаешь»; </a:t>
            </a:r>
          </a:p>
          <a:p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— повторяющиеся упреки: «Если бы не ты…»; </a:t>
            </a:r>
          </a:p>
          <a:p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— решительное установление границ разговора: «Всё, хватит. Сейчас же прекрати!» </a:t>
            </a:r>
          </a:p>
          <a:p>
            <a:r>
              <a:rPr lang="ru-RU" sz="6400" dirty="0">
                <a:solidFill>
                  <a:schemeClr val="accent5">
                    <a:lumMod val="50000"/>
                  </a:schemeClr>
                </a:solidFill>
              </a:rPr>
              <a:t>— угрозы: «Если ты сейчас же не замолчишь...». </a:t>
            </a:r>
          </a:p>
        </p:txBody>
      </p:sp>
    </p:spTree>
    <p:extLst>
      <p:ext uri="{BB962C8B-B14F-4D97-AF65-F5344CB8AC3E}">
        <p14:creationId xmlns:p14="http://schemas.microsoft.com/office/powerpoint/2010/main" val="668159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812B56"/>
                </a:solidFill>
              </a:rPr>
              <a:t>Основные рекомендации педагогам по управлению </a:t>
            </a:r>
            <a:r>
              <a:rPr lang="ru-RU" sz="2400" b="1" dirty="0" smtClean="0">
                <a:solidFill>
                  <a:srgbClr val="812B56"/>
                </a:solidFill>
              </a:rPr>
              <a:t>конфликтами (продолжение)</a:t>
            </a:r>
            <a:endParaRPr lang="ru-RU" sz="24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091" y="1169773"/>
            <a:ext cx="4816229" cy="53628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</a:rPr>
              <a:t>    Правило </a:t>
            </a: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endParaRPr lang="ru-RU" sz="2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900" dirty="0">
                <a:solidFill>
                  <a:srgbClr val="812B56"/>
                </a:solidFill>
              </a:rPr>
              <a:t>Обсудите проступок позже. 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Например, можно обсудить случившееся после урока. Это позволит исключить присутствие «зрителей» в лице других учеников, что, например, в случае демонстративного поведения важно, так как лишает нарушителя дисциплины внимания публики к своему проступку: «Подойди ко мне после урока, мы сможем всё подробно обсудить». 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</a:rPr>
              <a:t>     Правило </a:t>
            </a: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endParaRPr lang="ru-RU" sz="2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900" dirty="0">
                <a:solidFill>
                  <a:srgbClr val="812B56"/>
                </a:solidFill>
              </a:rPr>
              <a:t>Позвольте ученику «сохранить лицо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». Не следует требовать публичного раскаянья от ученика в своем поступке. Даже если он понимает свою неправоту, признаться в этом публично сложно даже взрослому человеку. Задача учителя — не доказать «Кто здесь главный!», а найти способ разрешить возникшую ситуацию. Поэтому уместным будет высказывание учителя: «Сейчас садись на место и выполни задание, а случившееся обсудим позже». 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</a:rPr>
              <a:t>     Правило </a:t>
            </a: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</a:rPr>
              <a:t>6. </a:t>
            </a:r>
            <a:endParaRPr lang="ru-RU" sz="29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900" dirty="0">
                <a:solidFill>
                  <a:srgbClr val="812B56"/>
                </a:solidFill>
              </a:rPr>
              <a:t>Демонстрируйте модели позитивного поведения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. Спокойное, уравновешенное поведение и доброжелательное отношение педагога вне зависимости от ситуации является лучшим средством обучения учащихся тому, как нужно вести себя в конфликтных ситуациях.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20" y="1433383"/>
            <a:ext cx="4025175" cy="268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9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8773297" cy="9638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812B56"/>
                </a:solidFill>
              </a:rPr>
              <a:t>Что помогает и затрудняет </a:t>
            </a:r>
            <a:br>
              <a:rPr lang="ru-RU" sz="2800" b="1" dirty="0" smtClean="0">
                <a:solidFill>
                  <a:srgbClr val="812B56"/>
                </a:solidFill>
              </a:rPr>
            </a:br>
            <a:r>
              <a:rPr lang="ru-RU" sz="2800" b="1" dirty="0" smtClean="0">
                <a:solidFill>
                  <a:srgbClr val="812B56"/>
                </a:solidFill>
              </a:rPr>
              <a:t>наладить контакт с собеседником?</a:t>
            </a:r>
            <a:endParaRPr lang="ru-RU" sz="2800" b="1" dirty="0">
              <a:solidFill>
                <a:srgbClr val="812B56"/>
              </a:solidFill>
            </a:endParaRPr>
          </a:p>
        </p:txBody>
      </p:sp>
      <p:pic>
        <p:nvPicPr>
          <p:cNvPr id="7" name="Объект 6" descr="http://textarchive.ru/images/543/1084430/813d1c6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2" y="1054443"/>
            <a:ext cx="7356390" cy="549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692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812B56"/>
                </a:solidFill>
              </a:rPr>
              <a:t>Куда можно  обратиться за помощью </a:t>
            </a:r>
            <a:br>
              <a:rPr lang="ru-RU" sz="2800" b="1" dirty="0" smtClean="0">
                <a:solidFill>
                  <a:srgbClr val="812B56"/>
                </a:solidFill>
              </a:rPr>
            </a:br>
            <a:r>
              <a:rPr lang="ru-RU" sz="2800" b="1" dirty="0" smtClean="0">
                <a:solidFill>
                  <a:srgbClr val="812B56"/>
                </a:solidFill>
              </a:rPr>
              <a:t>в решении педагогического  конфликта</a:t>
            </a:r>
            <a:endParaRPr lang="ru-RU" sz="28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b="1" dirty="0" smtClean="0"/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Ш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кольный психолог</a:t>
            </a:r>
          </a:p>
          <a:p>
            <a:pPr marL="0">
              <a:spcBef>
                <a:spcPts val="0"/>
              </a:spcBef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Уполномоченный по правам ребенка в школе</a:t>
            </a:r>
          </a:p>
          <a:p>
            <a:pPr marL="0">
              <a:spcBef>
                <a:spcPts val="0"/>
              </a:spcBef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Школьная служба медиации</a:t>
            </a:r>
          </a:p>
          <a:p>
            <a:pPr marL="0">
              <a:spcBef>
                <a:spcPts val="0"/>
              </a:spcBef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Уполномоченный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по правам ребенка при губернаторе Костромской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области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</a:rPr>
              <a:t>Быстрякова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Татьяна Евгеньевна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Адрес: 156006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, г. Кострома, Дзержинского ул.,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д.15 Телефон:8(4942)47-00-1</a:t>
            </a:r>
          </a:p>
          <a:p>
            <a:pPr marL="0">
              <a:spcBef>
                <a:spcPts val="0"/>
              </a:spcBef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«Костромской областной центр психолого-педагогической, медицинской и социальной помощи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". Адрес: 156005, г. Кострома, ул. Лесная, д.25а. Телефон:(4942) 31-39-36. 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Единый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общероссийский детский телефона доверия </a:t>
            </a:r>
            <a:endParaRPr 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8-800-2000-122 </a:t>
            </a:r>
          </a:p>
          <a:p>
            <a:pPr marL="0">
              <a:spcBef>
                <a:spcPts val="0"/>
              </a:spcBef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Костромской медицинский центр психотерапии и практической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психологии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. Кострома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, Мира проспект, 1 / Ленина, 2 (3 этаж, вход с ул. Ленина)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Телефон+7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 4942 31‑18-41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77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45989"/>
            <a:ext cx="7869891" cy="5354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812B56"/>
                </a:solidFill>
              </a:rPr>
              <a:t>Список  </a:t>
            </a:r>
            <a:r>
              <a:rPr lang="ru-RU" sz="3200" b="1" dirty="0" smtClean="0">
                <a:solidFill>
                  <a:srgbClr val="812B56"/>
                </a:solidFill>
              </a:rPr>
              <a:t>рекомендуемой литературы </a:t>
            </a:r>
            <a:r>
              <a:rPr lang="ru-RU" sz="3200" b="1" dirty="0">
                <a:solidFill>
                  <a:srgbClr val="812B56"/>
                </a:solidFill>
              </a:rPr>
              <a:t/>
            </a:r>
            <a:br>
              <a:rPr lang="ru-RU" sz="3200" b="1" dirty="0">
                <a:solidFill>
                  <a:srgbClr val="812B56"/>
                </a:solidFill>
              </a:rPr>
            </a:br>
            <a:endParaRPr lang="ru-RU" sz="3200" b="1" dirty="0">
              <a:solidFill>
                <a:srgbClr val="812B5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1232" y="634314"/>
            <a:ext cx="8830963" cy="6013621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Анцупов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А.Я.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Конфликтология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: Учеб. для вузов / А.Я.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Анцупов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… – М.: ЮНИТИ, 1999.– 551 c.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Базелюк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В.В. Технологические основы разрешения педагогических конфликтов / В.В.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Базелюк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// Наука и школа. – 2005.– N5. – 8–11 с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Баныкина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С.В. Педагогическая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конфликтология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: состояние, проблемы исследования и перспективы развития // Современная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конфликтология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в контексте культуры мира / C.В.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Баныкина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– М.: УРСС, 2001. – с. 373–394. (http://www.pedlib.ru/Books/1/0166/1_0166–1.shtml)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Басова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Н.В. Педагогика и практическая психология: Учеб. пособие / Н.В. Басова.– Ростов н/Д: Феникс, 2000. – 412 с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Ерушова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Н.А.Педагогический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конфликт. Технология разрешения конфликтов. [интернет ресурс]-Режим доступа</a:t>
            </a:r>
            <a:r>
              <a:rPr lang="ru-RU" sz="4800" i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http://any-book.org2. 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Исаева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, А.Г. Педагогический конфликт. Технология разрешения педагогического конфликта. [Интернет ресурс] Режим доступа: http://www.rastut-goda.ru 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«Психологические основы педагогического общения»,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Целуйко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В.М., Москва, Гуманитарный издательский центр «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Владос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», 2007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«Педагогика и психология»,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Богачкина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Н.А., Скворцова С.Н.,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Имашева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Е.Г., Москва, «Омега Л», 2010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«Психология и педагогика»,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Багдасарова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С.К.., Самыгин С.И., Столяренко Л.Д., Москва – Ростов – на Дону, Издательский центр «Март», 2006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«Подростки ХХI века.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Психолого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– педагогическая работа в кризисных ситуациях»,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Фалькович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Т.А.,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Толстоухова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Н.С., Высоцкая Н.В., Москва, «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Вако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», 2008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«Основы педагогического мастерства», Скакун В.А., Москва, «Форум», 2008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«Основы социальной педагогики», Мудрик А.В., Москва, «Академия», 2006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Введение в педагогическую деятельность»,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Кукушин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В.С., Москва – Ростов – на Дону, Издательский центр «Март», 2008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«Развитие коммуникативной культуры учащихся на уроке и во внеклассной работе», </a:t>
            </a:r>
            <a:r>
              <a:rPr lang="ru-RU" sz="4800" dirty="0" err="1">
                <a:solidFill>
                  <a:schemeClr val="accent5">
                    <a:lumMod val="50000"/>
                  </a:schemeClr>
                </a:solidFill>
              </a:rPr>
              <a:t>Дереклеева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 Н.И., Москва, «5 за знания», 2005 год.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«Педагогические технологии», Сальникова Т.П., Москва, Творческий центр «Сфера», 2010 год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Семенцова, Е. И,. Школьные конфликты: виды, пути решения, приемы и примеры</a:t>
            </a:r>
            <a:r>
              <a:rPr lang="ru-RU" sz="48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01.12.2013. [интернет ресурс] -Режим доступа: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pedsovet.su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Темина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С.Ю. Конфликты школы или школа конфликтов. -М.: МПСИ,-2002,-144с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Холмуминова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Б. А. Причины и некоторые особенности педагогических конфликтов // Молодой ученый. -2016. -№10. 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4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629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733168" y="1"/>
            <a:ext cx="8031890" cy="1337732"/>
          </a:xfrm>
        </p:spPr>
        <p:txBody>
          <a:bodyPr/>
          <a:lstStyle/>
          <a:p>
            <a:r>
              <a:rPr lang="ru-RU" altLang="ru-RU" dirty="0" smtClean="0"/>
              <a:t> </a:t>
            </a:r>
            <a:r>
              <a:rPr lang="ru-RU" altLang="ru-RU" sz="3600" b="1" i="1" dirty="0" smtClean="0">
                <a:solidFill>
                  <a:srgbClr val="812B56"/>
                </a:solidFill>
              </a:rPr>
              <a:t>Счастье –это когда тебя понимают…</a:t>
            </a:r>
          </a:p>
        </p:txBody>
      </p:sp>
      <p:pic>
        <p:nvPicPr>
          <p:cNvPr id="4" name="Picture 4" descr="C:\Users\Kanaliy\Desktop\Конструктивное общение\Доживём до понедельника филь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7282" y="1337733"/>
            <a:ext cx="8055348" cy="4877349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27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>
                <a:solidFill>
                  <a:srgbClr val="812B56"/>
                </a:solidFill>
              </a:rPr>
              <a:t/>
            </a:r>
            <a:br>
              <a:rPr lang="ru-RU" altLang="ru-RU" sz="3600" b="1" dirty="0" smtClean="0">
                <a:solidFill>
                  <a:srgbClr val="812B56"/>
                </a:solidFill>
              </a:rPr>
            </a:br>
            <a:r>
              <a:rPr lang="ru-RU" altLang="ru-RU" sz="3600" b="1" dirty="0" smtClean="0">
                <a:solidFill>
                  <a:srgbClr val="812B56"/>
                </a:solidFill>
              </a:rPr>
              <a:t> Что такое </a:t>
            </a:r>
            <a:r>
              <a:rPr lang="ru-RU" altLang="ru-RU" sz="3600" b="1" dirty="0">
                <a:solidFill>
                  <a:srgbClr val="C00000"/>
                </a:solidFill>
              </a:rPr>
              <a:t> </a:t>
            </a:r>
            <a:r>
              <a:rPr lang="ru-RU" altLang="ru-RU" sz="3600" b="1" dirty="0" smtClean="0">
                <a:solidFill>
                  <a:srgbClr val="812B56"/>
                </a:solidFill>
              </a:rPr>
              <a:t>педагогический конфликт</a:t>
            </a:r>
            <a:r>
              <a:rPr lang="ru-RU" altLang="ru-RU" sz="3600" dirty="0" smtClean="0">
                <a:solidFill>
                  <a:srgbClr val="812B56"/>
                </a:solidFill>
              </a:rPr>
              <a:t/>
            </a:r>
            <a:br>
              <a:rPr lang="ru-RU" altLang="ru-RU" sz="3600" dirty="0" smtClean="0">
                <a:solidFill>
                  <a:srgbClr val="812B56"/>
                </a:solidFill>
              </a:rPr>
            </a:br>
            <a:endParaRPr lang="ru-RU" altLang="ru-RU" sz="3600" dirty="0" smtClean="0">
              <a:solidFill>
                <a:srgbClr val="812B56"/>
              </a:solidFill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sz="half" idx="1"/>
          </p:nvPr>
        </p:nvSpPr>
        <p:spPr>
          <a:xfrm>
            <a:off x="280086" y="808038"/>
            <a:ext cx="5149164" cy="593407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altLang="ru-RU" sz="1400" b="1" dirty="0" smtClean="0"/>
              <a:t> </a:t>
            </a:r>
            <a:endParaRPr lang="ru-RU" altLang="ru-RU" sz="1400" dirty="0" smtClean="0"/>
          </a:p>
          <a:p>
            <a:pPr marL="0">
              <a:defRPr/>
            </a:pPr>
            <a:r>
              <a:rPr lang="ru-RU" altLang="ru-RU" sz="1600" b="1" dirty="0" smtClean="0">
                <a:solidFill>
                  <a:srgbClr val="812B56"/>
                </a:solidFill>
              </a:rPr>
              <a:t>Конфликт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– </a:t>
            </a:r>
            <a:r>
              <a:rPr lang="ru-RU" altLang="ru-RU" sz="1600" dirty="0" smtClean="0">
                <a:solidFill>
                  <a:srgbClr val="002060"/>
                </a:solidFill>
              </a:rPr>
              <a:t>это противоречие, которое привело к нарушению отношений. Наблюдения показывают, что 80% конфликтов возникают помимо желания их участников. Главную роль в возникновении </a:t>
            </a:r>
          </a:p>
          <a:p>
            <a:pPr marL="0" indent="0"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</a:rPr>
              <a:t>конфликтов играют </a:t>
            </a:r>
            <a:r>
              <a:rPr lang="ru-RU" altLang="ru-RU" sz="1600" dirty="0" err="1" smtClean="0">
                <a:solidFill>
                  <a:srgbClr val="002060"/>
                </a:solidFill>
              </a:rPr>
              <a:t>конфликтогены</a:t>
            </a:r>
            <a:r>
              <a:rPr lang="ru-RU" altLang="ru-RU" sz="1600" dirty="0" smtClean="0">
                <a:solidFill>
                  <a:srgbClr val="002060"/>
                </a:solidFill>
              </a:rPr>
              <a:t>. </a:t>
            </a:r>
          </a:p>
          <a:p>
            <a:pPr marL="0">
              <a:defRPr/>
            </a:pPr>
            <a:r>
              <a:rPr lang="ru-RU" sz="1600" b="1" dirty="0">
                <a:solidFill>
                  <a:srgbClr val="812B56"/>
                </a:solidFill>
              </a:rPr>
              <a:t>Педагогический конфликт </a:t>
            </a:r>
            <a:r>
              <a:rPr lang="ru-RU" sz="1600" b="1" dirty="0">
                <a:solidFill>
                  <a:srgbClr val="213969"/>
                </a:solidFill>
              </a:rPr>
              <a:t>-</a:t>
            </a:r>
            <a:r>
              <a:rPr lang="ru-RU" sz="1600" dirty="0">
                <a:solidFill>
                  <a:srgbClr val="213969"/>
                </a:solidFill>
              </a:rPr>
              <a:t>взаимодействие субъектов педагогической системы, обусловленное противоречиями, возникающими в образовательном </a:t>
            </a:r>
            <a:r>
              <a:rPr lang="ru-RU" sz="1600" dirty="0" smtClean="0">
                <a:solidFill>
                  <a:srgbClr val="213969"/>
                </a:solidFill>
              </a:rPr>
              <a:t>процессе</a:t>
            </a:r>
            <a:endParaRPr lang="ru-RU" altLang="ru-RU" sz="1600" dirty="0" smtClean="0">
              <a:solidFill>
                <a:srgbClr val="002060"/>
              </a:solidFill>
            </a:endParaRPr>
          </a:p>
          <a:p>
            <a:pPr marL="0">
              <a:defRPr/>
            </a:pPr>
            <a:r>
              <a:rPr lang="ru-RU" altLang="ru-RU" sz="1600" b="1" dirty="0" err="1" smtClean="0">
                <a:solidFill>
                  <a:srgbClr val="002060"/>
                </a:solidFill>
              </a:rPr>
              <a:t>Конфликтогены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– это слова, действия или бездействия. Которые могут привести к конфликту. </a:t>
            </a:r>
          </a:p>
          <a:p>
            <a:pPr marL="0">
              <a:defRPr/>
            </a:pPr>
            <a:r>
              <a:rPr lang="ru-RU" altLang="ru-RU" sz="1600" b="1" dirty="0" smtClean="0">
                <a:solidFill>
                  <a:srgbClr val="812B56"/>
                </a:solidFill>
              </a:rPr>
              <a:t>Формула конфликта.</a:t>
            </a:r>
            <a:endParaRPr lang="ru-RU" altLang="ru-RU" sz="1600" dirty="0" smtClean="0">
              <a:solidFill>
                <a:srgbClr val="812B56"/>
              </a:solidFill>
            </a:endParaRPr>
          </a:p>
          <a:p>
            <a:pPr marL="0">
              <a:defRPr/>
            </a:pPr>
            <a:r>
              <a:rPr lang="ru-RU" altLang="ru-RU" sz="1600" b="1" dirty="0" smtClean="0">
                <a:solidFill>
                  <a:srgbClr val="812B56"/>
                </a:solidFill>
              </a:rPr>
              <a:t>Конфликтная ситуация + инцидент = конфликт</a:t>
            </a:r>
            <a:endParaRPr lang="ru-RU" altLang="ru-RU" sz="1600" dirty="0" smtClean="0">
              <a:solidFill>
                <a:srgbClr val="812B56"/>
              </a:solidFill>
            </a:endParaRPr>
          </a:p>
          <a:p>
            <a:pPr marL="0"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Конфликтная ситуация – </a:t>
            </a:r>
            <a:r>
              <a:rPr lang="ru-RU" altLang="ru-RU" sz="1600" dirty="0" smtClean="0">
                <a:solidFill>
                  <a:srgbClr val="002060"/>
                </a:solidFill>
              </a:rPr>
              <a:t>накопившиеся противоречия, содержащие истинную причину конфликта.</a:t>
            </a:r>
          </a:p>
          <a:p>
            <a:pPr marL="0"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Инцидент – </a:t>
            </a:r>
            <a:r>
              <a:rPr lang="ru-RU" altLang="ru-RU" sz="1600" dirty="0" smtClean="0">
                <a:solidFill>
                  <a:srgbClr val="002060"/>
                </a:solidFill>
              </a:rPr>
              <a:t>стечение обстоятельств, являющихся поводом для конфликта.</a:t>
            </a:r>
          </a:p>
          <a:p>
            <a:pPr marL="0"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Конфликт– </a:t>
            </a:r>
            <a:r>
              <a:rPr lang="ru-RU" altLang="ru-RU" sz="1600" dirty="0" smtClean="0">
                <a:solidFill>
                  <a:srgbClr val="002060"/>
                </a:solidFill>
              </a:rPr>
              <a:t>открытое противостояние как следствие взаимоисключающих интересов и позиций. </a:t>
            </a:r>
          </a:p>
          <a:p>
            <a:pPr marL="0"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Разрешить конфликт – </a:t>
            </a:r>
            <a:r>
              <a:rPr lang="ru-RU" altLang="ru-RU" sz="1600" dirty="0" smtClean="0">
                <a:solidFill>
                  <a:srgbClr val="002060"/>
                </a:solidFill>
              </a:rPr>
              <a:t>это значит– устранить конфликтную ситуацию и исчерпать инцидент.</a:t>
            </a:r>
          </a:p>
          <a:p>
            <a:pPr marL="0">
              <a:defRPr/>
            </a:pPr>
            <a:endParaRPr lang="ru-RU" alt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/>
          <a:stretch/>
        </p:blipFill>
        <p:spPr>
          <a:xfrm>
            <a:off x="5263978" y="1071060"/>
            <a:ext cx="3564409" cy="362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31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1203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12B56"/>
                </a:solidFill>
              </a:rPr>
              <a:t>      Особенности </a:t>
            </a:r>
            <a:r>
              <a:rPr lang="ru-RU" sz="2800" b="1" dirty="0">
                <a:solidFill>
                  <a:srgbClr val="812B56"/>
                </a:solidFill>
              </a:rPr>
              <a:t>педагогических конфликтов:</a:t>
            </a:r>
            <a:br>
              <a:rPr lang="ru-RU" sz="2800" b="1" dirty="0">
                <a:solidFill>
                  <a:srgbClr val="812B56"/>
                </a:solidFill>
              </a:rPr>
            </a:br>
            <a:endParaRPr lang="ru-RU" sz="2800" b="1" dirty="0">
              <a:solidFill>
                <a:srgbClr val="812B5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988541"/>
            <a:ext cx="8194073" cy="518842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</a:t>
            </a:r>
            <a:r>
              <a:rPr lang="ru-RU" dirty="0">
                <a:solidFill>
                  <a:srgbClr val="213969"/>
                </a:solidFill>
              </a:rPr>
              <a:t>. </a:t>
            </a:r>
            <a:r>
              <a:rPr lang="ru-RU" sz="3300" b="1" dirty="0">
                <a:solidFill>
                  <a:srgbClr val="213969"/>
                </a:solidFill>
              </a:rPr>
              <a:t>Профессиональная ответственность педагога за правиль­ное разрешение ситуации конфликта</a:t>
            </a:r>
            <a:r>
              <a:rPr lang="ru-RU" sz="3300" dirty="0">
                <a:solidFill>
                  <a:srgbClr val="213969"/>
                </a:solidFill>
              </a:rPr>
              <a:t>: школа — модель об­щества, где ученики усваивают социальные нормы отноше­ний между людьми.</a:t>
            </a:r>
          </a:p>
          <a:p>
            <a:r>
              <a:rPr lang="ru-RU" sz="3300" dirty="0">
                <a:solidFill>
                  <a:srgbClr val="213969"/>
                </a:solidFill>
              </a:rPr>
              <a:t>2. Участники конфликтов имеют </a:t>
            </a:r>
            <a:r>
              <a:rPr lang="ru-RU" sz="3300" b="1" dirty="0">
                <a:solidFill>
                  <a:srgbClr val="213969"/>
                </a:solidFill>
              </a:rPr>
              <a:t>различный социальный статус </a:t>
            </a:r>
            <a:r>
              <a:rPr lang="ru-RU" sz="3300" dirty="0" smtClean="0">
                <a:solidFill>
                  <a:srgbClr val="213969"/>
                </a:solidFill>
              </a:rPr>
              <a:t>(</a:t>
            </a:r>
            <a:r>
              <a:rPr lang="ru-RU" sz="3300" dirty="0">
                <a:solidFill>
                  <a:srgbClr val="213969"/>
                </a:solidFill>
              </a:rPr>
              <a:t>учитель — ученик), чем и определяется их разное поведение в конфликте.</a:t>
            </a:r>
          </a:p>
          <a:p>
            <a:r>
              <a:rPr lang="ru-RU" sz="3300" dirty="0">
                <a:solidFill>
                  <a:srgbClr val="213969"/>
                </a:solidFill>
              </a:rPr>
              <a:t>3. </a:t>
            </a:r>
            <a:r>
              <a:rPr lang="ru-RU" sz="3300" b="1" dirty="0">
                <a:solidFill>
                  <a:srgbClr val="213969"/>
                </a:solidFill>
              </a:rPr>
              <a:t>Разница возраста и жизненного опыта участников </a:t>
            </a:r>
            <a:r>
              <a:rPr lang="ru-RU" sz="3300" dirty="0">
                <a:solidFill>
                  <a:srgbClr val="213969"/>
                </a:solidFill>
              </a:rPr>
              <a:t>раз­водит их позиции, порождает разную степень ответственно­сти за ошибки.</a:t>
            </a:r>
          </a:p>
          <a:p>
            <a:r>
              <a:rPr lang="ru-RU" sz="3300" dirty="0">
                <a:solidFill>
                  <a:srgbClr val="213969"/>
                </a:solidFill>
              </a:rPr>
              <a:t>4. </a:t>
            </a:r>
            <a:r>
              <a:rPr lang="ru-RU" sz="3300" b="1" dirty="0">
                <a:solidFill>
                  <a:srgbClr val="213969"/>
                </a:solidFill>
              </a:rPr>
              <a:t>Различное понимание событий </a:t>
            </a:r>
            <a:r>
              <a:rPr lang="ru-RU" sz="3300" dirty="0">
                <a:solidFill>
                  <a:srgbClr val="213969"/>
                </a:solidFill>
              </a:rPr>
              <a:t>и их причин участника­ми (конфликт глазами учителя и ученика видится по-раз­ному).</a:t>
            </a:r>
          </a:p>
          <a:p>
            <a:r>
              <a:rPr lang="ru-RU" sz="3300" dirty="0">
                <a:solidFill>
                  <a:srgbClr val="213969"/>
                </a:solidFill>
              </a:rPr>
              <a:t>5. </a:t>
            </a:r>
            <a:r>
              <a:rPr lang="ru-RU" sz="3300" b="1" dirty="0">
                <a:solidFill>
                  <a:srgbClr val="213969"/>
                </a:solidFill>
              </a:rPr>
              <a:t>Присутствие других </a:t>
            </a:r>
            <a:r>
              <a:rPr lang="ru-RU" sz="3300" dirty="0">
                <a:solidFill>
                  <a:srgbClr val="213969"/>
                </a:solidFill>
              </a:rPr>
              <a:t>учеников при конфликте делает их из свидетелей участниками, а конфликт приобретает вос­питательный смысл.</a:t>
            </a:r>
          </a:p>
          <a:p>
            <a:r>
              <a:rPr lang="ru-RU" sz="3300" dirty="0">
                <a:solidFill>
                  <a:srgbClr val="213969"/>
                </a:solidFill>
              </a:rPr>
              <a:t>6. Профессиональная </a:t>
            </a:r>
            <a:r>
              <a:rPr lang="ru-RU" sz="3300" b="1" dirty="0">
                <a:solidFill>
                  <a:srgbClr val="213969"/>
                </a:solidFill>
              </a:rPr>
              <a:t>позиция учителя в конфликте обя­зывает его взять на себя инициативу разрешения конфлик­та </a:t>
            </a:r>
            <a:r>
              <a:rPr lang="ru-RU" sz="3300" dirty="0">
                <a:solidFill>
                  <a:srgbClr val="213969"/>
                </a:solidFill>
              </a:rPr>
              <a:t>и на первое место поставить интересы формирующейся личности.</a:t>
            </a:r>
          </a:p>
          <a:p>
            <a:r>
              <a:rPr lang="ru-RU" sz="3300" dirty="0">
                <a:solidFill>
                  <a:srgbClr val="213969"/>
                </a:solidFill>
              </a:rPr>
              <a:t>7. </a:t>
            </a:r>
            <a:r>
              <a:rPr lang="ru-RU" sz="3300" b="1" dirty="0">
                <a:solidFill>
                  <a:srgbClr val="213969"/>
                </a:solidFill>
              </a:rPr>
              <a:t>Конфликт педагогической деятельности легче предуп­редить, чем успешно разрешить.</a:t>
            </a:r>
          </a:p>
          <a:p>
            <a:endParaRPr lang="ru-RU" sz="3300" dirty="0">
              <a:solidFill>
                <a:srgbClr val="213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0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812B56"/>
                </a:solidFill>
              </a:rPr>
              <a:t>Объективные причины педагогических конфликтов: </a:t>
            </a:r>
            <a:br>
              <a:rPr lang="ru-RU" sz="2800" b="1" dirty="0">
                <a:solidFill>
                  <a:srgbClr val="812B56"/>
                </a:solidFill>
              </a:rPr>
            </a:br>
            <a:endParaRPr lang="ru-RU" sz="28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373" y="914400"/>
            <a:ext cx="8534400" cy="526256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800" dirty="0" smtClean="0">
                <a:solidFill>
                  <a:srgbClr val="213969"/>
                </a:solidFill>
              </a:rPr>
              <a:t>Недостаточная </a:t>
            </a:r>
            <a:r>
              <a:rPr lang="ru-RU" sz="1800" dirty="0">
                <a:solidFill>
                  <a:srgbClr val="213969"/>
                </a:solidFill>
              </a:rPr>
              <a:t>степень удовлетворения базисных потребностей ребёнка.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Противопоставление функционально-ролевых позиций учителя и ученика </a:t>
            </a:r>
            <a:r>
              <a:rPr lang="ru-RU" sz="1800" dirty="0">
                <a:solidFill>
                  <a:srgbClr val="213969"/>
                </a:solidFill>
              </a:rPr>
              <a:t>(задача первого — учить, задача второго — учиться; учитель априорно считается превосходящим ученика умом, знаниями, опытом и наделяется властью над ним</a:t>
            </a:r>
            <a:r>
              <a:rPr lang="ru-RU" sz="1800" dirty="0" smtClean="0">
                <a:solidFill>
                  <a:srgbClr val="213969"/>
                </a:solidFill>
              </a:rPr>
              <a:t>).</a:t>
            </a:r>
          </a:p>
          <a:p>
            <a:pPr marL="0">
              <a:spcBef>
                <a:spcPts val="0"/>
              </a:spcBef>
            </a:pPr>
            <a:r>
              <a:rPr lang="ru-RU" sz="1800" dirty="0">
                <a:solidFill>
                  <a:srgbClr val="213969"/>
                </a:solidFill>
              </a:rPr>
              <a:t>Позицию учителя можно условно выразить словами «</a:t>
            </a:r>
            <a:r>
              <a:rPr lang="ru-RU" sz="1800" dirty="0">
                <a:solidFill>
                  <a:srgbClr val="812B56"/>
                </a:solidFill>
              </a:rPr>
              <a:t>Я призван тебя воспитывать!»,</a:t>
            </a:r>
            <a:r>
              <a:rPr lang="ru-RU" sz="1800" dirty="0">
                <a:solidFill>
                  <a:srgbClr val="213969"/>
                </a:solidFill>
              </a:rPr>
              <a:t> позиция ученика отражена в классической фразе: </a:t>
            </a:r>
            <a:r>
              <a:rPr lang="ru-RU" sz="1800" dirty="0">
                <a:solidFill>
                  <a:srgbClr val="812B56"/>
                </a:solidFill>
              </a:rPr>
              <a:t>«Я не хочу, чтобы меня воспитывали». 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Существенное ограничение степеней свободы </a:t>
            </a:r>
            <a:r>
              <a:rPr lang="ru-RU" sz="1800" dirty="0">
                <a:solidFill>
                  <a:srgbClr val="213969"/>
                </a:solidFill>
              </a:rPr>
              <a:t>(требования жёсткой дисциплины, подчинения, отсутствие возможности выбора учителя, предмета, класса, обязательное посещение уроков и т. д.).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Различия в представлениях, ценностях</a:t>
            </a:r>
            <a:r>
              <a:rPr lang="ru-RU" sz="1800" dirty="0">
                <a:solidFill>
                  <a:srgbClr val="213969"/>
                </a:solidFill>
              </a:rPr>
              <a:t>, жизненном опыте, принадлежность к разным поколениям (проблема «отцов и детей»).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Зависимость ученика от учителя.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Необходимость оценивания </a:t>
            </a:r>
            <a:r>
              <a:rPr lang="ru-RU" sz="1800" dirty="0">
                <a:solidFill>
                  <a:srgbClr val="213969"/>
                </a:solidFill>
              </a:rPr>
              <a:t>учащихся учителем.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Игнорирование личных проблем учащихся </a:t>
            </a:r>
            <a:r>
              <a:rPr lang="ru-RU" sz="1800" dirty="0">
                <a:solidFill>
                  <a:srgbClr val="213969"/>
                </a:solidFill>
              </a:rPr>
              <a:t>в формализованных образовательных системах.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Множественность ролей</a:t>
            </a:r>
            <a:r>
              <a:rPr lang="ru-RU" sz="1800" dirty="0">
                <a:solidFill>
                  <a:srgbClr val="213969"/>
                </a:solidFill>
              </a:rPr>
              <a:t>, которые вынужден играть школьник в силу предъявляемых к нему разных, порой противоположных требований в учебном учреждении, родителями, товарищами, какими-либо другими значимыми людьми.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Различие между учебным материалом и явлениями, объектами реальной жизни</a:t>
            </a:r>
            <a:r>
              <a:rPr lang="ru-RU" sz="1800" dirty="0">
                <a:solidFill>
                  <a:srgbClr val="213969"/>
                </a:solidFill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ru-RU" sz="1800" b="1" dirty="0">
                <a:solidFill>
                  <a:srgbClr val="213969"/>
                </a:solidFill>
              </a:rPr>
              <a:t>Социальная нестабильность и др.</a:t>
            </a:r>
          </a:p>
          <a:p>
            <a:pPr marL="0">
              <a:spcBef>
                <a:spcPts val="0"/>
              </a:spcBef>
            </a:pPr>
            <a:endParaRPr lang="ru-RU" sz="1800" dirty="0">
              <a:solidFill>
                <a:srgbClr val="213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3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3100" b="1" dirty="0" smtClean="0">
                <a:solidFill>
                  <a:srgbClr val="812B56"/>
                </a:solidFill>
              </a:rPr>
              <a:t>Субъективные причины </a:t>
            </a:r>
            <a:br>
              <a:rPr lang="ru-RU" sz="3100" b="1" dirty="0" smtClean="0">
                <a:solidFill>
                  <a:srgbClr val="812B56"/>
                </a:solidFill>
              </a:rPr>
            </a:br>
            <a:r>
              <a:rPr lang="ru-RU" sz="3100" b="1" dirty="0" smtClean="0">
                <a:solidFill>
                  <a:srgbClr val="812B56"/>
                </a:solidFill>
              </a:rPr>
              <a:t>педагогических конфликтов </a:t>
            </a:r>
            <a:r>
              <a:rPr lang="ru-RU" sz="3100" b="1" dirty="0">
                <a:solidFill>
                  <a:srgbClr val="812B56"/>
                </a:solidFill>
              </a:rPr>
              <a:t/>
            </a:r>
            <a:br>
              <a:rPr lang="ru-RU" sz="3100" b="1" dirty="0">
                <a:solidFill>
                  <a:srgbClr val="812B56"/>
                </a:solidFill>
              </a:rPr>
            </a:br>
            <a:endParaRPr lang="ru-RU" sz="31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43914"/>
            <a:ext cx="5552303" cy="5338118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rgbClr val="812B56"/>
                </a:solidFill>
              </a:rPr>
              <a:t>Психологическая </a:t>
            </a:r>
            <a:r>
              <a:rPr lang="ru-RU" sz="6400" dirty="0">
                <a:solidFill>
                  <a:srgbClr val="812B56"/>
                </a:solidFill>
              </a:rPr>
              <a:t>несовместимость </a:t>
            </a:r>
            <a:r>
              <a:rPr lang="ru-RU" sz="6400" dirty="0">
                <a:solidFill>
                  <a:srgbClr val="002060"/>
                </a:solidFill>
              </a:rPr>
              <a:t>учителя и ученика.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Наличие у учителя или ученика определённых черт характера, определяющих так </a:t>
            </a:r>
            <a:r>
              <a:rPr lang="ru-RU" sz="6400" dirty="0" smtClean="0">
                <a:solidFill>
                  <a:srgbClr val="002060"/>
                </a:solidFill>
              </a:rPr>
              <a:t>называемую «</a:t>
            </a:r>
            <a:r>
              <a:rPr lang="ru-RU" sz="6400" dirty="0" smtClean="0">
                <a:solidFill>
                  <a:srgbClr val="812B56"/>
                </a:solidFill>
              </a:rPr>
              <a:t>конфликтную </a:t>
            </a:r>
            <a:r>
              <a:rPr lang="ru-RU" sz="6400" dirty="0">
                <a:solidFill>
                  <a:srgbClr val="812B56"/>
                </a:solidFill>
              </a:rPr>
              <a:t>личность»</a:t>
            </a:r>
            <a:r>
              <a:rPr lang="ru-RU" sz="6400" dirty="0">
                <a:solidFill>
                  <a:srgbClr val="C00000"/>
                </a:solidFill>
              </a:rPr>
              <a:t> (</a:t>
            </a:r>
            <a:r>
              <a:rPr lang="ru-RU" sz="6400" dirty="0">
                <a:solidFill>
                  <a:srgbClr val="002060"/>
                </a:solidFill>
              </a:rPr>
              <a:t>агрессивность, раздражительность, нетактичность, ехидность, самоуверенность, грубость, жёсткость, придирчивость, скептицизм и т. д.).</a:t>
            </a:r>
          </a:p>
          <a:p>
            <a:r>
              <a:rPr lang="ru-RU" sz="6400" dirty="0">
                <a:solidFill>
                  <a:srgbClr val="812B56"/>
                </a:solidFill>
              </a:rPr>
              <a:t>Отсутствие коммуникативной культуры </a:t>
            </a:r>
            <a:r>
              <a:rPr lang="ru-RU" sz="6400" dirty="0">
                <a:solidFill>
                  <a:srgbClr val="002060"/>
                </a:solidFill>
              </a:rPr>
              <a:t>у учителя или ученика.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Необходимость изучения данного предмета всеми учащимися и </a:t>
            </a:r>
            <a:r>
              <a:rPr lang="ru-RU" sz="6400" dirty="0">
                <a:solidFill>
                  <a:srgbClr val="812B56"/>
                </a:solidFill>
              </a:rPr>
              <a:t>отсутствие интереса </a:t>
            </a:r>
            <a:r>
              <a:rPr lang="ru-RU" sz="6400" dirty="0">
                <a:solidFill>
                  <a:srgbClr val="002060"/>
                </a:solidFill>
              </a:rPr>
              <a:t>к нему у конкретного ученика.</a:t>
            </a:r>
          </a:p>
          <a:p>
            <a:r>
              <a:rPr lang="ru-RU" sz="6400" dirty="0">
                <a:solidFill>
                  <a:srgbClr val="812B56"/>
                </a:solidFill>
              </a:rPr>
              <a:t>Несоответствие интеллектуальных, физических возможностей </a:t>
            </a:r>
            <a:r>
              <a:rPr lang="ru-RU" sz="6400" dirty="0">
                <a:solidFill>
                  <a:srgbClr val="002060"/>
                </a:solidFill>
              </a:rPr>
              <a:t>данного ученика и предъявляемых к нему требований.</a:t>
            </a:r>
          </a:p>
          <a:p>
            <a:r>
              <a:rPr lang="ru-RU" sz="6400" dirty="0">
                <a:solidFill>
                  <a:srgbClr val="812B56"/>
                </a:solidFill>
              </a:rPr>
              <a:t>Недостаточная компетентность учителя </a:t>
            </a:r>
            <a:r>
              <a:rPr lang="ru-RU" sz="6400" dirty="0">
                <a:solidFill>
                  <a:srgbClr val="002060"/>
                </a:solidFill>
              </a:rPr>
              <a:t>(отсутствие опыта, глубоких знаний по предмету, готовности к разрешению конфликтов, низкий уровень развития определённых профессиональных способностей).</a:t>
            </a:r>
          </a:p>
          <a:p>
            <a:r>
              <a:rPr lang="ru-RU" sz="6400" dirty="0">
                <a:solidFill>
                  <a:srgbClr val="812B56"/>
                </a:solidFill>
              </a:rPr>
              <a:t>Наличие у учителя или ученика серьёзных личных проблем</a:t>
            </a:r>
            <a:r>
              <a:rPr lang="ru-RU" sz="6400" dirty="0">
                <a:solidFill>
                  <a:srgbClr val="002060"/>
                </a:solidFill>
              </a:rPr>
              <a:t>, сильного нервного напряжения, стресса.</a:t>
            </a:r>
          </a:p>
          <a:p>
            <a:r>
              <a:rPr lang="ru-RU" sz="6400" dirty="0">
                <a:solidFill>
                  <a:srgbClr val="812B56"/>
                </a:solidFill>
              </a:rPr>
              <a:t>Чрезмерная загруженность учителя или ученика.</a:t>
            </a:r>
          </a:p>
          <a:p>
            <a:r>
              <a:rPr lang="ru-RU" sz="6400" dirty="0" smtClean="0">
                <a:solidFill>
                  <a:srgbClr val="812B56"/>
                </a:solidFill>
              </a:rPr>
              <a:t>Отсутствие </a:t>
            </a:r>
            <a:r>
              <a:rPr lang="ru-RU" sz="6400" dirty="0">
                <a:solidFill>
                  <a:srgbClr val="812B56"/>
                </a:solidFill>
              </a:rPr>
              <a:t>самостоятельности, творческого начала </a:t>
            </a:r>
            <a:r>
              <a:rPr lang="ru-RU" sz="6400" dirty="0">
                <a:solidFill>
                  <a:srgbClr val="002060"/>
                </a:solidFill>
              </a:rPr>
              <a:t>в учебном процессе.</a:t>
            </a:r>
          </a:p>
          <a:p>
            <a:r>
              <a:rPr lang="ru-RU" sz="6400" dirty="0">
                <a:solidFill>
                  <a:srgbClr val="812B56"/>
                </a:solidFill>
              </a:rPr>
              <a:t>Несоответствие самооценки ученика и оценки, данной ему учителем, и др</a:t>
            </a:r>
            <a:r>
              <a:rPr lang="ru-RU" sz="6400" dirty="0">
                <a:solidFill>
                  <a:srgbClr val="C000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8" y="3880191"/>
            <a:ext cx="3373034" cy="241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Kanaliy\Desktop\Конструктивное общение\1_52553bc04a1bf52553bc04a1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9968" y="1250266"/>
            <a:ext cx="3425381" cy="22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68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7414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12B56"/>
                </a:solidFill>
              </a:rPr>
              <a:t>Виды педагогических ситуаций и конфликтов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54" y="807308"/>
            <a:ext cx="8625015" cy="5675869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Среди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потенциально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конфликтогенных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педагогических ситуаций можно выделить следующие: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•        ситуации (или конфликты) деятельности, возникающие по </a:t>
            </a:r>
            <a:r>
              <a:rPr lang="ru-RU" sz="1600" b="1" dirty="0">
                <a:solidFill>
                  <a:srgbClr val="812B56"/>
                </a:solidFill>
              </a:rPr>
              <a:t>поводу выполнения учеником учебных заданий, успеваемости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внеучебной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деятельности;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•        ситуации (конфликты) поведения, поступков, возникающие по поводу </a:t>
            </a:r>
            <a:r>
              <a:rPr lang="ru-RU" sz="1600" b="1" dirty="0">
                <a:solidFill>
                  <a:srgbClr val="812B56"/>
                </a:solidFill>
              </a:rPr>
              <a:t>нарушения учеником правил поведения в школе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, чаще на уроках, вне школы;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•        ситуации (конфликты) отношений, возникающие </a:t>
            </a:r>
            <a:r>
              <a:rPr lang="ru-RU" sz="1600" b="1" dirty="0">
                <a:solidFill>
                  <a:srgbClr val="812B56"/>
                </a:solidFill>
              </a:rPr>
              <a:t>в сфере эмоциональных личностных отношений учащихся и учителей,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сфере их общения в процессе педагогической деятельности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>
              <a:spcBef>
                <a:spcPts val="0"/>
              </a:spcBef>
            </a:pPr>
            <a:endParaRPr lang="ru-RU" sz="1600" b="1" dirty="0">
              <a:solidFill>
                <a:srgbClr val="02489D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rgbClr val="812B56"/>
                </a:solidFill>
              </a:rPr>
              <a:t>Существуют различные типы и виды конфликтов: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1)        по направленности: 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 вертикальные (учитель-ученик)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 горизонтальные (ученик-ученик)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 смешанные (учитель - родители)        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2)        по уровню: 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-макроуровень ( система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образовани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- общество)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-средний уровень ( администрация, учителя, родители)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-нижний уровень (учитель-ученик, родители-ученики)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3)        по содержанию: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-конфликты деятельности (успеваемость)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-конфликты поведения (нарушение правил поведение)</a:t>
            </a:r>
          </a:p>
          <a:p>
            <a:pPr marL="0">
              <a:spcBef>
                <a:spcPts val="0"/>
              </a:spcBef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-конфликты отношений (эмоционально личностные отношения)</a:t>
            </a:r>
          </a:p>
          <a:p>
            <a:pPr marL="0">
              <a:spcBef>
                <a:spcPts val="0"/>
              </a:spcBef>
            </a:pPr>
            <a:endParaRPr lang="ru-RU" sz="1600" b="1" dirty="0">
              <a:solidFill>
                <a:srgbClr val="02489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/>
          <a:stretch/>
        </p:blipFill>
        <p:spPr>
          <a:xfrm>
            <a:off x="5692346" y="3016310"/>
            <a:ext cx="3233048" cy="216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51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812B56"/>
                </a:solidFill>
              </a:rPr>
              <a:t>Причины конфликтов между учениками</a:t>
            </a:r>
            <a:r>
              <a:rPr lang="ru-RU" sz="3200" dirty="0">
                <a:solidFill>
                  <a:srgbClr val="812B56"/>
                </a:solidFill>
              </a:rPr>
              <a:t> </a:t>
            </a:r>
            <a:br>
              <a:rPr lang="ru-RU" sz="3200" dirty="0">
                <a:solidFill>
                  <a:srgbClr val="812B56"/>
                </a:solidFill>
              </a:rPr>
            </a:br>
            <a:endParaRPr lang="ru-RU" sz="3200" dirty="0">
              <a:solidFill>
                <a:srgbClr val="812B5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7177" y="1153297"/>
            <a:ext cx="5041557" cy="5642919"/>
          </a:xfrm>
        </p:spPr>
        <p:txBody>
          <a:bodyPr>
            <a:normAutofit fontScale="70000" lnSpcReduction="20000"/>
          </a:bodyPr>
          <a:lstStyle/>
          <a:p>
            <a:pPr marL="0" lvl="0">
              <a:spcBef>
                <a:spcPts val="0"/>
              </a:spcBef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борьба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за авторитет </a:t>
            </a:r>
          </a:p>
          <a:p>
            <a:pPr marL="0" lvl="0">
              <a:spcBef>
                <a:spcPts val="0"/>
              </a:spcBef>
            </a:pP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соперничество </a:t>
            </a:r>
            <a:endParaRPr lang="ru-RU" sz="3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личная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неприязнь друг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друга</a:t>
            </a:r>
            <a:endParaRPr lang="ru-RU" sz="3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неадекватность оценок и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самооценок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различия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в ценностных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ориентациях</a:t>
            </a:r>
            <a:endParaRPr lang="ru-RU" sz="3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бестактность в общении, зависть к успехам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другого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>
              <a:spcBef>
                <a:spcPts val="0"/>
              </a:spcBef>
            </a:pP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обман, сплетни </a:t>
            </a:r>
          </a:p>
          <a:p>
            <a:pPr marL="0" lvl="0">
              <a:spcBef>
                <a:spcPts val="0"/>
              </a:spcBef>
            </a:pP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оскорбления </a:t>
            </a:r>
          </a:p>
          <a:p>
            <a:pPr marL="0" lvl="0">
              <a:spcBef>
                <a:spcPts val="0"/>
              </a:spcBef>
            </a:pP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обиды </a:t>
            </a:r>
          </a:p>
          <a:p>
            <a:pPr marL="0" lvl="0">
              <a:spcBef>
                <a:spcPts val="0"/>
              </a:spcBef>
            </a:pP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враждебность к любимым ученикам учителя </a:t>
            </a:r>
          </a:p>
          <a:p>
            <a:pPr marL="0" lvl="0">
              <a:spcBef>
                <a:spcPts val="0"/>
              </a:spcBef>
            </a:pP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симпатия без взаимности </a:t>
            </a:r>
          </a:p>
          <a:p>
            <a:pPr marL="0" lvl="0">
              <a:spcBef>
                <a:spcPts val="0"/>
              </a:spcBef>
            </a:pP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борьба за девочку (мальчика) </a:t>
            </a:r>
          </a:p>
          <a:p>
            <a:pPr marL="0">
              <a:spcBef>
                <a:spcPts val="0"/>
              </a:spcBef>
            </a:pP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Наиболее распространены среди «ученик - ученик» конфликты лидерства, в средних классах конфликтуют группы мальчиков и девочек.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50" y="1057545"/>
            <a:ext cx="3362451" cy="242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0714"/>
          <a:stretch/>
        </p:blipFill>
        <p:spPr>
          <a:xfrm>
            <a:off x="5542650" y="3740745"/>
            <a:ext cx="3362451" cy="229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37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36" y="1"/>
            <a:ext cx="8251406" cy="799069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812B56"/>
                </a:solidFill>
              </a:rPr>
              <a:t>Причины конфликта «учитель-ученик»</a:t>
            </a:r>
            <a:endParaRPr lang="ru-RU" sz="2800" b="1" dirty="0">
              <a:solidFill>
                <a:srgbClr val="812B5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09365"/>
            <a:ext cx="5708823" cy="5763284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оскорбления со стороны учеников;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нетактичное поведение;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неуважительное отношение к учителям;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неподготовленность домашнего задания;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систематические (без уважительных причин) пропуски занятий;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различия в ценностных ориентациях;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иждивенческое отношение к учебе, лень, нежелание учиться;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слабая подготовка к урокам, отсутствие самостоятельного мышления, нижний уровень общей образованности;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отсутствие интереса к учебе; 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нарушение дисциплины на уроке и др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5600" b="1" dirty="0">
                <a:solidFill>
                  <a:srgbClr val="812B56"/>
                </a:solidFill>
              </a:rPr>
              <a:t>А если рассмотреть конфликт с точки зрения учеников, </a:t>
            </a:r>
            <a:endParaRPr lang="ru-RU" sz="5600" b="1" dirty="0" smtClean="0">
              <a:solidFill>
                <a:srgbClr val="812B56"/>
              </a:solidFill>
            </a:endParaRPr>
          </a:p>
          <a:p>
            <a:r>
              <a:rPr lang="ru-RU" sz="5600" b="1" dirty="0" smtClean="0">
                <a:solidFill>
                  <a:srgbClr val="812B56"/>
                </a:solidFill>
              </a:rPr>
              <a:t>то </a:t>
            </a:r>
            <a:r>
              <a:rPr lang="ru-RU" sz="5600" b="1" dirty="0">
                <a:solidFill>
                  <a:srgbClr val="812B56"/>
                </a:solidFill>
              </a:rPr>
              <a:t>причины могут быть следующие: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оскорбления со стороны учителей;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нетактичное поведение;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необъективность при выставлении оценок; </a:t>
            </a: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завышение </a:t>
            </a:r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требований к ученику;</a:t>
            </a:r>
            <a:endParaRPr lang="ru-RU" sz="5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- неинтересное ведение урока учителем и др.</a:t>
            </a:r>
          </a:p>
          <a:p>
            <a:pPr lvl="0"/>
            <a:r>
              <a:rPr lang="ru-RU" sz="5600" dirty="0" smtClean="0">
                <a:solidFill>
                  <a:schemeClr val="accent5">
                    <a:lumMod val="50000"/>
                  </a:schemeClr>
                </a:solidFill>
              </a:rPr>
              <a:t>ученик </a:t>
            </a:r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считает себя недооцененным </a:t>
            </a:r>
          </a:p>
          <a:p>
            <a:pPr lvl="0"/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учитель не может примириться с недостатками ученика </a:t>
            </a:r>
          </a:p>
          <a:p>
            <a:pPr lvl="0"/>
            <a:r>
              <a:rPr lang="ru-RU" sz="5600" dirty="0">
                <a:solidFill>
                  <a:schemeClr val="accent5">
                    <a:lumMod val="50000"/>
                  </a:schemeClr>
                </a:solidFill>
              </a:rPr>
              <a:t>личные качества учителя или ученика (раздражительность, беспомощность, грубость)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14000"/>
          <a:stretch/>
        </p:blipFill>
        <p:spPr>
          <a:xfrm>
            <a:off x="5204250" y="909365"/>
            <a:ext cx="3676310" cy="261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 b="12433"/>
          <a:stretch/>
        </p:blipFill>
        <p:spPr>
          <a:xfrm>
            <a:off x="5327036" y="3945005"/>
            <a:ext cx="3627665" cy="260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15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EA6D5E-FF1A-4312-9022-0636A9CDA9F7}"/>
</file>

<file path=customXml/itemProps2.xml><?xml version="1.0" encoding="utf-8"?>
<ds:datastoreItem xmlns:ds="http://schemas.openxmlformats.org/officeDocument/2006/customXml" ds:itemID="{2651AD1E-8F5F-477E-9DDC-BCC096738543}"/>
</file>

<file path=customXml/itemProps3.xml><?xml version="1.0" encoding="utf-8"?>
<ds:datastoreItem xmlns:ds="http://schemas.openxmlformats.org/officeDocument/2006/customXml" ds:itemID="{1A60B8D6-7385-407C-BBD9-456C7E8DE6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2435</Words>
  <Application>Microsoft Office PowerPoint</Application>
  <PresentationFormat>Экран (4:3)</PresentationFormat>
  <Paragraphs>296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  Педагогические конфликты  и способы их преодоления      Куракина Е.Ю., к.п.н. декан ф-та содержания и методики обучения КОИРО </vt:lpstr>
      <vt:lpstr> План вебинара</vt:lpstr>
      <vt:lpstr>  Что такое  педагогический конфликт </vt:lpstr>
      <vt:lpstr>      Особенности педагогических конфликтов: </vt:lpstr>
      <vt:lpstr>Объективные причины педагогических конфликтов:  </vt:lpstr>
      <vt:lpstr> Субъективные причины  педагогических конфликтов  </vt:lpstr>
      <vt:lpstr>Виды педагогических ситуаций и конфликтов</vt:lpstr>
      <vt:lpstr>Причины конфликтов между учениками  </vt:lpstr>
      <vt:lpstr> Причины конфликта «учитель-ученик»</vt:lpstr>
      <vt:lpstr>Причины конфликта между учителем и родителями  </vt:lpstr>
      <vt:lpstr> Причины конфликтов «Учитель-учитель»</vt:lpstr>
      <vt:lpstr>  В каких классах (группах) чаще возникают конфликты?</vt:lpstr>
      <vt:lpstr>Динамика развития конфликта. </vt:lpstr>
      <vt:lpstr> Пирамида конфликта</vt:lpstr>
      <vt:lpstr>Основные стили разрешения конфликтов. </vt:lpstr>
      <vt:lpstr> Стратегии эффективного поведения в конфликте </vt:lpstr>
      <vt:lpstr>Техника «Я -высказывания» в профилактике конфликта  </vt:lpstr>
      <vt:lpstr> Как вести себя педагогу в конфликте с учеником</vt:lpstr>
      <vt:lpstr>Общие этические правила  выхода из конфликтной ситуации</vt:lpstr>
      <vt:lpstr> Методы  разрешения педагогических конфликтов</vt:lpstr>
      <vt:lpstr> Посредничество учителя в конфликте. </vt:lpstr>
      <vt:lpstr> Основные рекомендации педагогам по управлению конфликтами с учащимися могут сводиться к следующим психологическим правилам: </vt:lpstr>
      <vt:lpstr>Основные рекомендации педагогам по управлению конфликтами (продолжение)</vt:lpstr>
      <vt:lpstr>Что помогает и затрудняет  наладить контакт с собеседником?</vt:lpstr>
      <vt:lpstr> Куда можно  обратиться за помощью  в решении педагогического  конфликта</vt:lpstr>
      <vt:lpstr>Список  рекомендуемой литературы  </vt:lpstr>
      <vt:lpstr> Счастье –это когда тебя понимают…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Администратор</cp:lastModifiedBy>
  <cp:revision>124</cp:revision>
  <cp:lastPrinted>2019-04-26T07:48:26Z</cp:lastPrinted>
  <dcterms:created xsi:type="dcterms:W3CDTF">2016-11-18T14:12:19Z</dcterms:created>
  <dcterms:modified xsi:type="dcterms:W3CDTF">2019-04-26T07:50:13Z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