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9" r:id="rId6"/>
    <p:sldId id="270" r:id="rId7"/>
    <p:sldId id="271" r:id="rId8"/>
    <p:sldId id="262" r:id="rId9"/>
    <p:sldId id="263" r:id="rId10"/>
    <p:sldId id="273" r:id="rId11"/>
    <p:sldId id="264" r:id="rId12"/>
    <p:sldId id="265" r:id="rId13"/>
    <p:sldId id="272" r:id="rId14"/>
    <p:sldId id="266" r:id="rId15"/>
    <p:sldId id="267" r:id="rId16"/>
    <p:sldId id="26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00" autoAdjust="0"/>
    <p:restoredTop sz="94607" autoAdjust="0"/>
  </p:normalViewPr>
  <p:slideViewPr>
    <p:cSldViewPr snapToGrid="0">
      <p:cViewPr varScale="1">
        <p:scale>
          <a:sx n="77" d="100"/>
          <a:sy n="77" d="100"/>
        </p:scale>
        <p:origin x="-37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270D-0D0A-4D15-883A-01351099C48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5B831-00EC-4BC2-8559-C108087049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7665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270D-0D0A-4D15-883A-01351099C48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5B831-00EC-4BC2-8559-C108087049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0879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270D-0D0A-4D15-883A-01351099C48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5B831-00EC-4BC2-8559-C108087049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24695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270D-0D0A-4D15-883A-01351099C48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5B831-00EC-4BC2-8559-C108087049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55561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270D-0D0A-4D15-883A-01351099C48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5B831-00EC-4BC2-8559-C108087049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85503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270D-0D0A-4D15-883A-01351099C48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5B831-00EC-4BC2-8559-C108087049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52636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270D-0D0A-4D15-883A-01351099C48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5B831-00EC-4BC2-8559-C108087049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25305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270D-0D0A-4D15-883A-01351099C48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5B831-00EC-4BC2-8559-C108087049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92466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270D-0D0A-4D15-883A-01351099C48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5B831-00EC-4BC2-8559-C108087049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9979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270D-0D0A-4D15-883A-01351099C48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5B831-00EC-4BC2-8559-C108087049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5453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270D-0D0A-4D15-883A-01351099C48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5B831-00EC-4BC2-8559-C108087049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3760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6270D-0D0A-4D15-883A-01351099C48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5B831-00EC-4BC2-8559-C1080870490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54566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6726" y="1210613"/>
            <a:ext cx="9144000" cy="2871989"/>
          </a:xfrm>
        </p:spPr>
        <p:txBody>
          <a:bodyPr>
            <a:normAutofit/>
          </a:bodyPr>
          <a:lstStyle/>
          <a:p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элементов функциональной грамотности при реализации программы «Мифы народов мира» в 5 классе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03819" y="4752304"/>
            <a:ext cx="7126309" cy="1068947"/>
          </a:xfrm>
        </p:spPr>
        <p:txBody>
          <a:bodyPr/>
          <a:lstStyle/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Лоншакова Е. В., учитель истории и обществознания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«Гимназия № 25» города Костромы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891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73635" y="-321944"/>
            <a:ext cx="5731885" cy="7633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0946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498" y="181646"/>
            <a:ext cx="10515600" cy="164397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4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Выяснить происхождение слов география, геометрия, январь, марь, музей, мегера, ехидна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12134" y="5100033"/>
            <a:ext cx="3907665" cy="107692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93333" y="4082603"/>
            <a:ext cx="3700528" cy="27753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61676" y="1922435"/>
            <a:ext cx="3872746" cy="29071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8498" y="1828491"/>
            <a:ext cx="4001446" cy="30010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1595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224" y="107547"/>
            <a:ext cx="11833045" cy="1325563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Креативное мышление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это способность продуктивно участвовать в выдвижении,  оценке и совершенствовании идей, направленных на получение оригинальных и эффективных решений, генерацию нового знания или создание продуктов проявления творчества и воображения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1225" y="1690688"/>
            <a:ext cx="5181600" cy="4941942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27995" y="1690688"/>
            <a:ext cx="6589255" cy="494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382" y="2586687"/>
            <a:ext cx="3815286" cy="32943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557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376" y="113696"/>
            <a:ext cx="5473521" cy="1084039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задания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51" y="1197735"/>
            <a:ext cx="3987380" cy="5309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897" y="1467999"/>
            <a:ext cx="5829541" cy="4376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99273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19741" y="93125"/>
            <a:ext cx="4288665" cy="32164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619741" y="3428521"/>
            <a:ext cx="4288665" cy="32164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93125"/>
            <a:ext cx="4285445" cy="32140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0" y="3442146"/>
            <a:ext cx="4285445" cy="32140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7583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41" r="24377" b="1602"/>
          <a:stretch/>
        </p:blipFill>
        <p:spPr>
          <a:xfrm rot="16200000">
            <a:off x="1430553" y="-968507"/>
            <a:ext cx="3064367" cy="5536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6530" y="3453328"/>
            <a:ext cx="4476206" cy="3343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319" y="3096268"/>
            <a:ext cx="4775206" cy="358514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470" b="31643"/>
          <a:stretch/>
        </p:blipFill>
        <p:spPr>
          <a:xfrm>
            <a:off x="5910215" y="693838"/>
            <a:ext cx="6087414" cy="21886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996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11688" y="2374229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434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309" t="510" r="30917" b="1523"/>
          <a:stretch/>
        </p:blipFill>
        <p:spPr>
          <a:xfrm>
            <a:off x="1004552" y="115910"/>
            <a:ext cx="4623516" cy="6568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30" t="1110" r="30346" b="735"/>
          <a:stretch/>
        </p:blipFill>
        <p:spPr>
          <a:xfrm>
            <a:off x="6889125" y="115911"/>
            <a:ext cx="4631027" cy="6565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53264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619" y="107548"/>
            <a:ext cx="10515600" cy="974278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программы: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618" y="1081826"/>
            <a:ext cx="11847491" cy="566670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сформировать </a:t>
            </a:r>
            <a:r>
              <a:rPr lang="ru-RU" dirty="0"/>
              <a:t>представления об особенностях историко-культурного развития стран и народов мира на основе мифологических знаний;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определить </a:t>
            </a:r>
            <a:r>
              <a:rPr lang="ru-RU" dirty="0"/>
              <a:t>общие черты и особенности мифологии народов мира;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способствовать </a:t>
            </a:r>
            <a:r>
              <a:rPr lang="ru-RU" dirty="0"/>
              <a:t>развитию познавательного интереса обучающихся в процессе изучения мифотворчества народов мира;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продолжить </a:t>
            </a:r>
            <a:r>
              <a:rPr lang="ru-RU" dirty="0"/>
              <a:t>формировать навыки самостоятельной познавательной деятельности обучающихся;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формировать </a:t>
            </a:r>
            <a:r>
              <a:rPr lang="ru-RU" dirty="0"/>
              <a:t>способность обучающихся к восприятию мировой культуры, осознанию ее ценности, уникальности и неповторимости;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воспитать </a:t>
            </a:r>
            <a:r>
              <a:rPr lang="ru-RU" dirty="0"/>
              <a:t>гражданственность, национальную идентичность через воспитание уважения к культурному наследию </a:t>
            </a:r>
            <a:r>
              <a:rPr lang="ru-RU" dirty="0" smtClean="0"/>
              <a:t>мира.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7962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104" y="133305"/>
            <a:ext cx="7481552" cy="1325563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учебного курса 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«Мифы народов мира»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104" y="1458868"/>
            <a:ext cx="6000482" cy="530254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ифология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Древнего Востока (Египетская, шумеро-аккадская, индийская и китайская мифологии);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Античная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мифология;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Скандинавская мифология;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Мифология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славян;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ифология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Африки;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евероамериканских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индейцев, народов майя,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инков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ацтеков.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959" y="334851"/>
            <a:ext cx="4078366" cy="305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444" t="2248" r="13445" b="1874"/>
          <a:stretch/>
        </p:blipFill>
        <p:spPr>
          <a:xfrm>
            <a:off x="5351172" y="3528810"/>
            <a:ext cx="4384354" cy="3232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09193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104" y="107548"/>
            <a:ext cx="10515600" cy="1000036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713" y="1220317"/>
            <a:ext cx="11461124" cy="546381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Предметные результаты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соответствуют структуре познавательной деятельности школьников при изучении истории и отражают логику исторического познания (описание – анализ – объяснение – оценка).  </a:t>
            </a:r>
          </a:p>
          <a:p>
            <a:pPr lvl="0" fontAlgn="base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Понимать и правильно применять понятия «миф», «мифология», «легенда»,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«сказка»;  </a:t>
            </a:r>
          </a:p>
          <a:p>
            <a:pPr lvl="0" fontAlgn="base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Определять вид мифа, правильно употреблять и объяснять термины. </a:t>
            </a:r>
          </a:p>
          <a:p>
            <a:pPr lvl="0" fontAlgn="base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Уметь работать с текстом мифов: использовать миф как источник информации о мировосприятии конкретного народа; объяснять какие природно-климатические условия и особенности исторического развития древней цивилизации нашли отражения в мифологических сюжетах;  </a:t>
            </a:r>
          </a:p>
          <a:p>
            <a:pPr lvl="0" fontAlgn="base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Объяснять связь между мифологическими персонажами и явлениями современной жизни, формулировать собственные предположения; </a:t>
            </a:r>
          </a:p>
          <a:p>
            <a:pPr lvl="0" fontAlgn="base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Знать имена и деяния главных богов и героев древних народов;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Знать какую роль сыграли мифы в формировании культурного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наследия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26038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36" y="20554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Каким образом происходит формирование функциональной грамотности на уроках мифологии?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77140"/>
            <a:ext cx="6786093" cy="484018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грамотность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приобретаемые в течение жизни знания, умения и навыки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 широкого диапазона жизненных задач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сферах человеческой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исследованиях PISA функциональная грамотность представлена в шести компонентах: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48" y="1378037"/>
            <a:ext cx="3889420" cy="48295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958005" y="6194109"/>
            <a:ext cx="30708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А.А.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Леонтьев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357093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311" y="197699"/>
            <a:ext cx="10515600" cy="1325563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Шесть компонентов функциональной грамотности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7311" y="1806597"/>
            <a:ext cx="6143490" cy="489858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3600" dirty="0" smtClean="0"/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Читательская грамотность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Математическая грамотность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рамотность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естествознания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инансовая грамотность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реативное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лобальные  компетенции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664" y="1027527"/>
            <a:ext cx="5409127" cy="56776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6597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303" y="184821"/>
            <a:ext cx="11787919" cy="1319888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Читательская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грамотность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 способности человека понимать, использовать, оценивать тексты, размышлять о них и заниматься чтением для того, чтобы достигать свои целей, расширять свои знания и возможности, участвовать в социальной жизни.</a:t>
            </a:r>
            <a:endParaRPr lang="ru-RU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516228" y="1527820"/>
            <a:ext cx="5181600" cy="489714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Послушайте, пожалуйста, отрывок из произведения нашего великого поэта А.С.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Пушкина «Прозерпина»: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Плещут волны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Флегетона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Своды т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артара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дрожат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Кони бледного Плутона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 к нимфам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Пелиона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аида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бога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мчат.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174346" y="1527820"/>
            <a:ext cx="5519670" cy="489714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посмотрите, пожалуйста, на картину знаменитого русского художника Валентина Серова «Похищение Европы» (1910г.).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014" y="3721995"/>
            <a:ext cx="5327893" cy="2997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2529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685" y="274808"/>
            <a:ext cx="10515600" cy="14605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3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раскрывают значение устойчивых выражений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685" y="2081390"/>
            <a:ext cx="3814640" cy="2860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21725" y="3618963"/>
            <a:ext cx="3824663" cy="2868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98788" y="2128809"/>
            <a:ext cx="3899204" cy="2924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15566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36E4AFC-C6C8-405A-9983-963EBC6F66E9}"/>
</file>

<file path=customXml/itemProps2.xml><?xml version="1.0" encoding="utf-8"?>
<ds:datastoreItem xmlns:ds="http://schemas.openxmlformats.org/officeDocument/2006/customXml" ds:itemID="{5546C210-9763-4FA4-9473-F3BE95F4FF31}"/>
</file>

<file path=customXml/itemProps3.xml><?xml version="1.0" encoding="utf-8"?>
<ds:datastoreItem xmlns:ds="http://schemas.openxmlformats.org/officeDocument/2006/customXml" ds:itemID="{D8A81144-369B-4340-8D2D-36058B67A00E}"/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482</Words>
  <Application>Microsoft Office PowerPoint</Application>
  <PresentationFormat>Произвольный</PresentationFormat>
  <Paragraphs>54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Формирование элементов функциональной грамотности при реализации программы «Мифы народов мира» в 5 классе</vt:lpstr>
      <vt:lpstr>Слайд 2</vt:lpstr>
      <vt:lpstr>Задачи программы: </vt:lpstr>
      <vt:lpstr>Содержание учебного курса  «Мифы народов мира» </vt:lpstr>
      <vt:lpstr>Планируемые результаты</vt:lpstr>
      <vt:lpstr>Каким образом происходит формирование функциональной грамотности на уроках мифологии?</vt:lpstr>
      <vt:lpstr>Шесть компонентов функциональной грамотности</vt:lpstr>
      <vt:lpstr>Читательская грамотность  -  способности человека понимать, использовать, оценивать тексты, размышлять о них и заниматься чтением для того, чтобы достигать свои целей, расширять свои знания и возможности, участвовать в социальной жизни.</vt:lpstr>
      <vt:lpstr>Задание 3 Учащиеся раскрывают значение устойчивых выражений </vt:lpstr>
      <vt:lpstr>Слайд 10</vt:lpstr>
      <vt:lpstr>Задание 4  Выяснить происхождение слов география, геометрия, январь, марь, музей, мегера, ехидна </vt:lpstr>
      <vt:lpstr>Креативное мышление – это способность продуктивно участвовать в выдвижении,  оценке и совершенствовании идей, направленных на получение оригинальных и эффективных решений, генерацию нового знания или создание продуктов проявления творчества и воображения</vt:lpstr>
      <vt:lpstr>Творческие задания</vt:lpstr>
      <vt:lpstr>Слайд 14</vt:lpstr>
      <vt:lpstr>Слайд 15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элементов функциональной грамотности при реализации программы «Мифы народов мира» в 5 классе</dc:title>
  <dc:creator>Учетная запись Майкрософт</dc:creator>
  <cp:lastModifiedBy>Админ</cp:lastModifiedBy>
  <cp:revision>43</cp:revision>
  <dcterms:created xsi:type="dcterms:W3CDTF">2022-10-23T17:16:58Z</dcterms:created>
  <dcterms:modified xsi:type="dcterms:W3CDTF">2022-10-26T09:23:51Z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