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1"/>
  </p:notes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800000"/>
    <a:srgbClr val="2D452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26" autoAdjust="0"/>
    <p:restoredTop sz="93606" autoAdjust="0"/>
  </p:normalViewPr>
  <p:slideViewPr>
    <p:cSldViewPr>
      <p:cViewPr varScale="1">
        <p:scale>
          <a:sx n="68" d="100"/>
          <a:sy n="68" d="100"/>
        </p:scale>
        <p:origin x="-8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B4BD6-2953-4675-9BFE-8EA1D701B40F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0FC69-E2CC-4FFE-9540-35503ECC10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861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34" name="Picture 32" descr="BTZBUL1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29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130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1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19.11.2016</a:t>
            </a:fld>
            <a:endParaRPr lang="ru-RU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torg.kaluga.ru/images/product_images/popup_images/10501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02" y="5000612"/>
            <a:ext cx="1500198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785786" y="6519446"/>
            <a:ext cx="77867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3300"/>
                </a:solidFill>
                <a:latin typeface="Century" pitchFamily="18" charset="0"/>
              </a:rPr>
              <a:t>Автор: Смирнова Лариса Владимировна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214422"/>
            <a:ext cx="85725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3300"/>
                </a:solidFill>
                <a:latin typeface="Century" pitchFamily="18" charset="0"/>
              </a:rPr>
              <a:t>Элективный курс «Актуальные вопросы Государственной итоговой аттестации по географии»</a:t>
            </a:r>
          </a:p>
          <a:p>
            <a:pPr algn="ctr"/>
            <a:r>
              <a:rPr lang="ru-RU" sz="4000" dirty="0" smtClean="0">
                <a:solidFill>
                  <a:srgbClr val="800000"/>
                </a:solidFill>
                <a:latin typeface="Century" pitchFamily="18" charset="0"/>
              </a:rPr>
              <a:t>(разбор заданий занятия </a:t>
            </a:r>
            <a:r>
              <a:rPr lang="ru-RU" sz="4000" dirty="0" smtClean="0">
                <a:solidFill>
                  <a:srgbClr val="800000"/>
                </a:solidFill>
                <a:latin typeface="Century" pitchFamily="18" charset="0"/>
              </a:rPr>
              <a:t>«Разные территории Земли, их </a:t>
            </a:r>
            <a:r>
              <a:rPr lang="ru-RU" sz="4000" dirty="0" smtClean="0">
                <a:solidFill>
                  <a:srgbClr val="800000"/>
                </a:solidFill>
                <a:latin typeface="Century" pitchFamily="18" charset="0"/>
              </a:rPr>
              <a:t>обеспеченности ресурсами</a:t>
            </a:r>
            <a:r>
              <a:rPr lang="ru-RU" sz="4000" dirty="0" smtClean="0">
                <a:solidFill>
                  <a:srgbClr val="800000"/>
                </a:solidFill>
                <a:latin typeface="Century" pitchFamily="18" charset="0"/>
              </a:rPr>
              <a:t>»)</a:t>
            </a:r>
            <a:endParaRPr lang="ru-RU" sz="4000" dirty="0">
              <a:solidFill>
                <a:srgbClr val="800000"/>
              </a:solidFill>
              <a:latin typeface="Century" pitchFamily="18" charset="0"/>
            </a:endParaRPr>
          </a:p>
        </p:txBody>
      </p:sp>
      <p:pic>
        <p:nvPicPr>
          <p:cNvPr id="47106" name="Picture 2" descr="http://sch14.ru/wp-content/uploads/2015/01/g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3357554" cy="11605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60284506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1142984"/>
          <a:ext cx="8286809" cy="3665604"/>
        </p:xfrm>
        <a:graphic>
          <a:graphicData uri="http://schemas.openxmlformats.org/drawingml/2006/table">
            <a:tbl>
              <a:tblPr/>
              <a:tblGrid>
                <a:gridCol w="1369330"/>
                <a:gridCol w="1074216"/>
                <a:gridCol w="1192262"/>
                <a:gridCol w="1192262"/>
                <a:gridCol w="1003389"/>
                <a:gridCol w="1227675"/>
                <a:gridCol w="1227675"/>
              </a:tblGrid>
              <a:tr h="24408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Регион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Прибывшие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Выбывшие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2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других регионов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</a:t>
                      </a:r>
                      <a:r>
                        <a:rPr lang="ru-RU" sz="18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зарубеж-ных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стран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другие регионы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зарубежные страны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Ямало-Ненецкий АО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13 685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11 450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2235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17 699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17 048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Псковская область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9904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8553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1351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10 664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10 310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Республика Дагестан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31 027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30 613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40 841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40 661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Архангельская область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10 520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9291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1229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17 039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16 661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57158" y="214290"/>
            <a:ext cx="8286808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Century" pitchFamily="18" charset="0"/>
              </a:rPr>
              <a:t>В каком из перечисленных регионов число прибывших из зарубежных стран было наибольшим?</a:t>
            </a:r>
            <a:endParaRPr lang="ru-RU" sz="2000" b="1" dirty="0">
              <a:latin typeface="Century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4929198"/>
            <a:ext cx="392909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1) Ямало-Ненецкий АО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3438" y="5500702"/>
            <a:ext cx="4143404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4) Архангельская область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3438" y="4929198"/>
            <a:ext cx="4143404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" pitchFamily="18" charset="0"/>
              </a:rPr>
              <a:t>2) Псковская область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5720" y="5500702"/>
            <a:ext cx="392909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3) Республика Дагестан</a:t>
            </a: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285720" y="2357430"/>
            <a:ext cx="1357322" cy="2500330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929058" y="2357430"/>
            <a:ext cx="1214446" cy="2428892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20" y="6000768"/>
            <a:ext cx="3857652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Найдите в таблице необходимые данные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86314" y="6143644"/>
            <a:ext cx="2714644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3FF43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2" y="1142985"/>
          <a:ext cx="8643995" cy="3913036"/>
        </p:xfrm>
        <a:graphic>
          <a:graphicData uri="http://schemas.openxmlformats.org/drawingml/2006/table">
            <a:tbl>
              <a:tblPr/>
              <a:tblGrid>
                <a:gridCol w="1338347"/>
                <a:gridCol w="1154171"/>
                <a:gridCol w="1276953"/>
                <a:gridCol w="1276953"/>
                <a:gridCol w="1043665"/>
                <a:gridCol w="1276953"/>
                <a:gridCol w="1276953"/>
              </a:tblGrid>
              <a:tr h="29968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Регион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Прибывшие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Выбывшие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61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других регионов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 зарубежных стран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другие регионы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зарубежные страны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8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Белгородская область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31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24 034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7350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20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19 639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0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Псковская область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9904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8553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1351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10 664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10 310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1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Республика Дагестан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31 027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30 613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40 841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40 661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8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Мурманская область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15 250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13 781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1469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22 667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21 737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930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14282" y="214290"/>
            <a:ext cx="8715436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Century" pitchFamily="18" charset="0"/>
              </a:rPr>
              <a:t>Определите миграционный прирост всего населения Белгородской области .Ответ запишите в виде числа</a:t>
            </a:r>
            <a:endParaRPr lang="ru-RU" sz="2000" b="1" dirty="0">
              <a:latin typeface="Century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5214950"/>
            <a:ext cx="5143536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По какой формуле вычислим миграционный прирост?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282" y="5143512"/>
            <a:ext cx="5143536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003300"/>
                </a:solidFill>
                <a:latin typeface="Century" pitchFamily="18" charset="0"/>
              </a:rPr>
              <a:t>Мпр</a:t>
            </a:r>
            <a:r>
              <a:rPr lang="ru-RU" sz="2400" b="1" dirty="0" smtClean="0">
                <a:solidFill>
                  <a:srgbClr val="003300"/>
                </a:solidFill>
                <a:latin typeface="Century" pitchFamily="18" charset="0"/>
              </a:rPr>
              <a:t> = </a:t>
            </a:r>
            <a:r>
              <a:rPr lang="ru-RU" sz="2400" b="1" dirty="0" err="1" smtClean="0">
                <a:solidFill>
                  <a:srgbClr val="003300"/>
                </a:solidFill>
                <a:latin typeface="Century" pitchFamily="18" charset="0"/>
              </a:rPr>
              <a:t>Привывшие</a:t>
            </a:r>
            <a:r>
              <a:rPr lang="ru-RU" sz="2400" b="1" dirty="0" smtClean="0">
                <a:solidFill>
                  <a:srgbClr val="003300"/>
                </a:solidFill>
                <a:latin typeface="Century" pitchFamily="18" charset="0"/>
              </a:rPr>
              <a:t> –Убывшие</a:t>
            </a:r>
          </a:p>
          <a:p>
            <a:pPr algn="ctr"/>
            <a:endParaRPr lang="ru-RU" sz="2400" b="1" dirty="0" smtClean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 bwMode="auto">
          <a:xfrm rot="16200000">
            <a:off x="5464975" y="5322107"/>
            <a:ext cx="357190" cy="428628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29322" y="5143512"/>
            <a:ext cx="3000396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Найдите в таблице необходимые данные</a:t>
            </a: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285720" y="2285992"/>
            <a:ext cx="1357322" cy="785818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1643042" y="2285992"/>
            <a:ext cx="1143008" cy="785818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357818" y="2285992"/>
            <a:ext cx="1000132" cy="785818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57752" y="6072206"/>
            <a:ext cx="2714644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28662" y="6000768"/>
            <a:ext cx="3857652" cy="70788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>
                <a:solidFill>
                  <a:srgbClr val="003300"/>
                </a:solidFill>
                <a:latin typeface="Century" pitchFamily="18" charset="0"/>
              </a:rPr>
              <a:t>Мпр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 = 31384 – 20211</a:t>
            </a:r>
          </a:p>
          <a:p>
            <a:pPr algn="ctr"/>
            <a:r>
              <a:rPr lang="ru-RU" sz="2000" b="1" dirty="0" err="1" smtClean="0">
                <a:solidFill>
                  <a:srgbClr val="003300"/>
                </a:solidFill>
                <a:latin typeface="Century" pitchFamily="18" charset="0"/>
              </a:rPr>
              <a:t>Мпр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 = 11173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79.174.69.4/os/docs/0FA4DA9E3AE2BA1547B75F0B08EF6445/docs/GIA.GEO.2011.HC_01.06/img0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928670"/>
            <a:ext cx="7588250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00034" y="214290"/>
            <a:ext cx="8001056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Century" pitchFamily="18" charset="0"/>
              </a:rPr>
              <a:t>Определите миграционный прирост населения Российской Федерации в 2009 г. Ответ запишите в виде числа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5500702"/>
            <a:ext cx="5143536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По какой формуле вычислим миграционный прирост?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282" y="5429264"/>
            <a:ext cx="5143536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003300"/>
                </a:solidFill>
                <a:latin typeface="Century" pitchFamily="18" charset="0"/>
              </a:rPr>
              <a:t>Мпр</a:t>
            </a:r>
            <a:r>
              <a:rPr lang="ru-RU" sz="2400" b="1" dirty="0" smtClean="0">
                <a:solidFill>
                  <a:srgbClr val="003300"/>
                </a:solidFill>
                <a:latin typeface="Century" pitchFamily="18" charset="0"/>
              </a:rPr>
              <a:t> = </a:t>
            </a:r>
            <a:r>
              <a:rPr lang="ru-RU" sz="2400" b="1" dirty="0" err="1" smtClean="0">
                <a:solidFill>
                  <a:srgbClr val="003300"/>
                </a:solidFill>
                <a:latin typeface="Century" pitchFamily="18" charset="0"/>
              </a:rPr>
              <a:t>Привывшие</a:t>
            </a:r>
            <a:r>
              <a:rPr lang="ru-RU" sz="2400" b="1" dirty="0" smtClean="0">
                <a:solidFill>
                  <a:srgbClr val="003300"/>
                </a:solidFill>
                <a:latin typeface="Century" pitchFamily="18" charset="0"/>
              </a:rPr>
              <a:t> –Убывшие</a:t>
            </a:r>
          </a:p>
          <a:p>
            <a:pPr algn="ctr"/>
            <a:endParaRPr lang="ru-RU" sz="2400" b="1" dirty="0" smtClean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43570" y="5500702"/>
            <a:ext cx="3214710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Найдите на диаграмме необходимые данные</a:t>
            </a:r>
          </a:p>
        </p:txBody>
      </p:sp>
      <p:sp>
        <p:nvSpPr>
          <p:cNvPr id="8" name="Стрелка вниз 7"/>
          <p:cNvSpPr/>
          <p:nvPr/>
        </p:nvSpPr>
        <p:spPr bwMode="auto">
          <a:xfrm rot="16200000">
            <a:off x="5393537" y="5679297"/>
            <a:ext cx="357190" cy="428628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7572396" y="1714488"/>
            <a:ext cx="642942" cy="785818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7643834" y="3714752"/>
            <a:ext cx="642942" cy="642942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1934" y="6286520"/>
            <a:ext cx="2714644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00892" y="2857496"/>
            <a:ext cx="1928826" cy="46166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003300"/>
                </a:solidFill>
                <a:latin typeface="Century" pitchFamily="18" charset="0"/>
              </a:rPr>
              <a:t>Мпр</a:t>
            </a:r>
            <a:r>
              <a:rPr lang="ru-RU" sz="2400" b="1" dirty="0" smtClean="0">
                <a:solidFill>
                  <a:srgbClr val="003300"/>
                </a:solidFill>
                <a:latin typeface="Century" pitchFamily="18" charset="0"/>
              </a:rPr>
              <a:t> = 248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79.174.69.4/os/docs/0FA4DA9E3AE2BA1547B75F0B08EF6445/docs/GIA.GEO.2011.HC_01.06/img0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857232"/>
            <a:ext cx="6715172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28596" y="214290"/>
            <a:ext cx="8358246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Century" pitchFamily="18" charset="0"/>
              </a:rPr>
              <a:t>За какой период произошло наиболее резкое сокращение числа прибывших в Российскую Федерацию?</a:t>
            </a:r>
            <a:endParaRPr lang="ru-RU" sz="2000" b="1" dirty="0">
              <a:latin typeface="Century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6318984" y="2682148"/>
            <a:ext cx="4071966" cy="70788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Внимательно рассмотрите диаграмму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720" y="5143512"/>
            <a:ext cx="4071966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1) 2000 – 2001 гг.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3438" y="5715016"/>
            <a:ext cx="4214842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4) 2008 – 2009 гг.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5720" y="5715016"/>
            <a:ext cx="4071966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Century" pitchFamily="18" charset="0"/>
              </a:rPr>
              <a:t>3) 2003 – 2004 гг.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43437" y="5143512"/>
            <a:ext cx="4214843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Century" pitchFamily="18" charset="0"/>
              </a:rPr>
              <a:t>2) 2002 – 2003 гг.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57554" y="6286520"/>
            <a:ext cx="2714644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3FF43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79.174.69.4/os/docs/0FA4DA9E3AE2BA1547B75F0B08EF6445/docs/G12.HC_01.25/xs3docsrc6ED00F825E639DB34B98F8F636234FDB_1_133043618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000108"/>
            <a:ext cx="7572428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00034" y="214290"/>
            <a:ext cx="8143932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Century" pitchFamily="18" charset="0"/>
                <a:cs typeface="Times New Roman" pitchFamily="18" charset="0"/>
              </a:rPr>
              <a:t>Определите величину миграционного прироста населения России в 2004 г. Ответ запишите в виде числа.</a:t>
            </a:r>
            <a:endParaRPr lang="ru-RU" sz="2000" b="1" dirty="0">
              <a:latin typeface="Century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5000636"/>
            <a:ext cx="8358246" cy="101566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Вспомните, что такое иммиграция и эмиграция. Найдите необходимые данные и по формуле миграционного прироста сделайте необходимые вычисления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96" y="5000636"/>
            <a:ext cx="8358246" cy="113877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300"/>
                </a:solidFill>
                <a:latin typeface="Century" pitchFamily="18" charset="0"/>
              </a:rPr>
              <a:t>Иммиграция – это въезд в страну (прибывшие), эмиграция (выбывшие) – выезд из страны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.</a:t>
            </a:r>
          </a:p>
          <a:p>
            <a:pPr algn="ctr"/>
            <a:endParaRPr lang="ru-RU" sz="2000" b="1" dirty="0" smtClean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6116" y="6286520"/>
            <a:ext cx="2714644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5008" y="2928934"/>
            <a:ext cx="2928958" cy="83099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003300"/>
                </a:solidFill>
                <a:latin typeface="Century" pitchFamily="18" charset="0"/>
              </a:rPr>
              <a:t>Мпр</a:t>
            </a:r>
            <a:r>
              <a:rPr lang="ru-RU" sz="2400" b="1" dirty="0" smtClean="0">
                <a:solidFill>
                  <a:srgbClr val="003300"/>
                </a:solidFill>
                <a:latin typeface="Century" pitchFamily="18" charset="0"/>
              </a:rPr>
              <a:t> = 119 – 80</a:t>
            </a:r>
          </a:p>
          <a:p>
            <a:pPr algn="ctr"/>
            <a:r>
              <a:rPr lang="ru-RU" sz="2400" b="1" dirty="0" err="1" smtClean="0">
                <a:solidFill>
                  <a:srgbClr val="003300"/>
                </a:solidFill>
                <a:latin typeface="Century" pitchFamily="18" charset="0"/>
              </a:rPr>
              <a:t>Мпр</a:t>
            </a:r>
            <a:r>
              <a:rPr lang="ru-RU" sz="2400" b="1" dirty="0" smtClean="0">
                <a:solidFill>
                  <a:srgbClr val="003300"/>
                </a:solidFill>
                <a:latin typeface="Century" pitchFamily="18" charset="0"/>
              </a:rPr>
              <a:t> = 39 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1071546"/>
          <a:ext cx="8286803" cy="3742278"/>
        </p:xfrm>
        <a:graphic>
          <a:graphicData uri="http://schemas.openxmlformats.org/drawingml/2006/table">
            <a:tbl>
              <a:tblPr/>
              <a:tblGrid>
                <a:gridCol w="1357322"/>
                <a:gridCol w="1010336"/>
                <a:gridCol w="1183829"/>
                <a:gridCol w="1183829"/>
                <a:gridCol w="1183829"/>
                <a:gridCol w="1183829"/>
                <a:gridCol w="1183829"/>
              </a:tblGrid>
              <a:tr h="287715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Федеральные округа</a:t>
                      </a:r>
                      <a:endParaRPr lang="ru-RU" sz="1800" dirty="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Общий прирост</a:t>
                      </a:r>
                      <a:endParaRPr lang="ru-RU" sz="180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Естественный прирост</a:t>
                      </a:r>
                      <a:endParaRPr lang="ru-RU" sz="180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77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2009 г.</a:t>
                      </a:r>
                      <a:endParaRPr lang="ru-RU" sz="1800" dirty="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январь – июнь</a:t>
                      </a:r>
                      <a:endParaRPr lang="ru-RU" sz="180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2009 г.</a:t>
                      </a:r>
                      <a:endParaRPr lang="ru-RU" sz="180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январь – июнь</a:t>
                      </a:r>
                      <a:endParaRPr lang="ru-RU" sz="180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2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2009 г.</a:t>
                      </a:r>
                      <a:endParaRPr lang="ru-RU" sz="180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2010 г.</a:t>
                      </a:r>
                      <a:endParaRPr lang="ru-RU" sz="180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2009 г.</a:t>
                      </a:r>
                      <a:endParaRPr lang="ru-RU" sz="180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2010 г.</a:t>
                      </a:r>
                      <a:endParaRPr lang="ru-RU" sz="180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Приволжский</a:t>
                      </a:r>
                      <a:endParaRPr lang="ru-RU" sz="180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– 48,5</a:t>
                      </a:r>
                      <a:endParaRPr lang="ru-RU" sz="180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– 34,2</a:t>
                      </a:r>
                      <a:endParaRPr lang="ru-RU" sz="1800" dirty="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– 40,8</a:t>
                      </a:r>
                      <a:endParaRPr lang="ru-RU" sz="1800" dirty="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– 76,0</a:t>
                      </a:r>
                      <a:endParaRPr lang="ru-RU" sz="180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– 51,7</a:t>
                      </a:r>
                      <a:endParaRPr lang="ru-RU" sz="180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– 41,7</a:t>
                      </a:r>
                      <a:endParaRPr lang="ru-RU" sz="180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2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Северо-Кавказский</a:t>
                      </a:r>
                      <a:endParaRPr lang="ru-RU" sz="180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68,0</a:t>
                      </a:r>
                      <a:endParaRPr lang="ru-RU" sz="180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28,2</a:t>
                      </a:r>
                      <a:endParaRPr lang="ru-RU" sz="180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30,9</a:t>
                      </a:r>
                      <a:endParaRPr lang="ru-RU" sz="1800" dirty="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75,6</a:t>
                      </a:r>
                      <a:endParaRPr lang="ru-RU" sz="1800" dirty="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31,1</a:t>
                      </a:r>
                      <a:endParaRPr lang="ru-RU" sz="1800" dirty="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35,1</a:t>
                      </a:r>
                      <a:endParaRPr lang="ru-RU" sz="180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Уральский</a:t>
                      </a:r>
                      <a:endParaRPr lang="ru-RU" sz="180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25,2</a:t>
                      </a:r>
                      <a:endParaRPr lang="ru-RU" sz="180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9,4</a:t>
                      </a:r>
                      <a:endParaRPr lang="ru-RU" sz="180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11,0</a:t>
                      </a:r>
                      <a:endParaRPr lang="ru-RU" sz="180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8,7</a:t>
                      </a:r>
                      <a:endParaRPr lang="ru-RU" sz="180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800" dirty="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4,6</a:t>
                      </a:r>
                      <a:endParaRPr lang="ru-RU" sz="1800" dirty="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Сибирский</a:t>
                      </a:r>
                      <a:endParaRPr lang="ru-RU" sz="180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15,6</a:t>
                      </a:r>
                      <a:endParaRPr lang="ru-RU" sz="180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5,8</a:t>
                      </a:r>
                      <a:endParaRPr lang="ru-RU" sz="180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– 5,2</a:t>
                      </a:r>
                      <a:endParaRPr lang="ru-RU" sz="180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1,2</a:t>
                      </a:r>
                      <a:endParaRPr lang="ru-RU" sz="180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– 4,4</a:t>
                      </a:r>
                      <a:endParaRPr lang="ru-RU" sz="180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Century" pitchFamily="18" charset="0"/>
                          <a:ea typeface="Times New Roman"/>
                          <a:cs typeface="Times New Roman"/>
                        </a:rPr>
                        <a:t>– 6,0</a:t>
                      </a:r>
                      <a:endParaRPr lang="ru-RU" sz="1800" dirty="0">
                        <a:latin typeface="Century" pitchFamily="18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28596" y="214290"/>
            <a:ext cx="8286808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Century" pitchFamily="18" charset="0"/>
              </a:rPr>
              <a:t>Определите миграционный прирост населения Приволжского федерального округа в 2009 г. Ответ запишите в виде числа.</a:t>
            </a:r>
            <a:endParaRPr lang="ru-RU" sz="2000" b="1" dirty="0">
              <a:latin typeface="Century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5000636"/>
            <a:ext cx="5143536" cy="101566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По какой формуле вычислим миграционный прирост, если известен общий прирост и естественный прирост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282" y="5000636"/>
            <a:ext cx="5143536" cy="120032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003300"/>
                </a:solidFill>
                <a:latin typeface="Century" pitchFamily="18" charset="0"/>
              </a:rPr>
              <a:t>Мпр</a:t>
            </a:r>
            <a:r>
              <a:rPr lang="ru-RU" sz="2400" b="1" dirty="0" smtClean="0">
                <a:solidFill>
                  <a:srgbClr val="003300"/>
                </a:solidFill>
                <a:latin typeface="Century" pitchFamily="18" charset="0"/>
              </a:rPr>
              <a:t> = Общий прирост – Естественный прирост</a:t>
            </a:r>
          </a:p>
          <a:p>
            <a:pPr algn="ctr"/>
            <a:endParaRPr lang="ru-RU" sz="2400" b="1" dirty="0" smtClean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72132" y="5072074"/>
            <a:ext cx="3214710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Найдите в таблице необходимые данные</a:t>
            </a:r>
          </a:p>
        </p:txBody>
      </p:sp>
      <p:sp>
        <p:nvSpPr>
          <p:cNvPr id="7" name="Стрелка вниз 6"/>
          <p:cNvSpPr/>
          <p:nvPr/>
        </p:nvSpPr>
        <p:spPr bwMode="auto">
          <a:xfrm rot="16200000">
            <a:off x="5393537" y="5322107"/>
            <a:ext cx="357190" cy="428628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71934" y="6286520"/>
            <a:ext cx="2714644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428596" y="2000240"/>
            <a:ext cx="1357322" cy="714380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785918" y="2000240"/>
            <a:ext cx="1000132" cy="714380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5143504" y="2071678"/>
            <a:ext cx="1214446" cy="642942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282" y="5000636"/>
            <a:ext cx="5143536" cy="1200329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Мпр</a:t>
            </a:r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= - 48,5 – ( - 76,0) = 27,5</a:t>
            </a:r>
          </a:p>
          <a:p>
            <a:pPr algn="ctr"/>
            <a:r>
              <a:rPr lang="ru-RU" sz="2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2400" b="1" dirty="0" smtClean="0">
              <a:solidFill>
                <a:srgbClr val="003300"/>
              </a:solidFill>
              <a:latin typeface="Century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214290"/>
            <a:ext cx="8286808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Century" pitchFamily="18" charset="0"/>
              </a:rPr>
              <a:t>Определите миграционный прирост населения России в 2012 году. Ответ запишите в виде числа.</a:t>
            </a:r>
            <a:endParaRPr lang="ru-RU" sz="2000" b="1" dirty="0">
              <a:latin typeface="Century" pitchFamily="18" charset="0"/>
            </a:endParaRPr>
          </a:p>
        </p:txBody>
      </p:sp>
      <p:pic>
        <p:nvPicPr>
          <p:cNvPr id="1026" name="Picture 2" descr="http://geo.sdamgia.ru/get_file?id=68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9160" y="1124744"/>
            <a:ext cx="8545679" cy="4307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743" y="5431768"/>
            <a:ext cx="3456177" cy="1015663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Найдите в таблице необходимые данные, выполните вычисления</a:t>
            </a: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5004048" y="4293096"/>
            <a:ext cx="1357322" cy="504056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7488641" y="4293096"/>
            <a:ext cx="1226763" cy="504056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39952" y="5539489"/>
            <a:ext cx="2714644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04972" y="5517967"/>
            <a:ext cx="3997049" cy="46166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300"/>
                </a:solidFill>
                <a:latin typeface="Century" pitchFamily="18" charset="0"/>
              </a:rPr>
              <a:t>417 681-122 751=294930</a:t>
            </a:r>
          </a:p>
        </p:txBody>
      </p:sp>
    </p:spTree>
    <p:extLst>
      <p:ext uri="{BB962C8B-B14F-4D97-AF65-F5344CB8AC3E}">
        <p14:creationId xmlns:p14="http://schemas.microsoft.com/office/powerpoint/2010/main" xmlns="" val="3103081032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geo-oge.sdamgia.ru/get_file?id=384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85926"/>
            <a:ext cx="8266397" cy="250033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0034" y="1357298"/>
            <a:ext cx="82868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cs typeface="Arial" pitchFamily="34" charset="0"/>
              </a:rPr>
              <a:t>Изменение численности населения некоторых областей России в 2011 г..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14290"/>
            <a:ext cx="8286808" cy="10156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ru-RU" sz="2000" b="1" dirty="0" smtClean="0">
                <a:solidFill>
                  <a:schemeClr val="tx1"/>
                </a:solidFill>
                <a:latin typeface="Century" pitchFamily="18" charset="0"/>
                <a:cs typeface="Arial" pitchFamily="34" charset="0"/>
              </a:rPr>
              <a:t>Используя данные таблицы</a:t>
            </a:r>
            <a:r>
              <a:rPr lang="ru-RU" sz="2000" b="1" dirty="0" smtClean="0">
                <a:solidFill>
                  <a:schemeClr val="tx1"/>
                </a:solidFill>
                <a:latin typeface="Century" pitchFamily="18" charset="0"/>
                <a:cs typeface="Arial" pitchFamily="34" charset="0"/>
              </a:rPr>
              <a:t>, </a:t>
            </a:r>
            <a:r>
              <a:rPr lang="ru-RU" sz="2000" b="1" dirty="0" smtClean="0">
                <a:solidFill>
                  <a:schemeClr val="tx1"/>
                </a:solidFill>
                <a:latin typeface="Century" pitchFamily="18" charset="0"/>
                <a:cs typeface="Arial" pitchFamily="34" charset="0"/>
              </a:rPr>
              <a:t>определите</a:t>
            </a:r>
            <a:r>
              <a:rPr lang="ru-RU" sz="2000" b="1" dirty="0" smtClean="0">
                <a:solidFill>
                  <a:schemeClr val="tx1"/>
                </a:solidFill>
                <a:latin typeface="Century" pitchFamily="18" charset="0"/>
                <a:cs typeface="Arial" pitchFamily="34" charset="0"/>
              </a:rPr>
              <a:t>, на </a:t>
            </a:r>
            <a:r>
              <a:rPr lang="ru-RU" sz="2000" b="1" dirty="0" smtClean="0">
                <a:solidFill>
                  <a:schemeClr val="tx1"/>
                </a:solidFill>
                <a:latin typeface="Century" pitchFamily="18" charset="0"/>
                <a:cs typeface="Arial" pitchFamily="34" charset="0"/>
              </a:rPr>
              <a:t>сколько человек сократилась численность населения Брянской области </a:t>
            </a:r>
            <a:r>
              <a:rPr lang="ru-RU" sz="2000" b="1" dirty="0" smtClean="0">
                <a:solidFill>
                  <a:schemeClr val="tx1"/>
                </a:solidFill>
                <a:latin typeface="Century" pitchFamily="18" charset="0"/>
                <a:cs typeface="Arial" pitchFamily="34" charset="0"/>
              </a:rPr>
              <a:t>в 2011 г. Ответ </a:t>
            </a:r>
            <a:r>
              <a:rPr lang="ru-RU" sz="2000" b="1" dirty="0" smtClean="0">
                <a:solidFill>
                  <a:schemeClr val="tx1"/>
                </a:solidFill>
                <a:latin typeface="Century" pitchFamily="18" charset="0"/>
                <a:cs typeface="Arial" pitchFamily="34" charset="0"/>
              </a:rPr>
              <a:t>запишите </a:t>
            </a:r>
            <a:r>
              <a:rPr lang="ru-RU" sz="2000" b="1" dirty="0" smtClean="0">
                <a:solidFill>
                  <a:schemeClr val="tx1"/>
                </a:solidFill>
                <a:latin typeface="Century" pitchFamily="18" charset="0"/>
                <a:cs typeface="Arial" pitchFamily="34" charset="0"/>
              </a:rPr>
              <a:t>в виде числа</a:t>
            </a:r>
            <a:r>
              <a:rPr lang="ru-RU" sz="2000" b="1" dirty="0" smtClean="0">
                <a:solidFill>
                  <a:schemeClr val="tx1"/>
                </a:solidFill>
                <a:latin typeface="Century" pitchFamily="18" charset="0"/>
                <a:cs typeface="Arial" pitchFamily="34" charset="0"/>
              </a:rPr>
              <a:t>.</a:t>
            </a:r>
            <a:endParaRPr lang="ru-RU" sz="2000" b="1" dirty="0" smtClean="0">
              <a:solidFill>
                <a:schemeClr val="tx1"/>
              </a:solidFill>
              <a:latin typeface="Century" pitchFamily="18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4357694"/>
            <a:ext cx="4857784" cy="132343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Изменение численности населения зависит 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от 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естественного 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и </a:t>
            </a:r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миграционного прироста(убыли).</a:t>
            </a:r>
          </a:p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Сделайте необходимые вычисления</a:t>
            </a:r>
            <a:endParaRPr lang="ru-RU" sz="2000" b="1" dirty="0" smtClean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14290"/>
            <a:ext cx="8286808" cy="138499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latin typeface="Century" pitchFamily="18" charset="0"/>
              </a:rPr>
              <a:t>37072-41362= -</a:t>
            </a:r>
            <a:r>
              <a:rPr lang="ru-RU" sz="2800" b="1" dirty="0" smtClean="0">
                <a:latin typeface="Century" pitchFamily="18" charset="0"/>
              </a:rPr>
              <a:t>4290 </a:t>
            </a:r>
            <a:r>
              <a:rPr lang="ru-RU" sz="2800" b="1" dirty="0" smtClean="0">
                <a:latin typeface="Century" pitchFamily="18" charset="0"/>
              </a:rPr>
              <a:t>миграционный прирост(убыль</a:t>
            </a:r>
            <a:r>
              <a:rPr lang="ru-RU" sz="2800" b="1" dirty="0" smtClean="0">
                <a:latin typeface="Century" pitchFamily="18" charset="0"/>
              </a:rPr>
              <a:t>) </a:t>
            </a:r>
            <a:r>
              <a:rPr lang="ru-RU" sz="2800" b="1" dirty="0" smtClean="0">
                <a:latin typeface="Century" pitchFamily="18" charset="0"/>
              </a:rPr>
              <a:t>населения</a:t>
            </a:r>
            <a:endParaRPr lang="ru-RU" sz="2800" b="1" dirty="0" smtClean="0">
              <a:latin typeface="Century" pitchFamily="18" charset="0"/>
            </a:endParaRPr>
          </a:p>
          <a:p>
            <a:r>
              <a:rPr lang="ru-RU" sz="2800" b="1" dirty="0" smtClean="0">
                <a:latin typeface="Century" pitchFamily="18" charset="0"/>
              </a:rPr>
              <a:t>-4290+ (-6648)= -10938 общий </a:t>
            </a:r>
            <a:r>
              <a:rPr lang="ru-RU" sz="2800" b="1" dirty="0" smtClean="0">
                <a:latin typeface="Century" pitchFamily="18" charset="0"/>
              </a:rPr>
              <a:t>прирост(убыль</a:t>
            </a:r>
            <a:r>
              <a:rPr lang="ru-RU" sz="2800" dirty="0" smtClean="0">
                <a:latin typeface="Century" pitchFamily="18" charset="0"/>
              </a:rPr>
              <a:t>)</a:t>
            </a:r>
            <a:endParaRPr lang="ru-RU" sz="2800" dirty="0">
              <a:latin typeface="Century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43570" y="4786322"/>
            <a:ext cx="2714644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Электронная паутина">
  <a:themeElements>
    <a:clrScheme name="Другая 63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DFEADF"/>
      </a:accent1>
      <a:accent2>
        <a:srgbClr val="EFF4EF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Электронная паутин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Электронная паутина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7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6D2E4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E5EF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8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C7426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BCAC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A835A8-4AF5-4880-B0A5-467CA4CAED4E}"/>
</file>

<file path=customXml/itemProps2.xml><?xml version="1.0" encoding="utf-8"?>
<ds:datastoreItem xmlns:ds="http://schemas.openxmlformats.org/officeDocument/2006/customXml" ds:itemID="{E5B8B039-57C4-4B6B-8573-4F3D1424835F}"/>
</file>

<file path=customXml/itemProps3.xml><?xml version="1.0" encoding="utf-8"?>
<ds:datastoreItem xmlns:ds="http://schemas.openxmlformats.org/officeDocument/2006/customXml" ds:itemID="{3DD7C424-75B2-4374-B0CF-32501E287FCC}"/>
</file>

<file path=docProps/app.xml><?xml version="1.0" encoding="utf-8"?>
<Properties xmlns="http://schemas.openxmlformats.org/officeDocument/2006/extended-properties" xmlns:vt="http://schemas.openxmlformats.org/officeDocument/2006/docPropsVTypes">
  <Template>Природопользование и геоэкология</Template>
  <TotalTime>756</TotalTime>
  <Words>589</Words>
  <Application>Microsoft Office PowerPoint</Application>
  <PresentationFormat>Экран (4:3)</PresentationFormat>
  <Paragraphs>167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Электронная паутина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Aleksey</dc:creator>
  <cp:lastModifiedBy>Wi</cp:lastModifiedBy>
  <cp:revision>74</cp:revision>
  <dcterms:modified xsi:type="dcterms:W3CDTF">2016-11-19T11:50:57Z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