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66" r:id="rId2"/>
    <p:sldId id="273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«Территориальная обеспеченность ресурсами»)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857364"/>
          <a:ext cx="8506375" cy="18808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43404"/>
                <a:gridCol w="1071570"/>
                <a:gridCol w="1071570"/>
                <a:gridCol w="1071570"/>
                <a:gridCol w="1148261"/>
              </a:tblGrid>
              <a:tr h="4273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entury" pitchFamily="18" charset="0"/>
                        </a:rPr>
                        <a:t>Показатель</a:t>
                      </a:r>
                      <a:endParaRPr lang="ru-RU" sz="1800" dirty="0">
                        <a:latin typeface="Century" pitchFamily="18" charset="0"/>
                      </a:endParaRP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2007 г.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2008 г.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2009 г.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2010 г.</a:t>
                      </a:r>
                    </a:p>
                  </a:txBody>
                  <a:tcPr marL="84667" marR="84667" marT="42333" marB="42333" anchor="ctr"/>
                </a:tc>
              </a:tr>
              <a:tr h="60985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entury" pitchFamily="18" charset="0"/>
                        </a:rPr>
                        <a:t>Общий </a:t>
                      </a:r>
                      <a:r>
                        <a:rPr lang="ru-RU" sz="1800" dirty="0" smtClean="0">
                          <a:latin typeface="Century" pitchFamily="18" charset="0"/>
                        </a:rPr>
                        <a:t>прирост населения </a:t>
                      </a:r>
                      <a:r>
                        <a:rPr lang="ru-RU" sz="1800" dirty="0">
                          <a:latin typeface="Century" pitchFamily="18" charset="0"/>
                        </a:rPr>
                        <a:t>за </a:t>
                      </a:r>
                      <a:r>
                        <a:rPr lang="ru-RU" sz="1800" dirty="0" smtClean="0">
                          <a:latin typeface="Century" pitchFamily="18" charset="0"/>
                        </a:rPr>
                        <a:t>год, человек</a:t>
                      </a:r>
                      <a:endParaRPr lang="ru-RU" sz="1800" dirty="0">
                        <a:latin typeface="Century" pitchFamily="18" charset="0"/>
                      </a:endParaRP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6747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4367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1872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–381</a:t>
                      </a:r>
                    </a:p>
                  </a:txBody>
                  <a:tcPr marL="84667" marR="84667" marT="42333" marB="42333" anchor="ctr"/>
                </a:tc>
              </a:tr>
              <a:tr h="8202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entury" pitchFamily="18" charset="0"/>
                        </a:rPr>
                        <a:t>Естественный прирост населения </a:t>
                      </a:r>
                      <a:r>
                        <a:rPr lang="ru-RU" sz="1800" dirty="0">
                          <a:latin typeface="Century" pitchFamily="18" charset="0"/>
                        </a:rPr>
                        <a:t>за год</a:t>
                      </a:r>
                      <a:r>
                        <a:rPr lang="ru-RU" sz="1800" dirty="0" smtClean="0">
                          <a:latin typeface="Century" pitchFamily="18" charset="0"/>
                        </a:rPr>
                        <a:t>, человек</a:t>
                      </a:r>
                      <a:endParaRPr lang="ru-RU" sz="1800" dirty="0">
                        <a:latin typeface="Century" pitchFamily="18" charset="0"/>
                      </a:endParaRP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–615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561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820</a:t>
                      </a:r>
                    </a:p>
                  </a:txBody>
                  <a:tcPr marL="84667" marR="84667" marT="42333" marB="423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671</a:t>
                      </a:r>
                    </a:p>
                  </a:txBody>
                  <a:tcPr marL="84667" marR="84667" marT="42333" marB="42333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85728"/>
            <a:ext cx="850112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В каком году в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Астраханской области наблюдалось наибольшее превышение рождаемости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над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смертностью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142984"/>
            <a:ext cx="6643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Изменение численности населения Астраханской области </a:t>
            </a:r>
            <a:r>
              <a:rPr lang="ru-RU" b="1" dirty="0" smtClean="0">
                <a:solidFill>
                  <a:prstClr val="black"/>
                </a:solidFill>
                <a:latin typeface="Century" pitchFamily="18" charset="0"/>
                <a:cs typeface="Arial" pitchFamily="34" charset="0"/>
              </a:rPr>
              <a:t>в 2007–2010 гг.</a:t>
            </a:r>
            <a:endParaRPr lang="ru-RU" dirty="0" smtClean="0">
              <a:solidFill>
                <a:prstClr val="black"/>
              </a:solidFill>
              <a:latin typeface="Century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3929066"/>
            <a:ext cx="17859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2009 год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929066"/>
            <a:ext cx="17859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</a:t>
            </a:r>
            <a:r>
              <a:rPr lang="ru-RU" sz="2400" dirty="0" smtClean="0">
                <a:latin typeface="Century" pitchFamily="18" charset="0"/>
              </a:rPr>
              <a:t>) 2008 год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929067"/>
            <a:ext cx="207170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</a:t>
            </a:r>
            <a:r>
              <a:rPr lang="ru-RU" sz="2400" dirty="0" smtClean="0">
                <a:latin typeface="Century" pitchFamily="18" charset="0"/>
              </a:rPr>
              <a:t>) 2007 год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3929066"/>
            <a:ext cx="17859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2010 год</a:t>
            </a:r>
            <a:endParaRPr lang="ru-RU" sz="2400" dirty="0" smtClean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5000636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58" y="4643446"/>
            <a:ext cx="35719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определение естественного прироста и проанализируйте таблицу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4572008"/>
            <a:ext cx="5500726" cy="147732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Естественный прирос </a:t>
            </a:r>
            <a:r>
              <a:rPr lang="ru-RU" b="1" dirty="0" smtClean="0">
                <a:latin typeface="Century" pitchFamily="18" charset="0"/>
              </a:rPr>
              <a:t>— это </a:t>
            </a:r>
            <a:r>
              <a:rPr lang="ru-RU" b="1" dirty="0" smtClean="0">
                <a:latin typeface="Century" pitchFamily="18" charset="0"/>
              </a:rPr>
              <a:t>разница </a:t>
            </a:r>
            <a:r>
              <a:rPr lang="ru-RU" b="1" dirty="0" smtClean="0">
                <a:latin typeface="Century" pitchFamily="18" charset="0"/>
              </a:rPr>
              <a:t>между </a:t>
            </a:r>
            <a:r>
              <a:rPr lang="ru-RU" b="1" dirty="0" smtClean="0">
                <a:latin typeface="Century" pitchFamily="18" charset="0"/>
              </a:rPr>
              <a:t>количеством родившихся </a:t>
            </a:r>
            <a:r>
              <a:rPr lang="ru-RU" b="1" dirty="0" smtClean="0">
                <a:latin typeface="Century" pitchFamily="18" charset="0"/>
              </a:rPr>
              <a:t>и </a:t>
            </a:r>
            <a:r>
              <a:rPr lang="ru-RU" b="1" dirty="0" smtClean="0">
                <a:latin typeface="Century" pitchFamily="18" charset="0"/>
              </a:rPr>
              <a:t>умерших</a:t>
            </a:r>
            <a:r>
              <a:rPr lang="ru-RU" b="1" dirty="0" smtClean="0">
                <a:latin typeface="Century" pitchFamily="18" charset="0"/>
              </a:rPr>
              <a:t>. </a:t>
            </a:r>
            <a:r>
              <a:rPr lang="ru-RU" b="1" dirty="0" smtClean="0">
                <a:latin typeface="Century" pitchFamily="18" charset="0"/>
              </a:rPr>
              <a:t>Наибольшее превышение рождаемости </a:t>
            </a:r>
            <a:r>
              <a:rPr lang="ru-RU" b="1" dirty="0" smtClean="0">
                <a:latin typeface="Century" pitchFamily="18" charset="0"/>
              </a:rPr>
              <a:t>над </a:t>
            </a:r>
            <a:r>
              <a:rPr lang="ru-RU" b="1" dirty="0" smtClean="0">
                <a:latin typeface="Century" pitchFamily="18" charset="0"/>
              </a:rPr>
              <a:t>смертностью </a:t>
            </a:r>
            <a:r>
              <a:rPr lang="ru-RU" b="1" dirty="0" smtClean="0">
                <a:latin typeface="Century" pitchFamily="18" charset="0"/>
              </a:rPr>
              <a:t>было в год </a:t>
            </a:r>
            <a:r>
              <a:rPr lang="ru-RU" b="1" dirty="0" smtClean="0">
                <a:latin typeface="Century" pitchFamily="18" charset="0"/>
              </a:rPr>
              <a:t>наибольшего естественного прироста </a:t>
            </a:r>
            <a:r>
              <a:rPr lang="ru-RU" b="1" dirty="0" smtClean="0">
                <a:latin typeface="Century" pitchFamily="18" charset="0"/>
              </a:rPr>
              <a:t>— в 2009 году</a:t>
            </a:r>
            <a:r>
              <a:rPr lang="ru-RU" dirty="0" smtClean="0">
                <a:latin typeface="Century" pitchFamily="18" charset="0"/>
              </a:rPr>
              <a:t>.</a:t>
            </a:r>
            <a:endParaRPr lang="ru-RU" dirty="0" smtClean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50112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Century" pitchFamily="18" charset="0"/>
              </a:rPr>
              <a:t>Используя данные графика, определите, в каком году показатель рождаемости был наименьшим.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14422"/>
            <a:ext cx="6786610" cy="372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643182"/>
            <a:ext cx="15716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1999г.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15716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1985г.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15716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 1993г.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286124"/>
            <a:ext cx="15716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2009г.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4000504"/>
            <a:ext cx="2071702" cy="70788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Рассмотрите график</a:t>
            </a: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1000100" y="471488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5143512"/>
            <a:ext cx="2071702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линию, обозначающую рождаемость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5500694" y="4572008"/>
            <a:ext cx="1928826" cy="428628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 rot="16200000">
            <a:off x="2214546" y="5643578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5143512"/>
            <a:ext cx="2071702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Найдите самый низкий показатель рождаемости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6000760" y="3429000"/>
            <a:ext cx="285752" cy="2857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3071802" y="1643050"/>
            <a:ext cx="285752" cy="2857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4643438" y="3214686"/>
            <a:ext cx="285752" cy="2857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7858148" y="2643182"/>
            <a:ext cx="285752" cy="28575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628" y="564357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xmlns="" val="328278011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14422"/>
          <a:ext cx="8358245" cy="3071834"/>
        </p:xfrm>
        <a:graphic>
          <a:graphicData uri="http://schemas.openxmlformats.org/drawingml/2006/table">
            <a:tbl>
              <a:tblPr/>
              <a:tblGrid>
                <a:gridCol w="2326522"/>
                <a:gridCol w="1378678"/>
                <a:gridCol w="517005"/>
                <a:gridCol w="517005"/>
                <a:gridCol w="517005"/>
                <a:gridCol w="517005"/>
                <a:gridCol w="517005"/>
                <a:gridCol w="517005"/>
                <a:gridCol w="517005"/>
                <a:gridCol w="517005"/>
                <a:gridCol w="517005"/>
              </a:tblGrid>
              <a:tr h="67241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Площадь территории, 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км</a:t>
                      </a:r>
                      <a:r>
                        <a:rPr lang="ru-RU" sz="1800" b="1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по годам, 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Ярославская область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Воронежская область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Алтай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Магаданская область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461,4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285728"/>
            <a:ext cx="835824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В каком из перечисленных регионов России за период с 1995 по 2009г. наблюдался рост численности всего населения?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Республика Алтай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2034" y="4357694"/>
            <a:ext cx="38576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Воронежская область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6" y="4929198"/>
            <a:ext cx="38576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4) Магаданская область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4357694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Ярославская область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645789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5500702"/>
            <a:ext cx="864399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Рассмотрите внимательно таблицу. В задании требуется определить рост численности всего населения для каждого региона 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071934" y="1857364"/>
            <a:ext cx="1643074" cy="242889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28596" y="2571744"/>
            <a:ext cx="2357454" cy="171451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47381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14422"/>
            <a:ext cx="6786610" cy="372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285728"/>
            <a:ext cx="871543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Century" pitchFamily="18" charset="0"/>
              </a:rPr>
              <a:t>Используя данные графика, определите показатель естественного прироста населения в 1994 г. Ответ запишите в виде числа.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5000636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Ответ: </a:t>
            </a:r>
            <a:r>
              <a:rPr lang="ru-RU" sz="2000" b="1" dirty="0" err="1" smtClean="0">
                <a:latin typeface="Century" pitchFamily="18" charset="0"/>
              </a:rPr>
              <a:t>_____на</a:t>
            </a:r>
            <a:r>
              <a:rPr lang="ru-RU" sz="2000" b="1" dirty="0" smtClean="0">
                <a:latin typeface="Century" pitchFamily="18" charset="0"/>
              </a:rPr>
              <a:t> 1 тыс.человек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357298"/>
            <a:ext cx="2000264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 формулу естественного прироста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2071702" cy="138499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Century" pitchFamily="18" charset="0"/>
              </a:rPr>
              <a:t>ЕП = Р-С</a:t>
            </a:r>
          </a:p>
          <a:p>
            <a:pPr algn="ctr"/>
            <a:endParaRPr lang="ru-RU" sz="28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000100" y="264318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071810"/>
            <a:ext cx="2071702" cy="19389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на диаграмме показатели рождаемости и смертность в 1994 году</a:t>
            </a:r>
            <a:endParaRPr lang="ru-RU" sz="28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000628" y="328612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5000628" y="20002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57752" y="3500438"/>
            <a:ext cx="500066" cy="28575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857752" y="1714488"/>
            <a:ext cx="500066" cy="28575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5786454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5429264"/>
            <a:ext cx="207170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Рассчитайте по формуле ЕП</a:t>
            </a:r>
            <a:endParaRPr lang="ru-RU" sz="28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1071538" y="500063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5357826"/>
            <a:ext cx="2786082" cy="95410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Century" pitchFamily="18" charset="0"/>
              </a:rPr>
              <a:t>ЕП = 9,8  - 15,8</a:t>
            </a:r>
          </a:p>
          <a:p>
            <a:r>
              <a:rPr lang="ru-RU" sz="2800" b="1" dirty="0" smtClean="0">
                <a:solidFill>
                  <a:srgbClr val="003300"/>
                </a:solidFill>
                <a:latin typeface="Century" pitchFamily="18" charset="0"/>
              </a:rPr>
              <a:t>ЕП = - 6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9291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- 6</a:t>
            </a:r>
            <a:endParaRPr lang="ru-RU" sz="28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6811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35824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>
                <a:latin typeface="Century" pitchFamily="18" charset="0"/>
              </a:rPr>
              <a:t>Используя данные таблицы, определите, в каком из перечисленных регионов наблюдалась  наибольшая рождаемость</a:t>
            </a:r>
            <a:r>
              <a:rPr lang="ru-RU" sz="2000" dirty="0" smtClean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928670"/>
          <a:ext cx="8358246" cy="3364992"/>
        </p:xfrm>
        <a:graphic>
          <a:graphicData uri="http://schemas.openxmlformats.org/drawingml/2006/table">
            <a:tbl>
              <a:tblPr/>
              <a:tblGrid>
                <a:gridCol w="3286148"/>
                <a:gridCol w="2286016"/>
                <a:gridCol w="27860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Естественный</a:t>
                      </a:r>
                      <a:b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прирост</a:t>
                      </a:r>
                      <a:b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(на 1 тыс. жителей)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Смертность</a:t>
                      </a:r>
                      <a:b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(на 1 тыс. жителей)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- 4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Кабардино-Балкарская Республика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- 9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Калмыкия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4876" y="5000636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Республика Калмыкия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6" y="442913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Республика Карелия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429133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Республика Коми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5000636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Кабардино-Балкарская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6116" y="621508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643578"/>
            <a:ext cx="9144000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Вспомните формулу  естественного прироста. Вычислите рождаемость 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28596" y="857232"/>
            <a:ext cx="3286148" cy="15001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Р-С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Пример: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</a:rPr>
              <a:t>- 4= ? - 15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011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>
                <a:latin typeface="Century" pitchFamily="18" charset="0"/>
              </a:rPr>
              <a:t>Используя данные таблицы, определите, в каком из перечисленных регионов наблюдалась  наибольшая смертность.</a:t>
            </a:r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34" y="5000636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Ивановская область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2" y="5000636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Новосибирская область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5643578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4) Республика Коми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5715016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Республика Дагестан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678" y="628652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1142984"/>
          <a:ext cx="8572560" cy="33534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9489"/>
                <a:gridCol w="2620910"/>
                <a:gridCol w="1692672"/>
                <a:gridCol w="2129489"/>
              </a:tblGrid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Общая численность населения, тыс. чел.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Рождаемость, 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Естественный прирост,</a:t>
                      </a:r>
                      <a:b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 ‰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1088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-11,0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Республика Коми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-2,7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Республика Дагестан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2659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Новосибирская область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2670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501122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Используя данные таблицы, определите показатель рождаемости населения в ‰ в 2008 г. для Республики Карелия. </a:t>
            </a:r>
            <a:r>
              <a:rPr lang="ru-RU" sz="2000" b="1" dirty="0" smtClean="0">
                <a:latin typeface="Century" pitchFamily="18" charset="0"/>
              </a:rPr>
              <a:t>Результат округлите до целого </a:t>
            </a:r>
            <a:r>
              <a:rPr lang="ru-RU" sz="2000" b="1" dirty="0">
                <a:latin typeface="Century" pitchFamily="18" charset="0"/>
              </a:rPr>
              <a:t>ч</a:t>
            </a:r>
            <a:r>
              <a:rPr lang="ru-RU" sz="2000" b="1" dirty="0" smtClean="0">
                <a:latin typeface="Century" pitchFamily="18" charset="0"/>
              </a:rPr>
              <a:t>исла.</a:t>
            </a:r>
            <a:endParaRPr lang="ru-RU" sz="2000" b="1" dirty="0">
              <a:latin typeface="Century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3404073"/>
              </p:ext>
            </p:extLst>
          </p:nvPr>
        </p:nvGraphicFramePr>
        <p:xfrm>
          <a:off x="309806" y="1484784"/>
          <a:ext cx="8501121" cy="25513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33707"/>
                <a:gridCol w="2833707"/>
                <a:gridCol w="2833707"/>
              </a:tblGrid>
              <a:tr h="393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080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населения, человек.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689077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685856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4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родившихся, человек.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806" y="4444649"/>
            <a:ext cx="2000264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Вспомните, что такое промилле?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675" y="4367705"/>
            <a:ext cx="2053111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Промилле – это тысячная доля числа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 rot="16200000">
            <a:off x="2352229" y="4757608"/>
            <a:ext cx="504058" cy="495593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6068" y="4444648"/>
            <a:ext cx="352839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Произведите необходимые расчёты </a:t>
            </a:r>
          </a:p>
        </p:txBody>
      </p:sp>
      <p:grpSp>
        <p:nvGrpSpPr>
          <p:cNvPr id="2" name="Группа 14"/>
          <p:cNvGrpSpPr/>
          <p:nvPr/>
        </p:nvGrpSpPr>
        <p:grpSpPr>
          <a:xfrm>
            <a:off x="2996068" y="4383092"/>
            <a:ext cx="3528392" cy="830997"/>
            <a:chOff x="6876256" y="5398755"/>
            <a:chExt cx="3528392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6876256" y="5398755"/>
              <a:ext cx="3528392" cy="830997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3300"/>
                  </a:solidFill>
                  <a:latin typeface="Century" pitchFamily="18" charset="0"/>
                </a:rPr>
                <a:t>7682*1000</a:t>
              </a:r>
              <a:endParaRPr lang="ru-RU" sz="2400" b="1" dirty="0">
                <a:solidFill>
                  <a:srgbClr val="003300"/>
                </a:solidFill>
                <a:latin typeface="Century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rgbClr val="003300"/>
                  </a:solidFill>
                  <a:latin typeface="Century" pitchFamily="18" charset="0"/>
                </a:rPr>
                <a:t>689077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7848364" y="5814254"/>
              <a:ext cx="158417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402942" y="5614199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2240" y="4444649"/>
            <a:ext cx="2262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‰ </a:t>
            </a:r>
          </a:p>
        </p:txBody>
      </p:sp>
    </p:spTree>
    <p:extLst>
      <p:ext uri="{BB962C8B-B14F-4D97-AF65-F5344CB8AC3E}">
        <p14:creationId xmlns:p14="http://schemas.microsoft.com/office/powerpoint/2010/main" xmlns="" val="364104526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1F714B-AC73-4278-A878-68EC58244585}"/>
</file>

<file path=customXml/itemProps2.xml><?xml version="1.0" encoding="utf-8"?>
<ds:datastoreItem xmlns:ds="http://schemas.openxmlformats.org/officeDocument/2006/customXml" ds:itemID="{FAEC5083-B9FA-434D-B86F-3A17946055D8}"/>
</file>

<file path=customXml/itemProps3.xml><?xml version="1.0" encoding="utf-8"?>
<ds:datastoreItem xmlns:ds="http://schemas.openxmlformats.org/officeDocument/2006/customXml" ds:itemID="{AD06F1D4-0A0D-4BF3-80E8-88B945B6DED5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851</TotalTime>
  <Words>575</Words>
  <Application>Microsoft Office PowerPoint</Application>
  <PresentationFormat>Экран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83</cp:revision>
  <dcterms:modified xsi:type="dcterms:W3CDTF">2016-11-19T11:00:22Z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