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s/slide3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Layouts/slideLayout5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notesMasterIdLst>
    <p:notesMasterId r:id="rId10"/>
  </p:notesMasterIdLst>
  <p:sldIdLst>
    <p:sldId id="266" r:id="rId2"/>
    <p:sldId id="273" r:id="rId3"/>
    <p:sldId id="267" r:id="rId4"/>
    <p:sldId id="268" r:id="rId5"/>
    <p:sldId id="269" r:id="rId6"/>
    <p:sldId id="270" r:id="rId7"/>
    <p:sldId id="271" r:id="rId8"/>
    <p:sldId id="272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  <a:srgbClr val="003300"/>
    <a:srgbClr val="2D452D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26" autoAdjust="0"/>
    <p:restoredTop sz="93606" autoAdjust="0"/>
  </p:normalViewPr>
  <p:slideViewPr>
    <p:cSldViewPr>
      <p:cViewPr varScale="1">
        <p:scale>
          <a:sx n="68" d="100"/>
          <a:sy n="68" d="100"/>
        </p:scale>
        <p:origin x="-88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17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BB4BD6-2953-4675-9BFE-8EA1D701B40F}" type="datetimeFigureOut">
              <a:rPr lang="ru-RU" smtClean="0"/>
              <a:pPr/>
              <a:t>19.11.2016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30FC69-E2CC-4FFE-9540-35503ECC109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528617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-14288"/>
            <a:ext cx="9155113" cy="6884988"/>
            <a:chOff x="0" y="-9"/>
            <a:chExt cx="5767" cy="4337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1632" y="-5"/>
              <a:ext cx="1737" cy="4333"/>
            </a:xfrm>
            <a:custGeom>
              <a:avLst/>
              <a:gdLst>
                <a:gd name="T0" fmla="*/ 494 w 1737"/>
                <a:gd name="T1" fmla="*/ 4322 h 4320"/>
                <a:gd name="T2" fmla="*/ 1737 w 1737"/>
                <a:gd name="T3" fmla="*/ 4333 h 4320"/>
                <a:gd name="T4" fmla="*/ 524 w 1737"/>
                <a:gd name="T5" fmla="*/ 0 h 4320"/>
                <a:gd name="T6" fmla="*/ 0 w 1737"/>
                <a:gd name="T7" fmla="*/ 7 h 4320"/>
                <a:gd name="T8" fmla="*/ 494 w 1737"/>
                <a:gd name="T9" fmla="*/ 4322 h 43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0" y="-7"/>
              <a:ext cx="1737" cy="4329"/>
            </a:xfrm>
            <a:custGeom>
              <a:avLst/>
              <a:gdLst>
                <a:gd name="T0" fmla="*/ 494 w 1737"/>
                <a:gd name="T1" fmla="*/ 4318 h 4320"/>
                <a:gd name="T2" fmla="*/ 1737 w 1737"/>
                <a:gd name="T3" fmla="*/ 4329 h 4320"/>
                <a:gd name="T4" fmla="*/ 524 w 1737"/>
                <a:gd name="T5" fmla="*/ 0 h 4320"/>
                <a:gd name="T6" fmla="*/ 0 w 1737"/>
                <a:gd name="T7" fmla="*/ 7 h 4320"/>
                <a:gd name="T8" fmla="*/ 494 w 1737"/>
                <a:gd name="T9" fmla="*/ 4318 h 43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hidden">
            <a:xfrm>
              <a:off x="3744" y="-4"/>
              <a:ext cx="1739" cy="4330"/>
            </a:xfrm>
            <a:custGeom>
              <a:avLst/>
              <a:gdLst>
                <a:gd name="T0" fmla="*/ 494 w 1739"/>
                <a:gd name="T1" fmla="*/ 4325 h 4420"/>
                <a:gd name="T2" fmla="*/ 1739 w 1739"/>
                <a:gd name="T3" fmla="*/ 4330 h 4420"/>
                <a:gd name="T4" fmla="*/ 524 w 1739"/>
                <a:gd name="T5" fmla="*/ 0 h 4420"/>
                <a:gd name="T6" fmla="*/ 0 w 1739"/>
                <a:gd name="T7" fmla="*/ 7 h 4420"/>
                <a:gd name="T8" fmla="*/ 494 w 1739"/>
                <a:gd name="T9" fmla="*/ 4325 h 44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9" h="4420">
                  <a:moveTo>
                    <a:pt x="494" y="4415"/>
                  </a:moveTo>
                  <a:lnTo>
                    <a:pt x="1739" y="44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415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hidden">
            <a:xfrm>
              <a:off x="1920" y="-9"/>
              <a:ext cx="2080" cy="4324"/>
            </a:xfrm>
            <a:custGeom>
              <a:avLst/>
              <a:gdLst>
                <a:gd name="T0" fmla="*/ 0 w 2080"/>
                <a:gd name="T1" fmla="*/ 7 h 4338"/>
                <a:gd name="T2" fmla="*/ 1870 w 2080"/>
                <a:gd name="T3" fmla="*/ 4324 h 4338"/>
                <a:gd name="T4" fmla="*/ 2080 w 2080"/>
                <a:gd name="T5" fmla="*/ 4324 h 4338"/>
                <a:gd name="T6" fmla="*/ 1033 w 2080"/>
                <a:gd name="T7" fmla="*/ 0 h 4338"/>
                <a:gd name="T8" fmla="*/ 0 w 2080"/>
                <a:gd name="T9" fmla="*/ 7 h 43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080" h="4338">
                  <a:moveTo>
                    <a:pt x="0" y="7"/>
                  </a:moveTo>
                  <a:lnTo>
                    <a:pt x="1870" y="4338"/>
                  </a:lnTo>
                  <a:lnTo>
                    <a:pt x="2080" y="4338"/>
                  </a:lnTo>
                  <a:lnTo>
                    <a:pt x="1033" y="0"/>
                  </a:lnTo>
                  <a:lnTo>
                    <a:pt x="0" y="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hidden">
            <a:xfrm>
              <a:off x="117" y="97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hidden">
            <a:xfrm rot="2702961" flipH="1">
              <a:off x="810" y="766"/>
              <a:ext cx="2544" cy="1008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hidden">
            <a:xfrm>
              <a:off x="83" y="49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hidden">
            <a:xfrm rot="-2895842">
              <a:off x="-984" y="1041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hidden">
            <a:xfrm rot="-2305141">
              <a:off x="1331" y="913"/>
              <a:ext cx="3594" cy="1735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hidden">
            <a:xfrm rot="2084418" flipH="1">
              <a:off x="1859" y="865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hidden">
            <a:xfrm>
              <a:off x="4250" y="-7"/>
              <a:ext cx="1089" cy="2285"/>
            </a:xfrm>
            <a:custGeom>
              <a:avLst/>
              <a:gdLst/>
              <a:ahLst/>
              <a:cxnLst>
                <a:cxn ang="0">
                  <a:pos x="0" y="2265"/>
                </a:cxn>
                <a:cxn ang="0">
                  <a:pos x="1030" y="0"/>
                </a:cxn>
                <a:cxn ang="0">
                  <a:pos x="1089" y="0"/>
                </a:cxn>
                <a:cxn ang="0">
                  <a:pos x="37" y="2285"/>
                </a:cxn>
                <a:cxn ang="0">
                  <a:pos x="0" y="2265"/>
                </a:cxn>
              </a:cxnLst>
              <a:rect l="0" t="0" r="r" b="b"/>
              <a:pathLst>
                <a:path w="1089" h="2285">
                  <a:moveTo>
                    <a:pt x="0" y="2265"/>
                  </a:moveTo>
                  <a:cubicBezTo>
                    <a:pt x="438" y="996"/>
                    <a:pt x="865" y="377"/>
                    <a:pt x="1030" y="0"/>
                  </a:cubicBezTo>
                  <a:cubicBezTo>
                    <a:pt x="1030" y="0"/>
                    <a:pt x="1059" y="0"/>
                    <a:pt x="1089" y="0"/>
                  </a:cubicBezTo>
                  <a:cubicBezTo>
                    <a:pt x="565" y="834"/>
                    <a:pt x="181" y="1853"/>
                    <a:pt x="37" y="2285"/>
                  </a:cubicBezTo>
                  <a:cubicBezTo>
                    <a:pt x="37" y="2285"/>
                    <a:pt x="0" y="2265"/>
                    <a:pt x="0" y="226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" name="Rectangle 14"/>
            <p:cNvSpPr>
              <a:spLocks noChangeArrowheads="1"/>
            </p:cNvSpPr>
            <p:nvPr/>
          </p:nvSpPr>
          <p:spPr bwMode="invGray">
            <a:xfrm>
              <a:off x="0" y="2441"/>
              <a:ext cx="5760" cy="43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invGray">
            <a:xfrm>
              <a:off x="1632" y="2487"/>
              <a:ext cx="1737" cy="382"/>
            </a:xfrm>
            <a:custGeom>
              <a:avLst/>
              <a:gdLst>
                <a:gd name="T0" fmla="*/ 494 w 1737"/>
                <a:gd name="T1" fmla="*/ 381 h 4320"/>
                <a:gd name="T2" fmla="*/ 1737 w 1737"/>
                <a:gd name="T3" fmla="*/ 382 h 4320"/>
                <a:gd name="T4" fmla="*/ 524 w 1737"/>
                <a:gd name="T5" fmla="*/ 0 h 4320"/>
                <a:gd name="T6" fmla="*/ 0 w 1737"/>
                <a:gd name="T7" fmla="*/ 1 h 4320"/>
                <a:gd name="T8" fmla="*/ 494 w 1737"/>
                <a:gd name="T9" fmla="*/ 381 h 43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invGray">
            <a:xfrm>
              <a:off x="0" y="2487"/>
              <a:ext cx="1737" cy="381"/>
            </a:xfrm>
            <a:custGeom>
              <a:avLst/>
              <a:gdLst>
                <a:gd name="T0" fmla="*/ 494 w 1737"/>
                <a:gd name="T1" fmla="*/ 380 h 4320"/>
                <a:gd name="T2" fmla="*/ 1737 w 1737"/>
                <a:gd name="T3" fmla="*/ 381 h 4320"/>
                <a:gd name="T4" fmla="*/ 524 w 1737"/>
                <a:gd name="T5" fmla="*/ 0 h 4320"/>
                <a:gd name="T6" fmla="*/ 0 w 1737"/>
                <a:gd name="T7" fmla="*/ 1 h 4320"/>
                <a:gd name="T8" fmla="*/ 494 w 1737"/>
                <a:gd name="T9" fmla="*/ 380 h 43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" name="Freeform 17"/>
            <p:cNvSpPr>
              <a:spLocks/>
            </p:cNvSpPr>
            <p:nvPr/>
          </p:nvSpPr>
          <p:spPr bwMode="invGray">
            <a:xfrm>
              <a:off x="3744" y="2487"/>
              <a:ext cx="1739" cy="382"/>
            </a:xfrm>
            <a:custGeom>
              <a:avLst/>
              <a:gdLst>
                <a:gd name="T0" fmla="*/ 494 w 1739"/>
                <a:gd name="T1" fmla="*/ 382 h 4420"/>
                <a:gd name="T2" fmla="*/ 1739 w 1739"/>
                <a:gd name="T3" fmla="*/ 382 h 4420"/>
                <a:gd name="T4" fmla="*/ 524 w 1739"/>
                <a:gd name="T5" fmla="*/ 0 h 4420"/>
                <a:gd name="T6" fmla="*/ 0 w 1739"/>
                <a:gd name="T7" fmla="*/ 1 h 4420"/>
                <a:gd name="T8" fmla="*/ 494 w 1739"/>
                <a:gd name="T9" fmla="*/ 382 h 44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9" h="4420">
                  <a:moveTo>
                    <a:pt x="494" y="4415"/>
                  </a:moveTo>
                  <a:lnTo>
                    <a:pt x="1739" y="44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415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" name="Freeform 18"/>
            <p:cNvSpPr>
              <a:spLocks/>
            </p:cNvSpPr>
            <p:nvPr/>
          </p:nvSpPr>
          <p:spPr bwMode="invGray">
            <a:xfrm>
              <a:off x="1920" y="2487"/>
              <a:ext cx="2080" cy="381"/>
            </a:xfrm>
            <a:custGeom>
              <a:avLst/>
              <a:gdLst>
                <a:gd name="T0" fmla="*/ 0 w 2080"/>
                <a:gd name="T1" fmla="*/ 1 h 4338"/>
                <a:gd name="T2" fmla="*/ 1870 w 2080"/>
                <a:gd name="T3" fmla="*/ 381 h 4338"/>
                <a:gd name="T4" fmla="*/ 2080 w 2080"/>
                <a:gd name="T5" fmla="*/ 381 h 4338"/>
                <a:gd name="T6" fmla="*/ 1033 w 2080"/>
                <a:gd name="T7" fmla="*/ 0 h 4338"/>
                <a:gd name="T8" fmla="*/ 0 w 2080"/>
                <a:gd name="T9" fmla="*/ 1 h 43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080" h="4338">
                  <a:moveTo>
                    <a:pt x="0" y="7"/>
                  </a:moveTo>
                  <a:lnTo>
                    <a:pt x="1870" y="4338"/>
                  </a:lnTo>
                  <a:lnTo>
                    <a:pt x="2080" y="4338"/>
                  </a:lnTo>
                  <a:lnTo>
                    <a:pt x="1033" y="0"/>
                  </a:lnTo>
                  <a:lnTo>
                    <a:pt x="0" y="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" name="Rectangle 19"/>
            <p:cNvSpPr>
              <a:spLocks noChangeArrowheads="1"/>
            </p:cNvSpPr>
            <p:nvPr/>
          </p:nvSpPr>
          <p:spPr bwMode="invGray">
            <a:xfrm>
              <a:off x="7" y="2456"/>
              <a:ext cx="5760" cy="432"/>
            </a:xfrm>
            <a:prstGeom prst="rect">
              <a:avLst/>
            </a:prstGeom>
            <a:solidFill>
              <a:schemeClr val="bg2">
                <a:alpha val="50195"/>
              </a:schemeClr>
            </a:soli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2" name="Freeform 20"/>
            <p:cNvSpPr>
              <a:spLocks/>
            </p:cNvSpPr>
            <p:nvPr/>
          </p:nvSpPr>
          <p:spPr bwMode="invGray">
            <a:xfrm>
              <a:off x="2583" y="2449"/>
              <a:ext cx="1036" cy="420"/>
            </a:xfrm>
            <a:custGeom>
              <a:avLst/>
              <a:gdLst/>
              <a:ahLst/>
              <a:cxnLst>
                <a:cxn ang="0">
                  <a:pos x="1027" y="0"/>
                </a:cxn>
                <a:cxn ang="0">
                  <a:pos x="0" y="417"/>
                </a:cxn>
                <a:cxn ang="0">
                  <a:pos x="24" y="420"/>
                </a:cxn>
                <a:cxn ang="0">
                  <a:pos x="1036" y="16"/>
                </a:cxn>
                <a:cxn ang="0">
                  <a:pos x="1027" y="0"/>
                </a:cxn>
              </a:cxnLst>
              <a:rect l="0" t="0" r="r" b="b"/>
              <a:pathLst>
                <a:path w="1036" h="420">
                  <a:moveTo>
                    <a:pt x="1027" y="0"/>
                  </a:moveTo>
                  <a:cubicBezTo>
                    <a:pt x="508" y="159"/>
                    <a:pt x="167" y="347"/>
                    <a:pt x="0" y="417"/>
                  </a:cubicBezTo>
                  <a:cubicBezTo>
                    <a:pt x="0" y="417"/>
                    <a:pt x="12" y="418"/>
                    <a:pt x="24" y="420"/>
                  </a:cubicBezTo>
                  <a:cubicBezTo>
                    <a:pt x="237" y="321"/>
                    <a:pt x="708" y="105"/>
                    <a:pt x="1036" y="16"/>
                  </a:cubicBezTo>
                  <a:cubicBezTo>
                    <a:pt x="1036" y="16"/>
                    <a:pt x="1027" y="0"/>
                    <a:pt x="1027" y="0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3" name="Freeform 21"/>
            <p:cNvSpPr>
              <a:spLocks/>
            </p:cNvSpPr>
            <p:nvPr/>
          </p:nvSpPr>
          <p:spPr bwMode="invGray">
            <a:xfrm rot="18897039" flipH="1">
              <a:off x="1486" y="2417"/>
              <a:ext cx="1060" cy="480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4" name="Freeform 22"/>
            <p:cNvSpPr>
              <a:spLocks/>
            </p:cNvSpPr>
            <p:nvPr/>
          </p:nvSpPr>
          <p:spPr bwMode="invGray">
            <a:xfrm rot="18897039" flipH="1">
              <a:off x="766" y="2417"/>
              <a:ext cx="1060" cy="480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5" name="Freeform 23"/>
            <p:cNvSpPr>
              <a:spLocks/>
            </p:cNvSpPr>
            <p:nvPr/>
          </p:nvSpPr>
          <p:spPr bwMode="invGray">
            <a:xfrm rot="18897039" flipH="1">
              <a:off x="31" y="2385"/>
              <a:ext cx="1034" cy="487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6" name="Freeform 24"/>
            <p:cNvSpPr>
              <a:spLocks/>
            </p:cNvSpPr>
            <p:nvPr/>
          </p:nvSpPr>
          <p:spPr bwMode="invGray">
            <a:xfrm flipH="1" flipV="1">
              <a:off x="576" y="2441"/>
              <a:ext cx="3552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7" name="Freeform 25"/>
            <p:cNvSpPr>
              <a:spLocks/>
            </p:cNvSpPr>
            <p:nvPr/>
          </p:nvSpPr>
          <p:spPr bwMode="invGray">
            <a:xfrm flipH="1" flipV="1">
              <a:off x="240" y="2441"/>
              <a:ext cx="1536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invGray">
            <a:xfrm flipH="1" flipV="1">
              <a:off x="3036" y="2489"/>
              <a:ext cx="1332" cy="383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9" name="Freeform 27"/>
            <p:cNvSpPr>
              <a:spLocks/>
            </p:cNvSpPr>
            <p:nvPr/>
          </p:nvSpPr>
          <p:spPr bwMode="invGray">
            <a:xfrm flipH="1" flipV="1">
              <a:off x="3984" y="2441"/>
              <a:ext cx="1536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" name="Freeform 28"/>
            <p:cNvSpPr>
              <a:spLocks/>
            </p:cNvSpPr>
            <p:nvPr/>
          </p:nvSpPr>
          <p:spPr bwMode="invGray">
            <a:xfrm flipH="1" flipV="1">
              <a:off x="3456" y="2441"/>
              <a:ext cx="2304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1" name="Rectangle 29"/>
            <p:cNvSpPr>
              <a:spLocks noChangeArrowheads="1"/>
            </p:cNvSpPr>
            <p:nvPr/>
          </p:nvSpPr>
          <p:spPr bwMode="invGray">
            <a:xfrm>
              <a:off x="0" y="2462"/>
              <a:ext cx="5760" cy="1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accent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2" name="Rectangle 30"/>
            <p:cNvSpPr>
              <a:spLocks noChangeArrowheads="1"/>
            </p:cNvSpPr>
            <p:nvPr/>
          </p:nvSpPr>
          <p:spPr bwMode="hidden">
            <a:xfrm>
              <a:off x="0" y="2880"/>
              <a:ext cx="5760" cy="57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3" name="Rectangle 31"/>
            <p:cNvSpPr>
              <a:spLocks noChangeArrowheads="1"/>
            </p:cNvSpPr>
            <p:nvPr/>
          </p:nvSpPr>
          <p:spPr bwMode="hidden">
            <a:xfrm>
              <a:off x="0" y="3408"/>
              <a:ext cx="5760" cy="91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pic>
          <p:nvPicPr>
            <p:cNvPr id="34" name="Picture 32" descr="BTZBUL1A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86" y="1650"/>
              <a:ext cx="204" cy="2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4129" name="Rectangle 33"/>
          <p:cNvSpPr>
            <a:spLocks noGrp="1" noChangeArrowheads="1"/>
          </p:cNvSpPr>
          <p:nvPr>
            <p:ph type="ctrTitle"/>
          </p:nvPr>
        </p:nvSpPr>
        <p:spPr>
          <a:xfrm>
            <a:off x="1676400" y="1905000"/>
            <a:ext cx="7239000" cy="1905000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4130" name="Rectangle 34"/>
          <p:cNvSpPr>
            <a:spLocks noGrp="1" noChangeArrowheads="1"/>
          </p:cNvSpPr>
          <p:nvPr>
            <p:ph type="subTitle" idx="1"/>
          </p:nvPr>
        </p:nvSpPr>
        <p:spPr>
          <a:xfrm>
            <a:off x="1676400" y="4572000"/>
            <a:ext cx="6400800" cy="1679575"/>
          </a:xfrm>
        </p:spPr>
        <p:txBody>
          <a:bodyPr anchor="ctr"/>
          <a:lstStyle>
            <a:lvl1pPr marL="0" indent="0" algn="ctr">
              <a:buFontTx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35" name="Rectangle 35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3246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fld id="{5B106E36-FD25-4E2D-B0AA-010F637433A0}" type="datetimeFigureOut">
              <a:rPr lang="ru-RU" smtClean="0"/>
              <a:pPr/>
              <a:t>19.11.2016</a:t>
            </a:fld>
            <a:endParaRPr lang="ru-RU"/>
          </a:p>
        </p:txBody>
      </p:sp>
      <p:sp>
        <p:nvSpPr>
          <p:cNvPr id="36" name="Rectangle 3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3246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7" name="Rectangle 3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19.11.2016</a:t>
            </a:fld>
            <a:endParaRPr lang="ru-RU"/>
          </a:p>
        </p:txBody>
      </p:sp>
      <p:sp>
        <p:nvSpPr>
          <p:cNvPr id="5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5100" y="465138"/>
            <a:ext cx="1943100" cy="56308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465138"/>
            <a:ext cx="5676900" cy="56308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19.11.2016</a:t>
            </a:fld>
            <a:endParaRPr lang="ru-RU"/>
          </a:p>
        </p:txBody>
      </p:sp>
      <p:sp>
        <p:nvSpPr>
          <p:cNvPr id="5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19.11.2016</a:t>
            </a:fld>
            <a:endParaRPr lang="ru-RU"/>
          </a:p>
        </p:txBody>
      </p:sp>
      <p:sp>
        <p:nvSpPr>
          <p:cNvPr id="5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19.11.2016</a:t>
            </a:fld>
            <a:endParaRPr lang="ru-RU"/>
          </a:p>
        </p:txBody>
      </p:sp>
      <p:sp>
        <p:nvSpPr>
          <p:cNvPr id="5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19.11.2016</a:t>
            </a:fld>
            <a:endParaRPr lang="ru-RU"/>
          </a:p>
        </p:txBody>
      </p:sp>
      <p:sp>
        <p:nvSpPr>
          <p:cNvPr id="6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19.11.2016</a:t>
            </a:fld>
            <a:endParaRPr lang="ru-RU"/>
          </a:p>
        </p:txBody>
      </p:sp>
      <p:sp>
        <p:nvSpPr>
          <p:cNvPr id="8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19.11.2016</a:t>
            </a:fld>
            <a:endParaRPr lang="ru-RU"/>
          </a:p>
        </p:txBody>
      </p:sp>
      <p:sp>
        <p:nvSpPr>
          <p:cNvPr id="4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19.11.2016</a:t>
            </a:fld>
            <a:endParaRPr lang="ru-RU"/>
          </a:p>
        </p:txBody>
      </p:sp>
      <p:sp>
        <p:nvSpPr>
          <p:cNvPr id="3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19.11.2016</a:t>
            </a:fld>
            <a:endParaRPr lang="ru-RU"/>
          </a:p>
        </p:txBody>
      </p:sp>
      <p:sp>
        <p:nvSpPr>
          <p:cNvPr id="6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19.11.2016</a:t>
            </a:fld>
            <a:endParaRPr lang="ru-RU"/>
          </a:p>
        </p:txBody>
      </p:sp>
      <p:sp>
        <p:nvSpPr>
          <p:cNvPr id="6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7405688"/>
            <a:chOff x="0" y="-9"/>
            <a:chExt cx="5760" cy="4665"/>
          </a:xfrm>
        </p:grpSpPr>
        <p:sp>
          <p:nvSpPr>
            <p:cNvPr id="1032" name="Freeform 3"/>
            <p:cNvSpPr>
              <a:spLocks/>
            </p:cNvSpPr>
            <p:nvPr/>
          </p:nvSpPr>
          <p:spPr bwMode="hidden">
            <a:xfrm>
              <a:off x="1632" y="-5"/>
              <a:ext cx="1737" cy="4333"/>
            </a:xfrm>
            <a:custGeom>
              <a:avLst/>
              <a:gdLst>
                <a:gd name="T0" fmla="*/ 494 w 1737"/>
                <a:gd name="T1" fmla="*/ 4322 h 4320"/>
                <a:gd name="T2" fmla="*/ 1737 w 1737"/>
                <a:gd name="T3" fmla="*/ 4333 h 4320"/>
                <a:gd name="T4" fmla="*/ 524 w 1737"/>
                <a:gd name="T5" fmla="*/ 0 h 4320"/>
                <a:gd name="T6" fmla="*/ 0 w 1737"/>
                <a:gd name="T7" fmla="*/ 7 h 4320"/>
                <a:gd name="T8" fmla="*/ 494 w 1737"/>
                <a:gd name="T9" fmla="*/ 4322 h 43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33" name="Freeform 4"/>
            <p:cNvSpPr>
              <a:spLocks/>
            </p:cNvSpPr>
            <p:nvPr/>
          </p:nvSpPr>
          <p:spPr bwMode="hidden">
            <a:xfrm>
              <a:off x="0" y="-7"/>
              <a:ext cx="1737" cy="4329"/>
            </a:xfrm>
            <a:custGeom>
              <a:avLst/>
              <a:gdLst>
                <a:gd name="T0" fmla="*/ 494 w 1737"/>
                <a:gd name="T1" fmla="*/ 4318 h 4320"/>
                <a:gd name="T2" fmla="*/ 1737 w 1737"/>
                <a:gd name="T3" fmla="*/ 4329 h 4320"/>
                <a:gd name="T4" fmla="*/ 524 w 1737"/>
                <a:gd name="T5" fmla="*/ 0 h 4320"/>
                <a:gd name="T6" fmla="*/ 0 w 1737"/>
                <a:gd name="T7" fmla="*/ 7 h 4320"/>
                <a:gd name="T8" fmla="*/ 494 w 1737"/>
                <a:gd name="T9" fmla="*/ 4318 h 43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34" name="Freeform 5"/>
            <p:cNvSpPr>
              <a:spLocks/>
            </p:cNvSpPr>
            <p:nvPr/>
          </p:nvSpPr>
          <p:spPr bwMode="hidden">
            <a:xfrm>
              <a:off x="3744" y="-4"/>
              <a:ext cx="1739" cy="4330"/>
            </a:xfrm>
            <a:custGeom>
              <a:avLst/>
              <a:gdLst>
                <a:gd name="T0" fmla="*/ 494 w 1739"/>
                <a:gd name="T1" fmla="*/ 4325 h 4420"/>
                <a:gd name="T2" fmla="*/ 1739 w 1739"/>
                <a:gd name="T3" fmla="*/ 4330 h 4420"/>
                <a:gd name="T4" fmla="*/ 524 w 1739"/>
                <a:gd name="T5" fmla="*/ 0 h 4420"/>
                <a:gd name="T6" fmla="*/ 0 w 1739"/>
                <a:gd name="T7" fmla="*/ 7 h 4420"/>
                <a:gd name="T8" fmla="*/ 494 w 1739"/>
                <a:gd name="T9" fmla="*/ 4325 h 44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9" h="4420">
                  <a:moveTo>
                    <a:pt x="494" y="4415"/>
                  </a:moveTo>
                  <a:lnTo>
                    <a:pt x="1739" y="44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415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35" name="Freeform 6"/>
            <p:cNvSpPr>
              <a:spLocks/>
            </p:cNvSpPr>
            <p:nvPr/>
          </p:nvSpPr>
          <p:spPr bwMode="hidden">
            <a:xfrm>
              <a:off x="1920" y="-9"/>
              <a:ext cx="2080" cy="4324"/>
            </a:xfrm>
            <a:custGeom>
              <a:avLst/>
              <a:gdLst>
                <a:gd name="T0" fmla="*/ 0 w 2080"/>
                <a:gd name="T1" fmla="*/ 7 h 4338"/>
                <a:gd name="T2" fmla="*/ 1870 w 2080"/>
                <a:gd name="T3" fmla="*/ 4324 h 4338"/>
                <a:gd name="T4" fmla="*/ 2080 w 2080"/>
                <a:gd name="T5" fmla="*/ 4324 h 4338"/>
                <a:gd name="T6" fmla="*/ 1033 w 2080"/>
                <a:gd name="T7" fmla="*/ 0 h 4338"/>
                <a:gd name="T8" fmla="*/ 0 w 2080"/>
                <a:gd name="T9" fmla="*/ 7 h 43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080" h="4338">
                  <a:moveTo>
                    <a:pt x="0" y="7"/>
                  </a:moveTo>
                  <a:lnTo>
                    <a:pt x="1870" y="4338"/>
                  </a:lnTo>
                  <a:lnTo>
                    <a:pt x="2080" y="4338"/>
                  </a:lnTo>
                  <a:lnTo>
                    <a:pt x="1033" y="0"/>
                  </a:lnTo>
                  <a:lnTo>
                    <a:pt x="0" y="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79" name="Freeform 7"/>
            <p:cNvSpPr>
              <a:spLocks/>
            </p:cNvSpPr>
            <p:nvPr/>
          </p:nvSpPr>
          <p:spPr bwMode="hidden">
            <a:xfrm>
              <a:off x="117" y="97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80" name="Freeform 8"/>
            <p:cNvSpPr>
              <a:spLocks/>
            </p:cNvSpPr>
            <p:nvPr/>
          </p:nvSpPr>
          <p:spPr bwMode="hidden">
            <a:xfrm rot="2702961" flipH="1">
              <a:off x="810" y="766"/>
              <a:ext cx="2544" cy="1008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81" name="Freeform 9"/>
            <p:cNvSpPr>
              <a:spLocks/>
            </p:cNvSpPr>
            <p:nvPr/>
          </p:nvSpPr>
          <p:spPr bwMode="hidden">
            <a:xfrm>
              <a:off x="83" y="49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82" name="Freeform 10"/>
            <p:cNvSpPr>
              <a:spLocks/>
            </p:cNvSpPr>
            <p:nvPr userDrawn="1"/>
          </p:nvSpPr>
          <p:spPr bwMode="hidden">
            <a:xfrm rot="-2895842">
              <a:off x="-984" y="1041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83" name="Freeform 11"/>
            <p:cNvSpPr>
              <a:spLocks/>
            </p:cNvSpPr>
            <p:nvPr/>
          </p:nvSpPr>
          <p:spPr bwMode="hidden">
            <a:xfrm rot="-2305141">
              <a:off x="1331" y="913"/>
              <a:ext cx="3594" cy="1735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84" name="Freeform 12"/>
            <p:cNvSpPr>
              <a:spLocks/>
            </p:cNvSpPr>
            <p:nvPr/>
          </p:nvSpPr>
          <p:spPr bwMode="hidden">
            <a:xfrm rot="2084418" flipH="1">
              <a:off x="1859" y="865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85" name="Freeform 13"/>
            <p:cNvSpPr>
              <a:spLocks/>
            </p:cNvSpPr>
            <p:nvPr/>
          </p:nvSpPr>
          <p:spPr bwMode="hidden">
            <a:xfrm>
              <a:off x="4250" y="-7"/>
              <a:ext cx="1089" cy="2285"/>
            </a:xfrm>
            <a:custGeom>
              <a:avLst/>
              <a:gdLst/>
              <a:ahLst/>
              <a:cxnLst>
                <a:cxn ang="0">
                  <a:pos x="0" y="2265"/>
                </a:cxn>
                <a:cxn ang="0">
                  <a:pos x="1030" y="0"/>
                </a:cxn>
                <a:cxn ang="0">
                  <a:pos x="1089" y="0"/>
                </a:cxn>
                <a:cxn ang="0">
                  <a:pos x="37" y="2285"/>
                </a:cxn>
                <a:cxn ang="0">
                  <a:pos x="0" y="2265"/>
                </a:cxn>
              </a:cxnLst>
              <a:rect l="0" t="0" r="r" b="b"/>
              <a:pathLst>
                <a:path w="1089" h="2285">
                  <a:moveTo>
                    <a:pt x="0" y="2265"/>
                  </a:moveTo>
                  <a:cubicBezTo>
                    <a:pt x="438" y="996"/>
                    <a:pt x="865" y="377"/>
                    <a:pt x="1030" y="0"/>
                  </a:cubicBezTo>
                  <a:cubicBezTo>
                    <a:pt x="1030" y="0"/>
                    <a:pt x="1059" y="0"/>
                    <a:pt x="1089" y="0"/>
                  </a:cubicBezTo>
                  <a:cubicBezTo>
                    <a:pt x="565" y="834"/>
                    <a:pt x="181" y="1853"/>
                    <a:pt x="37" y="2285"/>
                  </a:cubicBezTo>
                  <a:cubicBezTo>
                    <a:pt x="37" y="2285"/>
                    <a:pt x="0" y="2265"/>
                    <a:pt x="0" y="226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3" name="Rectangle 14"/>
            <p:cNvSpPr>
              <a:spLocks noChangeArrowheads="1"/>
            </p:cNvSpPr>
            <p:nvPr/>
          </p:nvSpPr>
          <p:spPr bwMode="hidden">
            <a:xfrm>
              <a:off x="0" y="3910"/>
              <a:ext cx="5760" cy="43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4" name="Freeform 15"/>
            <p:cNvSpPr>
              <a:spLocks/>
            </p:cNvSpPr>
            <p:nvPr/>
          </p:nvSpPr>
          <p:spPr bwMode="hidden">
            <a:xfrm>
              <a:off x="1632" y="3956"/>
              <a:ext cx="1737" cy="382"/>
            </a:xfrm>
            <a:custGeom>
              <a:avLst/>
              <a:gdLst>
                <a:gd name="T0" fmla="*/ 494 w 1737"/>
                <a:gd name="T1" fmla="*/ 381 h 4320"/>
                <a:gd name="T2" fmla="*/ 1737 w 1737"/>
                <a:gd name="T3" fmla="*/ 382 h 4320"/>
                <a:gd name="T4" fmla="*/ 524 w 1737"/>
                <a:gd name="T5" fmla="*/ 0 h 4320"/>
                <a:gd name="T6" fmla="*/ 0 w 1737"/>
                <a:gd name="T7" fmla="*/ 1 h 4320"/>
                <a:gd name="T8" fmla="*/ 494 w 1737"/>
                <a:gd name="T9" fmla="*/ 381 h 43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5" name="Freeform 16"/>
            <p:cNvSpPr>
              <a:spLocks/>
            </p:cNvSpPr>
            <p:nvPr/>
          </p:nvSpPr>
          <p:spPr bwMode="hidden">
            <a:xfrm>
              <a:off x="0" y="3956"/>
              <a:ext cx="1737" cy="381"/>
            </a:xfrm>
            <a:custGeom>
              <a:avLst/>
              <a:gdLst>
                <a:gd name="T0" fmla="*/ 494 w 1737"/>
                <a:gd name="T1" fmla="*/ 380 h 4320"/>
                <a:gd name="T2" fmla="*/ 1737 w 1737"/>
                <a:gd name="T3" fmla="*/ 381 h 4320"/>
                <a:gd name="T4" fmla="*/ 524 w 1737"/>
                <a:gd name="T5" fmla="*/ 0 h 4320"/>
                <a:gd name="T6" fmla="*/ 0 w 1737"/>
                <a:gd name="T7" fmla="*/ 1 h 4320"/>
                <a:gd name="T8" fmla="*/ 494 w 1737"/>
                <a:gd name="T9" fmla="*/ 380 h 43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6" name="Freeform 17"/>
            <p:cNvSpPr>
              <a:spLocks/>
            </p:cNvSpPr>
            <p:nvPr/>
          </p:nvSpPr>
          <p:spPr bwMode="hidden">
            <a:xfrm>
              <a:off x="3744" y="3956"/>
              <a:ext cx="1739" cy="382"/>
            </a:xfrm>
            <a:custGeom>
              <a:avLst/>
              <a:gdLst>
                <a:gd name="T0" fmla="*/ 494 w 1739"/>
                <a:gd name="T1" fmla="*/ 382 h 4420"/>
                <a:gd name="T2" fmla="*/ 1739 w 1739"/>
                <a:gd name="T3" fmla="*/ 382 h 4420"/>
                <a:gd name="T4" fmla="*/ 524 w 1739"/>
                <a:gd name="T5" fmla="*/ 0 h 4420"/>
                <a:gd name="T6" fmla="*/ 0 w 1739"/>
                <a:gd name="T7" fmla="*/ 1 h 4420"/>
                <a:gd name="T8" fmla="*/ 494 w 1739"/>
                <a:gd name="T9" fmla="*/ 382 h 44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9" h="4420">
                  <a:moveTo>
                    <a:pt x="494" y="4415"/>
                  </a:moveTo>
                  <a:lnTo>
                    <a:pt x="1739" y="44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415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7" name="Freeform 18"/>
            <p:cNvSpPr>
              <a:spLocks/>
            </p:cNvSpPr>
            <p:nvPr/>
          </p:nvSpPr>
          <p:spPr bwMode="hidden">
            <a:xfrm>
              <a:off x="1920" y="3956"/>
              <a:ext cx="2080" cy="381"/>
            </a:xfrm>
            <a:custGeom>
              <a:avLst/>
              <a:gdLst>
                <a:gd name="T0" fmla="*/ 0 w 2080"/>
                <a:gd name="T1" fmla="*/ 1 h 4338"/>
                <a:gd name="T2" fmla="*/ 1870 w 2080"/>
                <a:gd name="T3" fmla="*/ 381 h 4338"/>
                <a:gd name="T4" fmla="*/ 2080 w 2080"/>
                <a:gd name="T5" fmla="*/ 381 h 4338"/>
                <a:gd name="T6" fmla="*/ 1033 w 2080"/>
                <a:gd name="T7" fmla="*/ 0 h 4338"/>
                <a:gd name="T8" fmla="*/ 0 w 2080"/>
                <a:gd name="T9" fmla="*/ 1 h 43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080" h="4338">
                  <a:moveTo>
                    <a:pt x="0" y="7"/>
                  </a:moveTo>
                  <a:lnTo>
                    <a:pt x="1870" y="4338"/>
                  </a:lnTo>
                  <a:lnTo>
                    <a:pt x="2080" y="4338"/>
                  </a:lnTo>
                  <a:lnTo>
                    <a:pt x="1033" y="0"/>
                  </a:lnTo>
                  <a:lnTo>
                    <a:pt x="0" y="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8" name="Rectangle 19"/>
            <p:cNvSpPr>
              <a:spLocks noChangeArrowheads="1"/>
            </p:cNvSpPr>
            <p:nvPr/>
          </p:nvSpPr>
          <p:spPr bwMode="hidden">
            <a:xfrm>
              <a:off x="0" y="3905"/>
              <a:ext cx="5760" cy="432"/>
            </a:xfrm>
            <a:prstGeom prst="rect">
              <a:avLst/>
            </a:prstGeom>
            <a:solidFill>
              <a:schemeClr val="bg2">
                <a:alpha val="50195"/>
              </a:schemeClr>
            </a:soli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92" name="Freeform 20"/>
            <p:cNvSpPr>
              <a:spLocks/>
            </p:cNvSpPr>
            <p:nvPr/>
          </p:nvSpPr>
          <p:spPr bwMode="hidden">
            <a:xfrm>
              <a:off x="2583" y="3918"/>
              <a:ext cx="1036" cy="420"/>
            </a:xfrm>
            <a:custGeom>
              <a:avLst/>
              <a:gdLst/>
              <a:ahLst/>
              <a:cxnLst>
                <a:cxn ang="0">
                  <a:pos x="1027" y="0"/>
                </a:cxn>
                <a:cxn ang="0">
                  <a:pos x="0" y="417"/>
                </a:cxn>
                <a:cxn ang="0">
                  <a:pos x="24" y="420"/>
                </a:cxn>
                <a:cxn ang="0">
                  <a:pos x="1036" y="16"/>
                </a:cxn>
                <a:cxn ang="0">
                  <a:pos x="1027" y="0"/>
                </a:cxn>
              </a:cxnLst>
              <a:rect l="0" t="0" r="r" b="b"/>
              <a:pathLst>
                <a:path w="1036" h="420">
                  <a:moveTo>
                    <a:pt x="1027" y="0"/>
                  </a:moveTo>
                  <a:cubicBezTo>
                    <a:pt x="508" y="159"/>
                    <a:pt x="167" y="347"/>
                    <a:pt x="0" y="417"/>
                  </a:cubicBezTo>
                  <a:cubicBezTo>
                    <a:pt x="0" y="417"/>
                    <a:pt x="12" y="418"/>
                    <a:pt x="24" y="420"/>
                  </a:cubicBezTo>
                  <a:cubicBezTo>
                    <a:pt x="237" y="321"/>
                    <a:pt x="708" y="105"/>
                    <a:pt x="1036" y="16"/>
                  </a:cubicBezTo>
                  <a:cubicBezTo>
                    <a:pt x="1036" y="16"/>
                    <a:pt x="1027" y="0"/>
                    <a:pt x="1027" y="0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93" name="Freeform 21"/>
            <p:cNvSpPr>
              <a:spLocks/>
            </p:cNvSpPr>
            <p:nvPr/>
          </p:nvSpPr>
          <p:spPr bwMode="hidden">
            <a:xfrm rot="18897039" flipH="1">
              <a:off x="1486" y="3886"/>
              <a:ext cx="1060" cy="480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94" name="Freeform 22"/>
            <p:cNvSpPr>
              <a:spLocks/>
            </p:cNvSpPr>
            <p:nvPr/>
          </p:nvSpPr>
          <p:spPr bwMode="hidden">
            <a:xfrm rot="18897039" flipH="1">
              <a:off x="766" y="3886"/>
              <a:ext cx="1060" cy="480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95" name="Freeform 23"/>
            <p:cNvSpPr>
              <a:spLocks/>
            </p:cNvSpPr>
            <p:nvPr/>
          </p:nvSpPr>
          <p:spPr bwMode="hidden">
            <a:xfrm rot="18897039" flipH="1">
              <a:off x="31" y="3854"/>
              <a:ext cx="1034" cy="487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96" name="Freeform 24"/>
            <p:cNvSpPr>
              <a:spLocks/>
            </p:cNvSpPr>
            <p:nvPr/>
          </p:nvSpPr>
          <p:spPr bwMode="hidden">
            <a:xfrm flipH="1" flipV="1">
              <a:off x="576" y="3910"/>
              <a:ext cx="3552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97" name="Freeform 25"/>
            <p:cNvSpPr>
              <a:spLocks/>
            </p:cNvSpPr>
            <p:nvPr/>
          </p:nvSpPr>
          <p:spPr bwMode="hidden">
            <a:xfrm flipH="1" flipV="1">
              <a:off x="240" y="3910"/>
              <a:ext cx="1536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98" name="Freeform 26"/>
            <p:cNvSpPr>
              <a:spLocks/>
            </p:cNvSpPr>
            <p:nvPr/>
          </p:nvSpPr>
          <p:spPr bwMode="hidden">
            <a:xfrm flipH="1" flipV="1">
              <a:off x="3036" y="3958"/>
              <a:ext cx="1332" cy="383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99" name="Freeform 27"/>
            <p:cNvSpPr>
              <a:spLocks/>
            </p:cNvSpPr>
            <p:nvPr/>
          </p:nvSpPr>
          <p:spPr bwMode="hidden">
            <a:xfrm flipH="1" flipV="1">
              <a:off x="3984" y="3910"/>
              <a:ext cx="1536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100" name="Freeform 28"/>
            <p:cNvSpPr>
              <a:spLocks/>
            </p:cNvSpPr>
            <p:nvPr/>
          </p:nvSpPr>
          <p:spPr bwMode="hidden">
            <a:xfrm flipH="1" flipV="1">
              <a:off x="3456" y="3910"/>
              <a:ext cx="2304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101" name="Rectangle 29"/>
            <p:cNvSpPr>
              <a:spLocks noChangeArrowheads="1"/>
            </p:cNvSpPr>
            <p:nvPr/>
          </p:nvSpPr>
          <p:spPr bwMode="hidden">
            <a:xfrm>
              <a:off x="0" y="3931"/>
              <a:ext cx="5760" cy="1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accent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1027" name="Rectangle 30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65138"/>
            <a:ext cx="777240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8" name="Rectangle 31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3104" name="Rectangle 3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12788" y="631348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+mn-lt"/>
              </a:defRPr>
            </a:lvl1pPr>
          </a:lstStyle>
          <a:p>
            <a:fld id="{5B106E36-FD25-4E2D-B0AA-010F637433A0}" type="datetimeFigureOut">
              <a:rPr lang="ru-RU" smtClean="0"/>
              <a:pPr/>
              <a:t>19.11.2016</a:t>
            </a:fld>
            <a:endParaRPr lang="ru-RU"/>
          </a:p>
        </p:txBody>
      </p:sp>
      <p:sp>
        <p:nvSpPr>
          <p:cNvPr id="3105" name="Rectangle 3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51188" y="631348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3106" name="Rectangle 3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80188" y="631348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 advClick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SzPct val="85000"/>
        <a:buBlip>
          <a:blip r:embed="rId13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sttorg.kaluga.ru/images/product_images/popup_images/105017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43802" y="5000612"/>
            <a:ext cx="1500198" cy="18573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Прямоугольник 3"/>
          <p:cNvSpPr/>
          <p:nvPr/>
        </p:nvSpPr>
        <p:spPr>
          <a:xfrm>
            <a:off x="785786" y="6519446"/>
            <a:ext cx="778674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003300"/>
                </a:solidFill>
                <a:latin typeface="Century" pitchFamily="18" charset="0"/>
              </a:rPr>
              <a:t>Автор: Смирнова Лариса Владимировна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57158" y="1214422"/>
            <a:ext cx="857256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003300"/>
                </a:solidFill>
                <a:latin typeface="Century" pitchFamily="18" charset="0"/>
              </a:rPr>
              <a:t>Элективный курс «Актуальные вопросы Государственной итоговой аттестации по географии»</a:t>
            </a:r>
          </a:p>
          <a:p>
            <a:pPr algn="ctr"/>
            <a:r>
              <a:rPr lang="ru-RU" sz="4000" dirty="0" smtClean="0">
                <a:solidFill>
                  <a:srgbClr val="800000"/>
                </a:solidFill>
                <a:latin typeface="Century" pitchFamily="18" charset="0"/>
              </a:rPr>
              <a:t>(разбор заданий занятия </a:t>
            </a:r>
            <a:r>
              <a:rPr lang="ru-RU" sz="4000" dirty="0" smtClean="0">
                <a:solidFill>
                  <a:srgbClr val="800000"/>
                </a:solidFill>
                <a:latin typeface="Century" pitchFamily="18" charset="0"/>
              </a:rPr>
              <a:t>«Территориальная обеспеченность ресурсами»)</a:t>
            </a:r>
            <a:endParaRPr lang="ru-RU" sz="4000" dirty="0">
              <a:solidFill>
                <a:srgbClr val="800000"/>
              </a:solidFill>
              <a:latin typeface="Century" pitchFamily="18" charset="0"/>
            </a:endParaRPr>
          </a:p>
        </p:txBody>
      </p:sp>
      <p:pic>
        <p:nvPicPr>
          <p:cNvPr id="47106" name="Picture 2" descr="http://sch14.ru/wp-content/uploads/2015/01/gia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" y="0"/>
            <a:ext cx="3357554" cy="116052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4160284506"/>
      </p:ext>
    </p:extLst>
  </p:cSld>
  <p:clrMapOvr>
    <a:masterClrMapping/>
  </p:clrMapOvr>
  <p:transition spd="slow"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357158" y="1857364"/>
          <a:ext cx="8506375" cy="1880844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4143404"/>
                <a:gridCol w="1071570"/>
                <a:gridCol w="1071570"/>
                <a:gridCol w="1071570"/>
                <a:gridCol w="1148261"/>
              </a:tblGrid>
              <a:tr h="427320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Century" pitchFamily="18" charset="0"/>
                        </a:rPr>
                        <a:t>Показатель</a:t>
                      </a:r>
                      <a:endParaRPr lang="ru-RU" sz="1800" dirty="0">
                        <a:latin typeface="Century" pitchFamily="18" charset="0"/>
                      </a:endParaRPr>
                    </a:p>
                  </a:txBody>
                  <a:tcPr marL="84667" marR="84667" marT="42333" marB="4233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>
                          <a:latin typeface="Century" pitchFamily="18" charset="0"/>
                        </a:rPr>
                        <a:t>2007 г.</a:t>
                      </a:r>
                    </a:p>
                  </a:txBody>
                  <a:tcPr marL="84667" marR="84667" marT="42333" marB="4233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>
                          <a:latin typeface="Century" pitchFamily="18" charset="0"/>
                        </a:rPr>
                        <a:t>2008 г.</a:t>
                      </a:r>
                    </a:p>
                  </a:txBody>
                  <a:tcPr marL="84667" marR="84667" marT="42333" marB="4233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>
                          <a:latin typeface="Century" pitchFamily="18" charset="0"/>
                        </a:rPr>
                        <a:t>2009 г.</a:t>
                      </a:r>
                    </a:p>
                  </a:txBody>
                  <a:tcPr marL="84667" marR="84667" marT="42333" marB="4233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latin typeface="Century" pitchFamily="18" charset="0"/>
                        </a:rPr>
                        <a:t>2010 г.</a:t>
                      </a:r>
                    </a:p>
                  </a:txBody>
                  <a:tcPr marL="84667" marR="84667" marT="42333" marB="42333" anchor="ctr"/>
                </a:tc>
              </a:tr>
              <a:tr h="609850">
                <a:tc>
                  <a:txBody>
                    <a:bodyPr/>
                    <a:lstStyle/>
                    <a:p>
                      <a:r>
                        <a:rPr lang="ru-RU" sz="1800" dirty="0">
                          <a:latin typeface="Century" pitchFamily="18" charset="0"/>
                        </a:rPr>
                        <a:t>Общий </a:t>
                      </a:r>
                      <a:r>
                        <a:rPr lang="ru-RU" sz="1800" dirty="0" smtClean="0">
                          <a:latin typeface="Century" pitchFamily="18" charset="0"/>
                        </a:rPr>
                        <a:t>прирост населения </a:t>
                      </a:r>
                      <a:r>
                        <a:rPr lang="ru-RU" sz="1800" dirty="0">
                          <a:latin typeface="Century" pitchFamily="18" charset="0"/>
                        </a:rPr>
                        <a:t>за </a:t>
                      </a:r>
                      <a:r>
                        <a:rPr lang="ru-RU" sz="1800" dirty="0" smtClean="0">
                          <a:latin typeface="Century" pitchFamily="18" charset="0"/>
                        </a:rPr>
                        <a:t>год, человек</a:t>
                      </a:r>
                      <a:endParaRPr lang="ru-RU" sz="1800" dirty="0">
                        <a:latin typeface="Century" pitchFamily="18" charset="0"/>
                      </a:endParaRPr>
                    </a:p>
                  </a:txBody>
                  <a:tcPr marL="84667" marR="84667" marT="42333" marB="4233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latin typeface="Century" pitchFamily="18" charset="0"/>
                        </a:rPr>
                        <a:t>6747</a:t>
                      </a:r>
                    </a:p>
                  </a:txBody>
                  <a:tcPr marL="84667" marR="84667" marT="42333" marB="4233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latin typeface="Century" pitchFamily="18" charset="0"/>
                        </a:rPr>
                        <a:t>4367</a:t>
                      </a:r>
                    </a:p>
                  </a:txBody>
                  <a:tcPr marL="84667" marR="84667" marT="42333" marB="4233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>
                          <a:latin typeface="Century" pitchFamily="18" charset="0"/>
                        </a:rPr>
                        <a:t>1872</a:t>
                      </a:r>
                    </a:p>
                  </a:txBody>
                  <a:tcPr marL="84667" marR="84667" marT="42333" marB="4233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latin typeface="Century" pitchFamily="18" charset="0"/>
                        </a:rPr>
                        <a:t>–381</a:t>
                      </a:r>
                    </a:p>
                  </a:txBody>
                  <a:tcPr marL="84667" marR="84667" marT="42333" marB="42333" anchor="ctr"/>
                </a:tc>
              </a:tr>
              <a:tr h="820218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Century" pitchFamily="18" charset="0"/>
                        </a:rPr>
                        <a:t>Естественный прирост населения </a:t>
                      </a:r>
                      <a:r>
                        <a:rPr lang="ru-RU" sz="1800" dirty="0">
                          <a:latin typeface="Century" pitchFamily="18" charset="0"/>
                        </a:rPr>
                        <a:t>за год</a:t>
                      </a:r>
                      <a:r>
                        <a:rPr lang="ru-RU" sz="1800" dirty="0" smtClean="0">
                          <a:latin typeface="Century" pitchFamily="18" charset="0"/>
                        </a:rPr>
                        <a:t>, человек</a:t>
                      </a:r>
                      <a:endParaRPr lang="ru-RU" sz="1800" dirty="0">
                        <a:latin typeface="Century" pitchFamily="18" charset="0"/>
                      </a:endParaRPr>
                    </a:p>
                  </a:txBody>
                  <a:tcPr marL="84667" marR="84667" marT="42333" marB="4233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>
                          <a:latin typeface="Century" pitchFamily="18" charset="0"/>
                        </a:rPr>
                        <a:t>–615</a:t>
                      </a:r>
                    </a:p>
                  </a:txBody>
                  <a:tcPr marL="84667" marR="84667" marT="42333" marB="4233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latin typeface="Century" pitchFamily="18" charset="0"/>
                        </a:rPr>
                        <a:t>561</a:t>
                      </a:r>
                    </a:p>
                  </a:txBody>
                  <a:tcPr marL="84667" marR="84667" marT="42333" marB="4233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latin typeface="Century" pitchFamily="18" charset="0"/>
                        </a:rPr>
                        <a:t>820</a:t>
                      </a:r>
                    </a:p>
                  </a:txBody>
                  <a:tcPr marL="84667" marR="84667" marT="42333" marB="4233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latin typeface="Century" pitchFamily="18" charset="0"/>
                        </a:rPr>
                        <a:t>671</a:t>
                      </a:r>
                    </a:p>
                  </a:txBody>
                  <a:tcPr marL="84667" marR="84667" marT="42333" marB="42333" anchor="ctr"/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285720" y="285728"/>
            <a:ext cx="8501122" cy="707886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just"/>
            <a:r>
              <a:rPr lang="ru-RU" sz="2000" b="1" dirty="0" smtClean="0">
                <a:solidFill>
                  <a:schemeClr val="tx1"/>
                </a:solidFill>
                <a:latin typeface="Century" pitchFamily="18" charset="0"/>
                <a:cs typeface="Arial" pitchFamily="34" charset="0"/>
              </a:rPr>
              <a:t>В каком году в </a:t>
            </a:r>
            <a:r>
              <a:rPr lang="ru-RU" sz="2000" b="1" dirty="0" smtClean="0">
                <a:solidFill>
                  <a:schemeClr val="tx1"/>
                </a:solidFill>
                <a:latin typeface="Century" pitchFamily="18" charset="0"/>
                <a:cs typeface="Arial" pitchFamily="34" charset="0"/>
              </a:rPr>
              <a:t>Астраханской области наблюдалось наибольшее превышение рождаемости </a:t>
            </a:r>
            <a:r>
              <a:rPr lang="ru-RU" sz="2000" b="1" dirty="0" smtClean="0">
                <a:solidFill>
                  <a:schemeClr val="tx1"/>
                </a:solidFill>
                <a:latin typeface="Century" pitchFamily="18" charset="0"/>
                <a:cs typeface="Arial" pitchFamily="34" charset="0"/>
              </a:rPr>
              <a:t>над </a:t>
            </a:r>
            <a:r>
              <a:rPr lang="ru-RU" sz="2000" b="1" dirty="0" smtClean="0">
                <a:solidFill>
                  <a:schemeClr val="tx1"/>
                </a:solidFill>
                <a:latin typeface="Century" pitchFamily="18" charset="0"/>
                <a:cs typeface="Arial" pitchFamily="34" charset="0"/>
              </a:rPr>
              <a:t>смертностью</a:t>
            </a:r>
            <a:r>
              <a:rPr lang="ru-RU" sz="2000" b="1" dirty="0" smtClean="0">
                <a:solidFill>
                  <a:schemeClr val="tx1"/>
                </a:solidFill>
                <a:latin typeface="Century" pitchFamily="18" charset="0"/>
                <a:cs typeface="Arial" pitchFamily="34" charset="0"/>
              </a:rPr>
              <a:t>?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285852" y="1142984"/>
            <a:ext cx="664373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solidFill>
                  <a:prstClr val="black"/>
                </a:solidFill>
                <a:latin typeface="Century" pitchFamily="18" charset="0"/>
                <a:cs typeface="Arial" pitchFamily="34" charset="0"/>
              </a:rPr>
              <a:t>Изменение численности населения Астраханской области </a:t>
            </a:r>
            <a:r>
              <a:rPr lang="ru-RU" b="1" dirty="0" smtClean="0">
                <a:solidFill>
                  <a:prstClr val="black"/>
                </a:solidFill>
                <a:latin typeface="Century" pitchFamily="18" charset="0"/>
                <a:cs typeface="Arial" pitchFamily="34" charset="0"/>
              </a:rPr>
              <a:t>в 2007–2010 гг.</a:t>
            </a:r>
            <a:endParaRPr lang="ru-RU" dirty="0" smtClean="0">
              <a:solidFill>
                <a:prstClr val="black"/>
              </a:solidFill>
              <a:latin typeface="Century" pitchFamily="18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786314" y="3929066"/>
            <a:ext cx="1785950" cy="46166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sz="2400" dirty="0" smtClean="0">
                <a:latin typeface="Century" pitchFamily="18" charset="0"/>
              </a:rPr>
              <a:t>3) 2009 год</a:t>
            </a:r>
            <a:endParaRPr lang="ru-RU" sz="2400" dirty="0" smtClean="0">
              <a:latin typeface="Century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928926" y="3929066"/>
            <a:ext cx="1785950" cy="46166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sz="2400" dirty="0" smtClean="0">
                <a:latin typeface="Century" pitchFamily="18" charset="0"/>
              </a:rPr>
              <a:t>2</a:t>
            </a:r>
            <a:r>
              <a:rPr lang="ru-RU" sz="2400" dirty="0" smtClean="0">
                <a:latin typeface="Century" pitchFamily="18" charset="0"/>
              </a:rPr>
              <a:t>) 2008 год</a:t>
            </a:r>
            <a:endParaRPr lang="ru-RU" sz="2400" dirty="0" smtClean="0">
              <a:latin typeface="Century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14348" y="3929067"/>
            <a:ext cx="2071702" cy="46166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400" dirty="0" smtClean="0">
                <a:latin typeface="Century" pitchFamily="18" charset="0"/>
              </a:rPr>
              <a:t>1</a:t>
            </a:r>
            <a:r>
              <a:rPr lang="ru-RU" sz="2400" dirty="0" smtClean="0">
                <a:latin typeface="Century" pitchFamily="18" charset="0"/>
              </a:rPr>
              <a:t>) 2007 год</a:t>
            </a:r>
            <a:endParaRPr lang="ru-RU" sz="2400" dirty="0" smtClean="0">
              <a:latin typeface="Century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643702" y="3929066"/>
            <a:ext cx="1785950" cy="46166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sz="2400" dirty="0" smtClean="0">
                <a:latin typeface="Century" pitchFamily="18" charset="0"/>
              </a:rPr>
              <a:t>4) 2010 год</a:t>
            </a:r>
            <a:endParaRPr lang="ru-RU" sz="2400" dirty="0" smtClean="0">
              <a:latin typeface="Century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072198" y="5000636"/>
            <a:ext cx="2714644" cy="400110"/>
          </a:xfrm>
          <a:prstGeom prst="rect">
            <a:avLst/>
          </a:prstGeom>
          <a:ln>
            <a:solidFill>
              <a:srgbClr val="C00000"/>
            </a:solidFill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atin typeface="Century" pitchFamily="18" charset="0"/>
              </a:rPr>
              <a:t>правильный ответ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57158" y="4643446"/>
            <a:ext cx="3571900" cy="1015663"/>
          </a:xfrm>
          <a:prstGeom prst="rect">
            <a:avLst/>
          </a:prstGeom>
          <a:ln>
            <a:solidFill>
              <a:srgbClr val="C00000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3300"/>
                </a:solidFill>
                <a:latin typeface="Century" pitchFamily="18" charset="0"/>
              </a:rPr>
              <a:t>Вспомните определение естественного прироста и проанализируйте таблицу </a:t>
            </a:r>
            <a:endParaRPr lang="ru-RU" sz="2000" b="1" dirty="0" smtClean="0">
              <a:solidFill>
                <a:srgbClr val="003300"/>
              </a:solidFill>
              <a:latin typeface="Century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14282" y="4572008"/>
            <a:ext cx="5500726" cy="1477328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Century" pitchFamily="18" charset="0"/>
              </a:rPr>
              <a:t>Естественный прирос </a:t>
            </a:r>
            <a:r>
              <a:rPr lang="ru-RU" b="1" dirty="0" smtClean="0">
                <a:latin typeface="Century" pitchFamily="18" charset="0"/>
              </a:rPr>
              <a:t>— это </a:t>
            </a:r>
            <a:r>
              <a:rPr lang="ru-RU" b="1" dirty="0" smtClean="0">
                <a:latin typeface="Century" pitchFamily="18" charset="0"/>
              </a:rPr>
              <a:t>разница </a:t>
            </a:r>
            <a:r>
              <a:rPr lang="ru-RU" b="1" dirty="0" smtClean="0">
                <a:latin typeface="Century" pitchFamily="18" charset="0"/>
              </a:rPr>
              <a:t>между </a:t>
            </a:r>
            <a:r>
              <a:rPr lang="ru-RU" b="1" dirty="0" smtClean="0">
                <a:latin typeface="Century" pitchFamily="18" charset="0"/>
              </a:rPr>
              <a:t>количеством родившихся </a:t>
            </a:r>
            <a:r>
              <a:rPr lang="ru-RU" b="1" dirty="0" smtClean="0">
                <a:latin typeface="Century" pitchFamily="18" charset="0"/>
              </a:rPr>
              <a:t>и </a:t>
            </a:r>
            <a:r>
              <a:rPr lang="ru-RU" b="1" dirty="0" smtClean="0">
                <a:latin typeface="Century" pitchFamily="18" charset="0"/>
              </a:rPr>
              <a:t>умерших</a:t>
            </a:r>
            <a:r>
              <a:rPr lang="ru-RU" b="1" dirty="0" smtClean="0">
                <a:latin typeface="Century" pitchFamily="18" charset="0"/>
              </a:rPr>
              <a:t>. </a:t>
            </a:r>
            <a:r>
              <a:rPr lang="ru-RU" b="1" dirty="0" smtClean="0">
                <a:latin typeface="Century" pitchFamily="18" charset="0"/>
              </a:rPr>
              <a:t>Наибольшее превышение рождаемости </a:t>
            </a:r>
            <a:r>
              <a:rPr lang="ru-RU" b="1" dirty="0" smtClean="0">
                <a:latin typeface="Century" pitchFamily="18" charset="0"/>
              </a:rPr>
              <a:t>над </a:t>
            </a:r>
            <a:r>
              <a:rPr lang="ru-RU" b="1" dirty="0" smtClean="0">
                <a:latin typeface="Century" pitchFamily="18" charset="0"/>
              </a:rPr>
              <a:t>смертностью </a:t>
            </a:r>
            <a:r>
              <a:rPr lang="ru-RU" b="1" dirty="0" smtClean="0">
                <a:latin typeface="Century" pitchFamily="18" charset="0"/>
              </a:rPr>
              <a:t>было в год </a:t>
            </a:r>
            <a:r>
              <a:rPr lang="ru-RU" b="1" dirty="0" smtClean="0">
                <a:latin typeface="Century" pitchFamily="18" charset="0"/>
              </a:rPr>
              <a:t>наибольшего естественного прироста </a:t>
            </a:r>
            <a:r>
              <a:rPr lang="ru-RU" b="1" dirty="0" smtClean="0">
                <a:latin typeface="Century" pitchFamily="18" charset="0"/>
              </a:rPr>
              <a:t>— в 2009 году</a:t>
            </a:r>
            <a:r>
              <a:rPr lang="ru-RU" dirty="0" smtClean="0">
                <a:latin typeface="Century" pitchFamily="18" charset="0"/>
              </a:rPr>
              <a:t>.</a:t>
            </a:r>
            <a:endParaRPr lang="ru-RU" dirty="0" smtClean="0">
              <a:latin typeface="Century" pitchFamily="18" charset="0"/>
            </a:endParaRPr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43FF43"/>
                                      </p:to>
                                    </p:animClr>
                                    <p:set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28596" y="357166"/>
            <a:ext cx="8501122" cy="646331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ru-RU" sz="2000" b="1" dirty="0" smtClean="0">
                <a:latin typeface="Century" pitchFamily="18" charset="0"/>
              </a:rPr>
              <a:t>Используя данные графика, определите, в каком году показатель рождаемости был наименьшим.</a:t>
            </a:r>
            <a:endParaRPr lang="ru-RU" sz="2000" b="1" dirty="0">
              <a:latin typeface="Century" pitchFamily="18" charset="0"/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3108" y="1214422"/>
            <a:ext cx="6786610" cy="37245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428596" y="2643182"/>
            <a:ext cx="1571636" cy="46166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sz="2400" dirty="0" smtClean="0">
                <a:latin typeface="Century" pitchFamily="18" charset="0"/>
              </a:rPr>
              <a:t>3) 1999г.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28596" y="1357298"/>
            <a:ext cx="1571636" cy="46166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sz="2400" dirty="0" smtClean="0">
                <a:latin typeface="Century" pitchFamily="18" charset="0"/>
              </a:rPr>
              <a:t>1) 1985г.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28596" y="2000240"/>
            <a:ext cx="1571636" cy="46166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400" dirty="0" smtClean="0">
                <a:latin typeface="Century" pitchFamily="18" charset="0"/>
              </a:rPr>
              <a:t>2) 1993г.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28596" y="3286124"/>
            <a:ext cx="1571636" cy="46166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sz="2400" dirty="0" smtClean="0">
                <a:latin typeface="Century" pitchFamily="18" charset="0"/>
              </a:rPr>
              <a:t>4) 2009г.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42844" y="4000504"/>
            <a:ext cx="2071702" cy="707886"/>
          </a:xfrm>
          <a:prstGeom prst="rect">
            <a:avLst/>
          </a:prstGeom>
          <a:ln>
            <a:solidFill>
              <a:schemeClr val="accent5">
                <a:lumMod val="50000"/>
              </a:schemeClr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3300"/>
                </a:solidFill>
                <a:latin typeface="Century" pitchFamily="18" charset="0"/>
              </a:rPr>
              <a:t>1. Рассмотрите график</a:t>
            </a:r>
          </a:p>
        </p:txBody>
      </p:sp>
      <p:sp>
        <p:nvSpPr>
          <p:cNvPr id="10" name="Стрелка вниз 9"/>
          <p:cNvSpPr/>
          <p:nvPr/>
        </p:nvSpPr>
        <p:spPr bwMode="auto">
          <a:xfrm>
            <a:off x="1000100" y="4714884"/>
            <a:ext cx="357190" cy="357190"/>
          </a:xfrm>
          <a:prstGeom prst="downArrow">
            <a:avLst/>
          </a:prstGeom>
          <a:solidFill>
            <a:srgbClr val="003300"/>
          </a:solidFill>
          <a:ln>
            <a:solidFill>
              <a:srgbClr val="003300"/>
            </a:solidFill>
            <a:headEnd type="none" w="med" len="med"/>
            <a:tailEnd type="none" w="med" len="med"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42844" y="5143512"/>
            <a:ext cx="2071702" cy="1323439"/>
          </a:xfrm>
          <a:prstGeom prst="rect">
            <a:avLst/>
          </a:prstGeom>
          <a:ln>
            <a:solidFill>
              <a:srgbClr val="C00000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3300"/>
                </a:solidFill>
                <a:latin typeface="Century" pitchFamily="18" charset="0"/>
              </a:rPr>
              <a:t>2. Найдите линию, обозначающую рождаемость</a:t>
            </a:r>
          </a:p>
        </p:txBody>
      </p:sp>
      <p:sp>
        <p:nvSpPr>
          <p:cNvPr id="12" name="Овал 11"/>
          <p:cNvSpPr/>
          <p:nvPr/>
        </p:nvSpPr>
        <p:spPr bwMode="auto">
          <a:xfrm>
            <a:off x="5500694" y="4572008"/>
            <a:ext cx="1928826" cy="428628"/>
          </a:xfrm>
          <a:prstGeom prst="ellipse">
            <a:avLst/>
          </a:prstGeom>
          <a:noFill/>
          <a:ln w="571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Стрелка вниз 12"/>
          <p:cNvSpPr/>
          <p:nvPr/>
        </p:nvSpPr>
        <p:spPr bwMode="auto">
          <a:xfrm rot="16200000">
            <a:off x="2214546" y="5643578"/>
            <a:ext cx="357190" cy="357190"/>
          </a:xfrm>
          <a:prstGeom prst="downArrow">
            <a:avLst/>
          </a:prstGeom>
          <a:solidFill>
            <a:srgbClr val="003300"/>
          </a:solidFill>
          <a:ln>
            <a:solidFill>
              <a:srgbClr val="003300"/>
            </a:solidFill>
            <a:headEnd type="none" w="med" len="med"/>
            <a:tailEnd type="none" w="med" len="med"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643174" y="5143512"/>
            <a:ext cx="2071702" cy="1323439"/>
          </a:xfrm>
          <a:prstGeom prst="rect">
            <a:avLst/>
          </a:prstGeom>
          <a:ln>
            <a:solidFill>
              <a:srgbClr val="C00000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3300"/>
                </a:solidFill>
                <a:latin typeface="Century" pitchFamily="18" charset="0"/>
              </a:rPr>
              <a:t>3. Найдите самый низкий показатель рождаемости</a:t>
            </a:r>
          </a:p>
        </p:txBody>
      </p:sp>
      <p:sp>
        <p:nvSpPr>
          <p:cNvPr id="16" name="Овал 15"/>
          <p:cNvSpPr/>
          <p:nvPr/>
        </p:nvSpPr>
        <p:spPr bwMode="auto">
          <a:xfrm>
            <a:off x="6000760" y="3429000"/>
            <a:ext cx="285752" cy="285752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" name="Овал 16"/>
          <p:cNvSpPr/>
          <p:nvPr/>
        </p:nvSpPr>
        <p:spPr bwMode="auto">
          <a:xfrm>
            <a:off x="3071802" y="1643050"/>
            <a:ext cx="285752" cy="285752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" name="Овал 17"/>
          <p:cNvSpPr/>
          <p:nvPr/>
        </p:nvSpPr>
        <p:spPr bwMode="auto">
          <a:xfrm>
            <a:off x="4643438" y="3214686"/>
            <a:ext cx="285752" cy="285752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" name="Овал 18"/>
          <p:cNvSpPr/>
          <p:nvPr/>
        </p:nvSpPr>
        <p:spPr bwMode="auto">
          <a:xfrm>
            <a:off x="7858148" y="2643182"/>
            <a:ext cx="285752" cy="285752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000628" y="5643578"/>
            <a:ext cx="2500330" cy="400110"/>
          </a:xfrm>
          <a:prstGeom prst="rect">
            <a:avLst/>
          </a:prstGeom>
          <a:ln>
            <a:solidFill>
              <a:srgbClr val="C00000"/>
            </a:solidFill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atin typeface="Century" pitchFamily="18" charset="0"/>
              </a:rPr>
              <a:t>правильный ответ</a:t>
            </a:r>
          </a:p>
        </p:txBody>
      </p:sp>
    </p:spTree>
    <p:extLst>
      <p:ext uri="{BB962C8B-B14F-4D97-AF65-F5344CB8AC3E}">
        <p14:creationId xmlns:p14="http://schemas.microsoft.com/office/powerpoint/2010/main" xmlns="" val="3282780117"/>
      </p:ext>
    </p:extLst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43FF43"/>
                                      </p:to>
                                    </p:animClr>
                                    <p:set>
                                      <p:cBhvr>
                                        <p:cTn id="3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</p:childTnLst>
        </p:cTn>
      </p:par>
    </p:tnLst>
    <p:bldLst>
      <p:bldP spid="12" grpId="0" animBg="1"/>
      <p:bldP spid="16" grpId="0" animBg="1"/>
      <p:bldP spid="17" grpId="0" animBg="1"/>
      <p:bldP spid="18" grpId="0" animBg="1"/>
      <p:bldP spid="1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428596" y="1214422"/>
          <a:ext cx="8358245" cy="3071834"/>
        </p:xfrm>
        <a:graphic>
          <a:graphicData uri="http://schemas.openxmlformats.org/drawingml/2006/table">
            <a:tbl>
              <a:tblPr/>
              <a:tblGrid>
                <a:gridCol w="2326522"/>
                <a:gridCol w="1378678"/>
                <a:gridCol w="517005"/>
                <a:gridCol w="517005"/>
                <a:gridCol w="517005"/>
                <a:gridCol w="517005"/>
                <a:gridCol w="517005"/>
                <a:gridCol w="517005"/>
                <a:gridCol w="517005"/>
                <a:gridCol w="517005"/>
                <a:gridCol w="517005"/>
              </a:tblGrid>
              <a:tr h="672418"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Регион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Площадь территории, </a:t>
                      </a:r>
                      <a:br>
                        <a:rPr lang="ru-RU" sz="18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тыс. км</a:t>
                      </a:r>
                      <a:r>
                        <a:rPr lang="ru-RU" sz="1800" b="1" baseline="30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Численность населения по годам, </a:t>
                      </a:r>
                      <a:br>
                        <a:rPr lang="ru-RU" sz="18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тыс. человек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620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Всего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Городского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Сельского</a:t>
                      </a:r>
                      <a:endParaRPr lang="ru-RU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620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1995</a:t>
                      </a:r>
                      <a:endParaRPr lang="ru-RU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2000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2009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1995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2000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2009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1995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2000</a:t>
                      </a:r>
                      <a:endParaRPr lang="ru-RU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2009</a:t>
                      </a:r>
                      <a:endParaRPr lang="ru-RU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62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Ярославская область</a:t>
                      </a:r>
                      <a:endParaRPr lang="ru-RU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36,5</a:t>
                      </a:r>
                      <a:endParaRPr lang="ru-RU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1453</a:t>
                      </a:r>
                      <a:endParaRPr lang="ru-RU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1406</a:t>
                      </a:r>
                      <a:endParaRPr lang="ru-RU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1314</a:t>
                      </a:r>
                      <a:endParaRPr lang="ru-RU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1171</a:t>
                      </a:r>
                      <a:endParaRPr lang="ru-RU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1131</a:t>
                      </a:r>
                      <a:endParaRPr lang="ru-RU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1076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281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275</a:t>
                      </a:r>
                      <a:endParaRPr lang="ru-RU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238</a:t>
                      </a:r>
                      <a:endParaRPr lang="ru-RU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72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Воронежская область</a:t>
                      </a:r>
                      <a:endParaRPr lang="ru-RU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52,5</a:t>
                      </a:r>
                      <a:endParaRPr lang="ru-RU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2495</a:t>
                      </a:r>
                      <a:endParaRPr lang="ru-RU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2441</a:t>
                      </a:r>
                      <a:endParaRPr lang="ru-RU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2277</a:t>
                      </a:r>
                      <a:endParaRPr lang="ru-RU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1525</a:t>
                      </a:r>
                      <a:endParaRPr lang="ru-RU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1500</a:t>
                      </a:r>
                      <a:endParaRPr lang="ru-RU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1437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970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941</a:t>
                      </a:r>
                      <a:endParaRPr lang="ru-RU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840</a:t>
                      </a:r>
                      <a:endParaRPr lang="ru-RU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62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Республика Алтай</a:t>
                      </a:r>
                      <a:endParaRPr lang="ru-RU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92,6</a:t>
                      </a:r>
                      <a:endParaRPr lang="ru-RU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199</a:t>
                      </a:r>
                      <a:endParaRPr lang="ru-RU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202</a:t>
                      </a:r>
                      <a:endParaRPr lang="ru-RU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209</a:t>
                      </a:r>
                      <a:endParaRPr lang="ru-RU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47</a:t>
                      </a:r>
                      <a:endParaRPr lang="ru-RU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52</a:t>
                      </a:r>
                      <a:endParaRPr lang="ru-RU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55</a:t>
                      </a:r>
                      <a:endParaRPr lang="ru-RU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152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150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154</a:t>
                      </a:r>
                      <a:endParaRPr lang="ru-RU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72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Магаданская область</a:t>
                      </a:r>
                      <a:endParaRPr lang="ru-RU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461,4</a:t>
                      </a:r>
                      <a:endParaRPr lang="ru-RU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267</a:t>
                      </a:r>
                      <a:endParaRPr lang="ru-RU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202</a:t>
                      </a:r>
                      <a:endParaRPr lang="ru-RU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163</a:t>
                      </a:r>
                      <a:endParaRPr lang="ru-RU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228</a:t>
                      </a:r>
                      <a:endParaRPr lang="ru-RU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183</a:t>
                      </a:r>
                      <a:endParaRPr lang="ru-RU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155</a:t>
                      </a:r>
                      <a:endParaRPr lang="ru-RU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39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19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500034" y="285728"/>
            <a:ext cx="8358246" cy="707886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sz="2000" b="1" dirty="0" smtClean="0">
                <a:latin typeface="Century" pitchFamily="18" charset="0"/>
              </a:rPr>
              <a:t>В каком из перечисленных регионов России за период с 1995 по 2009г. наблюдался рост численности всего населения?</a:t>
            </a:r>
            <a:endParaRPr lang="ru-RU" sz="2000" b="1" dirty="0">
              <a:latin typeface="Century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5720" y="4929198"/>
            <a:ext cx="4071966" cy="46166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sz="2400" dirty="0" smtClean="0">
                <a:latin typeface="Century" pitchFamily="18" charset="0"/>
              </a:rPr>
              <a:t>3) Республика Алтай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072034" y="4357694"/>
            <a:ext cx="3857684" cy="46166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sz="2400" dirty="0" smtClean="0">
                <a:latin typeface="Century" pitchFamily="18" charset="0"/>
              </a:rPr>
              <a:t>2) Воронежская область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072066" y="4929198"/>
            <a:ext cx="3857684" cy="46166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400" dirty="0" smtClean="0">
                <a:latin typeface="Century" pitchFamily="18" charset="0"/>
              </a:rPr>
              <a:t>4) Магаданская область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85720" y="4357694"/>
            <a:ext cx="4071966" cy="46166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sz="2400" dirty="0" smtClean="0">
                <a:latin typeface="Century" pitchFamily="18" charset="0"/>
              </a:rPr>
              <a:t>1) Ярославская область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428992" y="6457890"/>
            <a:ext cx="2714644" cy="400110"/>
          </a:xfrm>
          <a:prstGeom prst="rect">
            <a:avLst/>
          </a:prstGeom>
          <a:ln>
            <a:solidFill>
              <a:srgbClr val="C00000"/>
            </a:solidFill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atin typeface="Century" pitchFamily="18" charset="0"/>
              </a:rPr>
              <a:t>правильный ответ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85720" y="5500702"/>
            <a:ext cx="8643998" cy="707886"/>
          </a:xfrm>
          <a:prstGeom prst="rect">
            <a:avLst/>
          </a:prstGeom>
          <a:ln>
            <a:solidFill>
              <a:srgbClr val="C00000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3300"/>
                </a:solidFill>
                <a:latin typeface="Century" pitchFamily="18" charset="0"/>
              </a:rPr>
              <a:t> Рассмотрите внимательно таблицу. В задании требуется определить рост численности всего населения для каждого региона </a:t>
            </a:r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4071934" y="1857364"/>
            <a:ext cx="1643074" cy="2428892"/>
          </a:xfrm>
          <a:prstGeom prst="rect">
            <a:avLst/>
          </a:prstGeom>
          <a:noFill/>
          <a:ln w="381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428596" y="2571744"/>
            <a:ext cx="2357454" cy="1714512"/>
          </a:xfrm>
          <a:prstGeom prst="rect">
            <a:avLst/>
          </a:prstGeom>
          <a:noFill/>
          <a:ln w="381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92473819"/>
      </p:ext>
    </p:extLst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43FF43"/>
                                      </p:to>
                                    </p:animClr>
                                    <p:set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3108" y="1214422"/>
            <a:ext cx="6786610" cy="37245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Прямоугольник 3"/>
          <p:cNvSpPr/>
          <p:nvPr/>
        </p:nvSpPr>
        <p:spPr>
          <a:xfrm>
            <a:off x="214282" y="285728"/>
            <a:ext cx="8715436" cy="707886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 fontAlgn="auto">
              <a:spcAft>
                <a:spcPts val="0"/>
              </a:spcAft>
              <a:defRPr/>
            </a:pPr>
            <a:r>
              <a:rPr lang="ru-RU" sz="2000" b="1" dirty="0" smtClean="0">
                <a:latin typeface="Century" pitchFamily="18" charset="0"/>
              </a:rPr>
              <a:t>Используя данные графика, определите показатель естественного прироста населения в 1994 г. Ответ запишите в виде числа.</a:t>
            </a:r>
            <a:endParaRPr lang="ru-RU" sz="2000" b="1" dirty="0">
              <a:latin typeface="Century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143108" y="5000636"/>
            <a:ext cx="66437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Century" pitchFamily="18" charset="0"/>
              </a:rPr>
              <a:t>Ответ: </a:t>
            </a:r>
            <a:r>
              <a:rPr lang="ru-RU" sz="2000" b="1" dirty="0" err="1" smtClean="0">
                <a:latin typeface="Century" pitchFamily="18" charset="0"/>
              </a:rPr>
              <a:t>_____на</a:t>
            </a:r>
            <a:r>
              <a:rPr lang="ru-RU" sz="2000" b="1" dirty="0" smtClean="0">
                <a:latin typeface="Century" pitchFamily="18" charset="0"/>
              </a:rPr>
              <a:t> 1 тыс.человек</a:t>
            </a:r>
            <a:endParaRPr lang="ru-RU" sz="2000" b="1" dirty="0">
              <a:latin typeface="Century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14282" y="1357298"/>
            <a:ext cx="2000264" cy="1323439"/>
          </a:xfrm>
          <a:prstGeom prst="rect">
            <a:avLst/>
          </a:prstGeom>
          <a:ln>
            <a:solidFill>
              <a:srgbClr val="C00000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3300"/>
                </a:solidFill>
                <a:latin typeface="Century" pitchFamily="18" charset="0"/>
              </a:rPr>
              <a:t>1. Вспомните формулу естественного прироста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14282" y="1357298"/>
            <a:ext cx="2071702" cy="1384995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endParaRPr lang="ru-RU" sz="2800" b="1" dirty="0" smtClean="0">
              <a:solidFill>
                <a:srgbClr val="003300"/>
              </a:solidFill>
              <a:latin typeface="Century" pitchFamily="18" charset="0"/>
            </a:endParaRPr>
          </a:p>
          <a:p>
            <a:pPr algn="ctr"/>
            <a:r>
              <a:rPr lang="ru-RU" sz="2800" b="1" dirty="0" smtClean="0">
                <a:solidFill>
                  <a:srgbClr val="003300"/>
                </a:solidFill>
                <a:latin typeface="Century" pitchFamily="18" charset="0"/>
              </a:rPr>
              <a:t>ЕП = Р-С</a:t>
            </a:r>
          </a:p>
          <a:p>
            <a:pPr algn="ctr"/>
            <a:endParaRPr lang="ru-RU" sz="2800" b="1" dirty="0" smtClean="0">
              <a:solidFill>
                <a:srgbClr val="003300"/>
              </a:solidFill>
              <a:latin typeface="Century" pitchFamily="18" charset="0"/>
            </a:endParaRPr>
          </a:p>
        </p:txBody>
      </p:sp>
      <p:sp>
        <p:nvSpPr>
          <p:cNvPr id="8" name="Стрелка вниз 7"/>
          <p:cNvSpPr/>
          <p:nvPr/>
        </p:nvSpPr>
        <p:spPr bwMode="auto">
          <a:xfrm>
            <a:off x="1000100" y="2643182"/>
            <a:ext cx="357190" cy="357190"/>
          </a:xfrm>
          <a:prstGeom prst="downArrow">
            <a:avLst/>
          </a:prstGeom>
          <a:solidFill>
            <a:srgbClr val="003300"/>
          </a:solidFill>
          <a:ln>
            <a:solidFill>
              <a:srgbClr val="003300"/>
            </a:solidFill>
            <a:headEnd type="none" w="med" len="med"/>
            <a:tailEnd type="none" w="med" len="med"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85720" y="3071810"/>
            <a:ext cx="2071702" cy="1938992"/>
          </a:xfrm>
          <a:prstGeom prst="rect">
            <a:avLst/>
          </a:prstGeom>
          <a:ln>
            <a:solidFill>
              <a:srgbClr val="C00000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3300"/>
                </a:solidFill>
                <a:latin typeface="Century" pitchFamily="18" charset="0"/>
              </a:rPr>
              <a:t>2. Найдите на диаграмме показатели рождаемости и смертность в 1994 году</a:t>
            </a:r>
            <a:endParaRPr lang="ru-RU" sz="2800" b="1" dirty="0" smtClean="0">
              <a:solidFill>
                <a:srgbClr val="003300"/>
              </a:solidFill>
              <a:latin typeface="Century" pitchFamily="18" charset="0"/>
            </a:endParaRPr>
          </a:p>
        </p:txBody>
      </p:sp>
      <p:sp>
        <p:nvSpPr>
          <p:cNvPr id="10" name="Овал 9"/>
          <p:cNvSpPr/>
          <p:nvPr/>
        </p:nvSpPr>
        <p:spPr bwMode="auto">
          <a:xfrm>
            <a:off x="5000628" y="3286124"/>
            <a:ext cx="142876" cy="142876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Овал 10"/>
          <p:cNvSpPr/>
          <p:nvPr/>
        </p:nvSpPr>
        <p:spPr bwMode="auto">
          <a:xfrm>
            <a:off x="5000628" y="2000240"/>
            <a:ext cx="142876" cy="142876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4857752" y="3500438"/>
            <a:ext cx="500066" cy="285752"/>
          </a:xfrm>
          <a:prstGeom prst="rect">
            <a:avLst/>
          </a:prstGeom>
          <a:noFill/>
          <a:ln w="381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 bwMode="auto">
          <a:xfrm>
            <a:off x="4857752" y="1714488"/>
            <a:ext cx="500066" cy="285752"/>
          </a:xfrm>
          <a:prstGeom prst="rect">
            <a:avLst/>
          </a:prstGeom>
          <a:noFill/>
          <a:ln w="381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071934" y="5786454"/>
            <a:ext cx="2500330" cy="400110"/>
          </a:xfrm>
          <a:prstGeom prst="rect">
            <a:avLst/>
          </a:prstGeom>
          <a:ln>
            <a:solidFill>
              <a:srgbClr val="C00000"/>
            </a:solidFill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atin typeface="Century" pitchFamily="18" charset="0"/>
              </a:rPr>
              <a:t>правильный ответ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85720" y="5429264"/>
            <a:ext cx="2071702" cy="707886"/>
          </a:xfrm>
          <a:prstGeom prst="rect">
            <a:avLst/>
          </a:prstGeom>
          <a:ln>
            <a:solidFill>
              <a:srgbClr val="C00000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3300"/>
                </a:solidFill>
                <a:latin typeface="Century" pitchFamily="18" charset="0"/>
              </a:rPr>
              <a:t>3. Рассчитайте по формуле ЕП</a:t>
            </a:r>
            <a:endParaRPr lang="ru-RU" sz="2800" b="1" dirty="0" smtClean="0">
              <a:solidFill>
                <a:srgbClr val="003300"/>
              </a:solidFill>
              <a:latin typeface="Century" pitchFamily="18" charset="0"/>
            </a:endParaRPr>
          </a:p>
        </p:txBody>
      </p:sp>
      <p:sp>
        <p:nvSpPr>
          <p:cNvPr id="16" name="Стрелка вниз 15"/>
          <p:cNvSpPr/>
          <p:nvPr/>
        </p:nvSpPr>
        <p:spPr bwMode="auto">
          <a:xfrm>
            <a:off x="1071538" y="5000636"/>
            <a:ext cx="357190" cy="357190"/>
          </a:xfrm>
          <a:prstGeom prst="downArrow">
            <a:avLst/>
          </a:prstGeom>
          <a:solidFill>
            <a:srgbClr val="003300"/>
          </a:solidFill>
          <a:ln>
            <a:solidFill>
              <a:srgbClr val="003300"/>
            </a:solidFill>
            <a:headEnd type="none" w="med" len="med"/>
            <a:tailEnd type="none" w="med" len="med"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85720" y="5357826"/>
            <a:ext cx="2786082" cy="954107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003300"/>
                </a:solidFill>
                <a:latin typeface="Century" pitchFamily="18" charset="0"/>
              </a:rPr>
              <a:t>ЕП = 9,8  - 15,8</a:t>
            </a:r>
          </a:p>
          <a:p>
            <a:r>
              <a:rPr lang="ru-RU" sz="2800" b="1" dirty="0" smtClean="0">
                <a:solidFill>
                  <a:srgbClr val="003300"/>
                </a:solidFill>
                <a:latin typeface="Century" pitchFamily="18" charset="0"/>
              </a:rPr>
              <a:t>ЕП = - 6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572000" y="4929198"/>
            <a:ext cx="10715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Century" pitchFamily="18" charset="0"/>
              </a:rPr>
              <a:t>- 6</a:t>
            </a:r>
            <a:endParaRPr lang="ru-RU" sz="2800" b="1" dirty="0">
              <a:latin typeface="Century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9068115"/>
      </p:ext>
    </p:extLst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500"/>
                            </p:stCondLst>
                            <p:childTnLst>
                              <p:par>
                                <p:cTn id="3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36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" fill="hold">
                      <p:stCondLst>
                        <p:cond delay="0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</p:childTnLst>
        </p:cTn>
      </p:par>
    </p:tnLst>
    <p:bldLst>
      <p:bldP spid="7" grpId="0" animBg="1"/>
      <p:bldP spid="10" grpId="0" animBg="1"/>
      <p:bldP spid="11" grpId="0" animBg="1"/>
      <p:bldP spid="12" grpId="0" animBg="1"/>
      <p:bldP spid="13" grpId="0" animBg="1"/>
      <p:bldP spid="17" grpId="0" animBg="1"/>
      <p:bldP spid="1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28596" y="285728"/>
            <a:ext cx="8358246" cy="58477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lnSpc>
                <a:spcPct val="80000"/>
              </a:lnSpc>
              <a:defRPr/>
            </a:pPr>
            <a:r>
              <a:rPr lang="ru-RU" sz="2000" b="1" dirty="0" smtClean="0">
                <a:latin typeface="Century" pitchFamily="18" charset="0"/>
              </a:rPr>
              <a:t>Используя данные таблицы, определите, в каком из перечисленных регионов наблюдалась  наибольшая рождаемость</a:t>
            </a:r>
            <a:r>
              <a:rPr lang="ru-RU" sz="2000" dirty="0" smtClean="0"/>
              <a:t>.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428596" y="928670"/>
          <a:ext cx="8358246" cy="3364992"/>
        </p:xfrm>
        <a:graphic>
          <a:graphicData uri="http://schemas.openxmlformats.org/drawingml/2006/table">
            <a:tbl>
              <a:tblPr/>
              <a:tblGrid>
                <a:gridCol w="3286148"/>
                <a:gridCol w="2286016"/>
                <a:gridCol w="2786082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Регион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Естественный</a:t>
                      </a:r>
                      <a:br>
                        <a:rPr lang="ru-RU" sz="20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20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прирост</a:t>
                      </a:r>
                      <a:br>
                        <a:rPr lang="ru-RU" sz="20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20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(на 1 тыс. жителей)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Смертность</a:t>
                      </a:r>
                      <a:br>
                        <a:rPr lang="ru-RU" sz="20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20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(на 1 тыс. жителей)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Республика Коми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- 4</a:t>
                      </a:r>
                      <a:endParaRPr lang="ru-RU" sz="2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endParaRPr lang="ru-RU" sz="2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Кабардино-Балкарская Республика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2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2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Республика Карелия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- 9</a:t>
                      </a:r>
                      <a:endParaRPr lang="ru-RU" sz="2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19</a:t>
                      </a:r>
                      <a:endParaRPr lang="ru-RU" sz="2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Республика Калмыкия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2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ru-RU" sz="2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714876" y="5000636"/>
            <a:ext cx="3929090" cy="46166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sz="2400" dirty="0" smtClean="0">
                <a:latin typeface="Century" pitchFamily="18" charset="0"/>
              </a:rPr>
              <a:t>4) Республика Калмыкия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714876" y="4429132"/>
            <a:ext cx="3929090" cy="46166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sz="2400" dirty="0" smtClean="0">
                <a:latin typeface="Century" pitchFamily="18" charset="0"/>
              </a:rPr>
              <a:t>2) Республика Карелия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57158" y="4429133"/>
            <a:ext cx="4071966" cy="46166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400" dirty="0" smtClean="0">
                <a:latin typeface="Century" pitchFamily="18" charset="0"/>
              </a:rPr>
              <a:t>1) Республика Коми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57158" y="5000636"/>
            <a:ext cx="4071966" cy="46166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sz="2400" dirty="0" smtClean="0">
                <a:latin typeface="Century" pitchFamily="18" charset="0"/>
              </a:rPr>
              <a:t>3) Кабардино-Балкарская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286116" y="6215082"/>
            <a:ext cx="2714644" cy="400110"/>
          </a:xfrm>
          <a:prstGeom prst="rect">
            <a:avLst/>
          </a:prstGeom>
          <a:ln>
            <a:solidFill>
              <a:srgbClr val="C00000"/>
            </a:solidFill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atin typeface="Century" pitchFamily="18" charset="0"/>
              </a:rPr>
              <a:t>правильный ответ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0" y="5643578"/>
            <a:ext cx="9144000" cy="400110"/>
          </a:xfrm>
          <a:prstGeom prst="rect">
            <a:avLst/>
          </a:prstGeom>
          <a:ln>
            <a:solidFill>
              <a:srgbClr val="C00000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3300"/>
                </a:solidFill>
                <a:latin typeface="Century" pitchFamily="18" charset="0"/>
              </a:rPr>
              <a:t> Вспомните формулу  естественного прироста. Вычислите рождаемость </a:t>
            </a:r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428596" y="857232"/>
            <a:ext cx="3286148" cy="150017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Е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пр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= 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Р-С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Пример: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3200" dirty="0" smtClean="0">
                <a:latin typeface="Times New Roman" pitchFamily="18" charset="0"/>
              </a:rPr>
              <a:t>- 4= ? - 15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43FF43"/>
                                      </p:to>
                                    </p:animClr>
                                    <p:set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85720" y="285728"/>
            <a:ext cx="8501122" cy="58477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lnSpc>
                <a:spcPct val="80000"/>
              </a:lnSpc>
              <a:defRPr/>
            </a:pPr>
            <a:r>
              <a:rPr lang="ru-RU" sz="2000" b="1" dirty="0" smtClean="0">
                <a:latin typeface="Century" pitchFamily="18" charset="0"/>
              </a:rPr>
              <a:t>Используя данные таблицы, определите, в каком из перечисленных регионов наблюдалась  наибольшая смертность.</a:t>
            </a:r>
            <a:endParaRPr lang="ru-RU" sz="2000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500034" y="5000636"/>
            <a:ext cx="4071966" cy="46166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sz="2400" dirty="0" smtClean="0">
                <a:latin typeface="Century" pitchFamily="18" charset="0"/>
              </a:rPr>
              <a:t>1) Ивановская область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857752" y="5000636"/>
            <a:ext cx="4071966" cy="46166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sz="2400" dirty="0" smtClean="0">
                <a:latin typeface="Century" pitchFamily="18" charset="0"/>
              </a:rPr>
              <a:t>2) Новосибирская область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857752" y="5643578"/>
            <a:ext cx="4071966" cy="46166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400" dirty="0" smtClean="0">
                <a:latin typeface="Century" pitchFamily="18" charset="0"/>
              </a:rPr>
              <a:t>4) Республика Коми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00034" y="5715016"/>
            <a:ext cx="4071966" cy="46166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sz="2400" dirty="0" smtClean="0">
                <a:latin typeface="Century" pitchFamily="18" charset="0"/>
              </a:rPr>
              <a:t>3) Республика Дагестан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214678" y="6286520"/>
            <a:ext cx="2714644" cy="400110"/>
          </a:xfrm>
          <a:prstGeom prst="rect">
            <a:avLst/>
          </a:prstGeom>
          <a:ln>
            <a:solidFill>
              <a:srgbClr val="C00000"/>
            </a:solidFill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atin typeface="Century" pitchFamily="18" charset="0"/>
              </a:rPr>
              <a:t>правильный ответ</a:t>
            </a: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285720" y="1142984"/>
          <a:ext cx="8572560" cy="3353411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2129489"/>
                <a:gridCol w="2620910"/>
                <a:gridCol w="1692672"/>
                <a:gridCol w="2129489"/>
              </a:tblGrid>
              <a:tr h="92869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 pitchFamily="18" charset="0"/>
                          <a:cs typeface="Times New Roman" pitchFamily="18" charset="0"/>
                        </a:rPr>
                        <a:t>Регион</a:t>
                      </a:r>
                      <a:endParaRPr lang="ru-RU" sz="20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 pitchFamily="18" charset="0"/>
                          <a:cs typeface="Times New Roman" pitchFamily="18" charset="0"/>
                        </a:rPr>
                        <a:t>Общая численность населения, тыс. чел.</a:t>
                      </a:r>
                      <a:endParaRPr lang="ru-RU" sz="20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 pitchFamily="18" charset="0"/>
                          <a:cs typeface="Times New Roman" pitchFamily="18" charset="0"/>
                        </a:rPr>
                        <a:t>Рождаемость, ‰</a:t>
                      </a:r>
                      <a:endParaRPr lang="ru-RU" sz="20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 pitchFamily="18" charset="0"/>
                          <a:cs typeface="Times New Roman" pitchFamily="18" charset="0"/>
                        </a:rPr>
                        <a:t>Естественный прирост,</a:t>
                      </a:r>
                      <a:br>
                        <a:rPr lang="ru-RU" sz="2000" b="1"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2000" b="1">
                          <a:latin typeface="Times New Roman" pitchFamily="18" charset="0"/>
                          <a:cs typeface="Times New Roman" pitchFamily="18" charset="0"/>
                        </a:rPr>
                        <a:t> ‰</a:t>
                      </a:r>
                      <a:endParaRPr lang="ru-RU" sz="20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</a:tr>
              <a:tr h="40183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 pitchFamily="18" charset="0"/>
                          <a:cs typeface="Times New Roman" pitchFamily="18" charset="0"/>
                        </a:rPr>
                        <a:t>Ивановская область</a:t>
                      </a:r>
                      <a:endParaRPr lang="ru-RU" sz="20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 pitchFamily="18" charset="0"/>
                          <a:cs typeface="Times New Roman" pitchFamily="18" charset="0"/>
                        </a:rPr>
                        <a:t>1088</a:t>
                      </a:r>
                      <a:endParaRPr lang="ru-RU" sz="20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 pitchFamily="18" charset="0"/>
                          <a:cs typeface="Times New Roman" pitchFamily="18" charset="0"/>
                        </a:rPr>
                        <a:t>9,0</a:t>
                      </a:r>
                      <a:endParaRPr lang="ru-RU" sz="20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 pitchFamily="18" charset="0"/>
                          <a:cs typeface="Times New Roman" pitchFamily="18" charset="0"/>
                        </a:rPr>
                        <a:t>-11,0</a:t>
                      </a:r>
                      <a:endParaRPr lang="ru-RU" sz="20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</a:tr>
              <a:tr h="40183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 pitchFamily="18" charset="0"/>
                          <a:cs typeface="Times New Roman" pitchFamily="18" charset="0"/>
                        </a:rPr>
                        <a:t>Республика Коми</a:t>
                      </a:r>
                      <a:endParaRPr lang="ru-RU" sz="20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 pitchFamily="18" charset="0"/>
                          <a:cs typeface="Times New Roman" pitchFamily="18" charset="0"/>
                        </a:rPr>
                        <a:t>975</a:t>
                      </a:r>
                      <a:endParaRPr lang="ru-RU" sz="20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 pitchFamily="18" charset="0"/>
                          <a:cs typeface="Times New Roman" pitchFamily="18" charset="0"/>
                        </a:rPr>
                        <a:t>11,1</a:t>
                      </a:r>
                      <a:endParaRPr lang="ru-RU" sz="20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 pitchFamily="18" charset="0"/>
                          <a:cs typeface="Times New Roman" pitchFamily="18" charset="0"/>
                        </a:rPr>
                        <a:t>-2,7</a:t>
                      </a:r>
                      <a:endParaRPr lang="ru-RU" sz="20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</a:tr>
              <a:tr h="40183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 pitchFamily="18" charset="0"/>
                          <a:cs typeface="Times New Roman" pitchFamily="18" charset="0"/>
                        </a:rPr>
                        <a:t>Республика Дагестан</a:t>
                      </a:r>
                      <a:endParaRPr lang="ru-RU" sz="20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 pitchFamily="18" charset="0"/>
                          <a:cs typeface="Times New Roman" pitchFamily="18" charset="0"/>
                        </a:rPr>
                        <a:t>2659</a:t>
                      </a:r>
                      <a:endParaRPr lang="ru-RU" sz="20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 pitchFamily="18" charset="0"/>
                          <a:cs typeface="Times New Roman" pitchFamily="18" charset="0"/>
                        </a:rPr>
                        <a:t>15,3</a:t>
                      </a:r>
                      <a:endParaRPr lang="ru-RU" sz="20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 pitchFamily="18" charset="0"/>
                          <a:cs typeface="Times New Roman" pitchFamily="18" charset="0"/>
                        </a:rPr>
                        <a:t>8,7</a:t>
                      </a:r>
                      <a:endParaRPr lang="ru-RU" sz="20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</a:tr>
              <a:tr h="80367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 pitchFamily="18" charset="0"/>
                          <a:cs typeface="Times New Roman" pitchFamily="18" charset="0"/>
                        </a:rPr>
                        <a:t>Новосибирская область</a:t>
                      </a:r>
                      <a:endParaRPr lang="ru-RU" sz="20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 pitchFamily="18" charset="0"/>
                          <a:cs typeface="Times New Roman" pitchFamily="18" charset="0"/>
                        </a:rPr>
                        <a:t>2670</a:t>
                      </a:r>
                      <a:endParaRPr lang="ru-RU" sz="20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 pitchFamily="18" charset="0"/>
                          <a:cs typeface="Times New Roman" pitchFamily="18" charset="0"/>
                        </a:rPr>
                        <a:t>10,6</a:t>
                      </a:r>
                      <a:endParaRPr lang="ru-RU" sz="20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20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43FF43"/>
                                      </p:to>
                                    </p:animClr>
                                    <p:set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85720" y="285728"/>
            <a:ext cx="8501122" cy="1015663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sz="2000" b="1" dirty="0">
                <a:latin typeface="Century" pitchFamily="18" charset="0"/>
              </a:rPr>
              <a:t>Используя данные таблицы, определите показатель рождаемости населения в ‰ в 2008 г. для Республики Карелия. </a:t>
            </a:r>
            <a:r>
              <a:rPr lang="ru-RU" sz="2000" b="1" dirty="0" smtClean="0">
                <a:latin typeface="Century" pitchFamily="18" charset="0"/>
              </a:rPr>
              <a:t>Результат округлите до целого </a:t>
            </a:r>
            <a:r>
              <a:rPr lang="ru-RU" sz="2000" b="1" dirty="0">
                <a:latin typeface="Century" pitchFamily="18" charset="0"/>
              </a:rPr>
              <a:t>ч</a:t>
            </a:r>
            <a:r>
              <a:rPr lang="ru-RU" sz="2000" b="1" dirty="0" smtClean="0">
                <a:latin typeface="Century" pitchFamily="18" charset="0"/>
              </a:rPr>
              <a:t>исла.</a:t>
            </a:r>
            <a:endParaRPr lang="ru-RU" sz="2000" b="1" dirty="0">
              <a:latin typeface="Century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963404073"/>
              </p:ext>
            </p:extLst>
          </p:nvPr>
        </p:nvGraphicFramePr>
        <p:xfrm>
          <a:off x="309806" y="1484784"/>
          <a:ext cx="8501121" cy="2551357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2833707"/>
                <a:gridCol w="2833707"/>
                <a:gridCol w="2833707"/>
              </a:tblGrid>
              <a:tr h="39356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Год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8575" marR="28575" marT="28575" marB="285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2008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8575" marR="28575" marT="28575" marB="285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2009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8575" marR="28575" marT="28575" marB="285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</a:tr>
              <a:tr h="108068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Среднегодовая численность населения, человек.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8575" marR="28575" marT="28575" marB="285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689077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8575" marR="28575" marT="28575" marB="285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685856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8575" marR="28575" marT="28575" marB="285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7401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 родившихся, человек.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8575" marR="28575" marT="28575" marB="285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7682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8575" marR="28575" marT="28575" marB="285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7884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8575" marR="28575" marT="28575" marB="285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09806" y="4444649"/>
            <a:ext cx="2000264" cy="1015663"/>
          </a:xfrm>
          <a:prstGeom prst="rect">
            <a:avLst/>
          </a:prstGeom>
          <a:ln>
            <a:solidFill>
              <a:srgbClr val="C00000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3300"/>
                </a:solidFill>
                <a:latin typeface="Century" pitchFamily="18" charset="0"/>
              </a:rPr>
              <a:t>1. Вспомните, что такое промилле?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70675" y="4367705"/>
            <a:ext cx="2053111" cy="156966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3300"/>
                </a:solidFill>
                <a:latin typeface="Century" pitchFamily="18" charset="0"/>
              </a:rPr>
              <a:t>Промилле – это тысячная доля числа</a:t>
            </a:r>
          </a:p>
        </p:txBody>
      </p:sp>
      <p:sp>
        <p:nvSpPr>
          <p:cNvPr id="7" name="Стрелка вниз 6"/>
          <p:cNvSpPr/>
          <p:nvPr/>
        </p:nvSpPr>
        <p:spPr bwMode="auto">
          <a:xfrm rot="16200000">
            <a:off x="2352229" y="4757608"/>
            <a:ext cx="504058" cy="495593"/>
          </a:xfrm>
          <a:prstGeom prst="downArrow">
            <a:avLst/>
          </a:prstGeom>
          <a:solidFill>
            <a:srgbClr val="003300"/>
          </a:solidFill>
          <a:ln>
            <a:solidFill>
              <a:srgbClr val="003300"/>
            </a:solidFill>
            <a:headEnd type="none" w="med" len="med"/>
            <a:tailEnd type="none" w="med" len="med"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996068" y="4444648"/>
            <a:ext cx="3528392" cy="707886"/>
          </a:xfrm>
          <a:prstGeom prst="rect">
            <a:avLst/>
          </a:prstGeom>
          <a:ln>
            <a:solidFill>
              <a:srgbClr val="C00000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3300"/>
                </a:solidFill>
                <a:latin typeface="Century" pitchFamily="18" charset="0"/>
              </a:rPr>
              <a:t>2. Произведите необходимые расчёты </a:t>
            </a:r>
          </a:p>
        </p:txBody>
      </p:sp>
      <p:grpSp>
        <p:nvGrpSpPr>
          <p:cNvPr id="2" name="Группа 14"/>
          <p:cNvGrpSpPr/>
          <p:nvPr/>
        </p:nvGrpSpPr>
        <p:grpSpPr>
          <a:xfrm>
            <a:off x="2996068" y="4383092"/>
            <a:ext cx="3528392" cy="830997"/>
            <a:chOff x="6876256" y="5398755"/>
            <a:chExt cx="3528392" cy="830997"/>
          </a:xfrm>
        </p:grpSpPr>
        <p:sp>
          <p:nvSpPr>
            <p:cNvPr id="9" name="TextBox 8"/>
            <p:cNvSpPr txBox="1"/>
            <p:nvPr/>
          </p:nvSpPr>
          <p:spPr>
            <a:xfrm>
              <a:off x="6876256" y="5398755"/>
              <a:ext cx="3528392" cy="830997"/>
            </a:xfrm>
            <a:prstGeom prst="rect">
              <a:avLst/>
            </a:prstGeom>
            <a:ln/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ru-RU" sz="2400" b="1" dirty="0" smtClean="0">
                  <a:solidFill>
                    <a:srgbClr val="003300"/>
                  </a:solidFill>
                  <a:latin typeface="Century" pitchFamily="18" charset="0"/>
                </a:rPr>
                <a:t>7682*1000</a:t>
              </a:r>
              <a:endParaRPr lang="ru-RU" sz="2400" b="1" dirty="0">
                <a:solidFill>
                  <a:srgbClr val="003300"/>
                </a:solidFill>
                <a:latin typeface="Century" pitchFamily="18" charset="0"/>
              </a:endParaRPr>
            </a:p>
            <a:p>
              <a:pPr algn="ctr"/>
              <a:r>
                <a:rPr lang="ru-RU" sz="2400" b="1" dirty="0" smtClean="0">
                  <a:solidFill>
                    <a:srgbClr val="003300"/>
                  </a:solidFill>
                  <a:latin typeface="Century" pitchFamily="18" charset="0"/>
                </a:rPr>
                <a:t>689077</a:t>
              </a:r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 bwMode="auto">
            <a:xfrm>
              <a:off x="7848364" y="5814254"/>
              <a:ext cx="1584176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3" name="TextBox 12"/>
          <p:cNvSpPr txBox="1"/>
          <p:nvPr/>
        </p:nvSpPr>
        <p:spPr>
          <a:xfrm>
            <a:off x="3402942" y="5614199"/>
            <a:ext cx="2714644" cy="400110"/>
          </a:xfrm>
          <a:prstGeom prst="rect">
            <a:avLst/>
          </a:prstGeom>
          <a:ln>
            <a:solidFill>
              <a:srgbClr val="C00000"/>
            </a:solidFill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atin typeface="Century" pitchFamily="18" charset="0"/>
              </a:rPr>
              <a:t>правильный ответ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732240" y="4444649"/>
            <a:ext cx="226238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11</a:t>
            </a:r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 ‰ </a:t>
            </a:r>
          </a:p>
        </p:txBody>
      </p:sp>
    </p:spTree>
    <p:extLst>
      <p:ext uri="{BB962C8B-B14F-4D97-AF65-F5344CB8AC3E}">
        <p14:creationId xmlns:p14="http://schemas.microsoft.com/office/powerpoint/2010/main" xmlns="" val="3641045269"/>
      </p:ext>
    </p:extLst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6" grpId="0" animBg="1"/>
      <p:bldP spid="14" grpId="0"/>
    </p:bldLst>
  </p:timing>
</p:sld>
</file>

<file path=ppt/theme/theme1.xml><?xml version="1.0" encoding="utf-8"?>
<a:theme xmlns:a="http://schemas.openxmlformats.org/drawingml/2006/main" name="Электронная паутина">
  <a:themeElements>
    <a:clrScheme name="Другая 63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DFEADF"/>
      </a:accent1>
      <a:accent2>
        <a:srgbClr val="EFF4EF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Электронная паутина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Электронная паутина 1">
        <a:dk1>
          <a:srgbClr val="000044"/>
        </a:dk1>
        <a:lt1>
          <a:srgbClr val="FFFFFF"/>
        </a:lt1>
        <a:dk2>
          <a:srgbClr val="000066"/>
        </a:dk2>
        <a:lt2>
          <a:srgbClr val="FFCC00"/>
        </a:lt2>
        <a:accent1>
          <a:srgbClr val="9CE157"/>
        </a:accent1>
        <a:accent2>
          <a:srgbClr val="2663A0"/>
        </a:accent2>
        <a:accent3>
          <a:srgbClr val="AAAAB8"/>
        </a:accent3>
        <a:accent4>
          <a:srgbClr val="DADADA"/>
        </a:accent4>
        <a:accent5>
          <a:srgbClr val="CBEEB4"/>
        </a:accent5>
        <a:accent6>
          <a:srgbClr val="215991"/>
        </a:accent6>
        <a:hlink>
          <a:srgbClr val="F98D43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Электронная паутина 2">
        <a:dk1>
          <a:srgbClr val="000066"/>
        </a:dk1>
        <a:lt1>
          <a:srgbClr val="9CC2E8"/>
        </a:lt1>
        <a:dk2>
          <a:srgbClr val="4D4D4D"/>
        </a:dk2>
        <a:lt2>
          <a:srgbClr val="7DAFE1"/>
        </a:lt2>
        <a:accent1>
          <a:srgbClr val="26D2E4"/>
        </a:accent1>
        <a:accent2>
          <a:srgbClr val="D0E2F4"/>
        </a:accent2>
        <a:accent3>
          <a:srgbClr val="CBDDF2"/>
        </a:accent3>
        <a:accent4>
          <a:srgbClr val="000056"/>
        </a:accent4>
        <a:accent5>
          <a:srgbClr val="ACE5EF"/>
        </a:accent5>
        <a:accent6>
          <a:srgbClr val="BCCDDD"/>
        </a:accent6>
        <a:hlink>
          <a:srgbClr val="003366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Электронная паутина 3">
        <a:dk1>
          <a:srgbClr val="000000"/>
        </a:dk1>
        <a:lt1>
          <a:srgbClr val="EAEAEA"/>
        </a:lt1>
        <a:dk2>
          <a:srgbClr val="333333"/>
        </a:dk2>
        <a:lt2>
          <a:srgbClr val="DDDDDD"/>
        </a:lt2>
        <a:accent1>
          <a:srgbClr val="C0C0C0"/>
        </a:accent1>
        <a:accent2>
          <a:srgbClr val="FFFFFF"/>
        </a:accent2>
        <a:accent3>
          <a:srgbClr val="F3F3F3"/>
        </a:accent3>
        <a:accent4>
          <a:srgbClr val="000000"/>
        </a:accent4>
        <a:accent5>
          <a:srgbClr val="DCDCDC"/>
        </a:accent5>
        <a:accent6>
          <a:srgbClr val="E7E7E7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Электронная паутина 4">
        <a:dk1>
          <a:srgbClr val="002E2D"/>
        </a:dk1>
        <a:lt1>
          <a:srgbClr val="FFFFFF"/>
        </a:lt1>
        <a:dk2>
          <a:srgbClr val="005250"/>
        </a:dk2>
        <a:lt2>
          <a:srgbClr val="FFCC00"/>
        </a:lt2>
        <a:accent1>
          <a:srgbClr val="9CE157"/>
        </a:accent1>
        <a:accent2>
          <a:srgbClr val="00817E"/>
        </a:accent2>
        <a:accent3>
          <a:srgbClr val="AAB3B3"/>
        </a:accent3>
        <a:accent4>
          <a:srgbClr val="DADADA"/>
        </a:accent4>
        <a:accent5>
          <a:srgbClr val="CBEEB4"/>
        </a:accent5>
        <a:accent6>
          <a:srgbClr val="007472"/>
        </a:accent6>
        <a:hlink>
          <a:srgbClr val="FFFF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Электронная паутина 5">
        <a:dk1>
          <a:srgbClr val="291A4C"/>
        </a:dk1>
        <a:lt1>
          <a:srgbClr val="FFFFFF"/>
        </a:lt1>
        <a:dk2>
          <a:srgbClr val="3B256B"/>
        </a:dk2>
        <a:lt2>
          <a:srgbClr val="FFCC00"/>
        </a:lt2>
        <a:accent1>
          <a:srgbClr val="6EBFCA"/>
        </a:accent1>
        <a:accent2>
          <a:srgbClr val="56369C"/>
        </a:accent2>
        <a:accent3>
          <a:srgbClr val="AFACBA"/>
        </a:accent3>
        <a:accent4>
          <a:srgbClr val="DADADA"/>
        </a:accent4>
        <a:accent5>
          <a:srgbClr val="BADCE1"/>
        </a:accent5>
        <a:accent6>
          <a:srgbClr val="4D308D"/>
        </a:accent6>
        <a:hlink>
          <a:srgbClr val="CCCCFF"/>
        </a:hlink>
        <a:folHlink>
          <a:srgbClr val="66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Электронная паутина 6">
        <a:dk1>
          <a:srgbClr val="511D30"/>
        </a:dk1>
        <a:lt1>
          <a:srgbClr val="FFFFFF"/>
        </a:lt1>
        <a:dk2>
          <a:srgbClr val="6D2740"/>
        </a:dk2>
        <a:lt2>
          <a:srgbClr val="FDD409"/>
        </a:lt2>
        <a:accent1>
          <a:srgbClr val="FDB83B"/>
        </a:accent1>
        <a:accent2>
          <a:srgbClr val="9D395D"/>
        </a:accent2>
        <a:accent3>
          <a:srgbClr val="BAACAF"/>
        </a:accent3>
        <a:accent4>
          <a:srgbClr val="DADADA"/>
        </a:accent4>
        <a:accent5>
          <a:srgbClr val="FED8AF"/>
        </a:accent5>
        <a:accent6>
          <a:srgbClr val="8E3353"/>
        </a:accent6>
        <a:hlink>
          <a:srgbClr val="FF99CC"/>
        </a:hlink>
        <a:folHlink>
          <a:srgbClr val="D6009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Электронная паутина 7">
        <a:dk1>
          <a:srgbClr val="000050"/>
        </a:dk1>
        <a:lt1>
          <a:srgbClr val="D0E2F4"/>
        </a:lt1>
        <a:dk2>
          <a:srgbClr val="000099"/>
        </a:dk2>
        <a:lt2>
          <a:srgbClr val="7DAFE1"/>
        </a:lt2>
        <a:accent1>
          <a:srgbClr val="26D2E4"/>
        </a:accent1>
        <a:accent2>
          <a:srgbClr val="FCFEAC"/>
        </a:accent2>
        <a:accent3>
          <a:srgbClr val="E4EEF8"/>
        </a:accent3>
        <a:accent4>
          <a:srgbClr val="000043"/>
        </a:accent4>
        <a:accent5>
          <a:srgbClr val="ACE5EF"/>
        </a:accent5>
        <a:accent6>
          <a:srgbClr val="E4E69B"/>
        </a:accent6>
        <a:hlink>
          <a:srgbClr val="003366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Электронная паутина 8">
        <a:dk1>
          <a:srgbClr val="000050"/>
        </a:dk1>
        <a:lt1>
          <a:srgbClr val="D0E2F4"/>
        </a:lt1>
        <a:dk2>
          <a:srgbClr val="000099"/>
        </a:dk2>
        <a:lt2>
          <a:srgbClr val="7DAFE1"/>
        </a:lt2>
        <a:accent1>
          <a:srgbClr val="2C7426"/>
        </a:accent1>
        <a:accent2>
          <a:srgbClr val="FCFEAC"/>
        </a:accent2>
        <a:accent3>
          <a:srgbClr val="E4EEF8"/>
        </a:accent3>
        <a:accent4>
          <a:srgbClr val="000043"/>
        </a:accent4>
        <a:accent5>
          <a:srgbClr val="ACBCAC"/>
        </a:accent5>
        <a:accent6>
          <a:srgbClr val="E4E69B"/>
        </a:accent6>
        <a:hlink>
          <a:srgbClr val="003366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533E0A40001E814E995471E0489B1028" ma:contentTypeVersion="1" ma:contentTypeDescription="Создание документа." ma:contentTypeScope="" ma:versionID="1ef7d38ec03c930eb334f4ee5131ff55">
  <xsd:schema xmlns:xsd="http://www.w3.org/2001/XMLSchema" xmlns:xs="http://www.w3.org/2001/XMLSchema" xmlns:p="http://schemas.microsoft.com/office/2006/metadata/properties" xmlns:ns2="d93f08c7-4dc9-4366-b183-71f4e46057df" targetNamespace="http://schemas.microsoft.com/office/2006/metadata/properties" ma:root="true" ma:fieldsID="901426136c3cb9e8a8df3f1a14d2308d" ns2:_="">
    <xsd:import namespace="d93f08c7-4dc9-4366-b183-71f4e46057df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93f08c7-4dc9-4366-b183-71f4e46057d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11F714B-AC73-4278-A878-68EC58244585}"/>
</file>

<file path=customXml/itemProps2.xml><?xml version="1.0" encoding="utf-8"?>
<ds:datastoreItem xmlns:ds="http://schemas.openxmlformats.org/officeDocument/2006/customXml" ds:itemID="{FAEC5083-B9FA-434D-B86F-3A17946055D8}"/>
</file>

<file path=customXml/itemProps3.xml><?xml version="1.0" encoding="utf-8"?>
<ds:datastoreItem xmlns:ds="http://schemas.openxmlformats.org/officeDocument/2006/customXml" ds:itemID="{AD06F1D4-0A0D-4BF3-80E8-88B945B6DED5}"/>
</file>

<file path=docProps/app.xml><?xml version="1.0" encoding="utf-8"?>
<Properties xmlns="http://schemas.openxmlformats.org/officeDocument/2006/extended-properties" xmlns:vt="http://schemas.openxmlformats.org/officeDocument/2006/docPropsVTypes">
  <Template>Природопользование и геоэкология</Template>
  <TotalTime>851</TotalTime>
  <Words>575</Words>
  <Application>Microsoft Office PowerPoint</Application>
  <PresentationFormat>Экран (4:3)</PresentationFormat>
  <Paragraphs>181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Электронная паутина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Aleksey</dc:creator>
  <cp:lastModifiedBy>Wi</cp:lastModifiedBy>
  <cp:revision>83</cp:revision>
  <dcterms:modified xsi:type="dcterms:W3CDTF">2016-11-19T11:00:22Z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0x010100533E0A40001E814E995471E0489B1028</vt:lpwstr>
  </property>
</Properties>
</file>