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9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2D45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26" autoAdjust="0"/>
    <p:restoredTop sz="93606" autoAdjust="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785786" y="6519446"/>
            <a:ext cx="77867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14422"/>
            <a:ext cx="85725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3300"/>
                </a:solidFill>
                <a:latin typeface="Century" pitchFamily="18" charset="0"/>
              </a:rPr>
              <a:t>Элективный курс «Актуальные вопросы Государственной итоговой аттестации по географии»</a:t>
            </a: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(разбор заданий занятия «Особенности населения России»)</a:t>
            </a:r>
            <a:endParaRPr lang="ru-RU" sz="4000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47106" name="Picture 2" descr="http://sch14.ru/wp-content/uploads/2015/01/g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3357554" cy="1160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285728"/>
            <a:ext cx="8215370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В каком из перечисленных регионов России средняя плотность населения наибольшая?</a:t>
            </a:r>
            <a:endParaRPr lang="ru-RU" sz="2000" dirty="0">
              <a:latin typeface="Century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6314" y="1357298"/>
            <a:ext cx="392909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2) Ростовская область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6314" y="2071678"/>
            <a:ext cx="392909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4) Республика Карелия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1357298"/>
            <a:ext cx="392909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1) Камчатский край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34" y="2071678"/>
            <a:ext cx="392909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3) Мурманская область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0034" y="2857496"/>
            <a:ext cx="3929090" cy="1631216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1. Вспомните от чего зависит плотность населения. В каком регионе наиболее благоприятные условия для проживания?</a:t>
            </a:r>
          </a:p>
        </p:txBody>
      </p:sp>
      <p:sp>
        <p:nvSpPr>
          <p:cNvPr id="9" name="Стрелка вниз 8"/>
          <p:cNvSpPr/>
          <p:nvPr/>
        </p:nvSpPr>
        <p:spPr bwMode="auto">
          <a:xfrm rot="16200000">
            <a:off x="4572000" y="3429000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hlinkClick r:id="rId2" action="ppaction://hlinksldjump"/>
          </p:cNvPr>
          <p:cNvSpPr txBox="1"/>
          <p:nvPr/>
        </p:nvSpPr>
        <p:spPr>
          <a:xfrm>
            <a:off x="5000627" y="3143248"/>
            <a:ext cx="3679025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2. Обратитесь к карте плотности населения, 9 класс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3537" y="4518834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  <p:extLst>
      <p:ext uri="{BB962C8B-B14F-4D97-AF65-F5344CB8AC3E}">
        <p14:creationId xmlns="" xmlns:p14="http://schemas.microsoft.com/office/powerpoint/2010/main" val="81493721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supercook.ru/decoration/images-obzor/plotn-nasel-rf-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8501122" cy="636159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0"/>
            <a:ext cx="2786050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3. Найдите объекты на карте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43900" y="250030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Century" pitchFamily="18" charset="0"/>
              </a:rPr>
              <a:t>1</a:t>
            </a:r>
            <a:endParaRPr lang="ru-RU" sz="2800" b="1" dirty="0">
              <a:latin typeface="Century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3071810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Century" pitchFamily="18" charset="0"/>
              </a:rPr>
              <a:t>2</a:t>
            </a:r>
            <a:endParaRPr lang="ru-RU" sz="2800" b="1" dirty="0">
              <a:latin typeface="Century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3108" y="142873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Century" pitchFamily="18" charset="0"/>
              </a:rPr>
              <a:t>3</a:t>
            </a:r>
            <a:endParaRPr lang="ru-RU" sz="2800" b="1" dirty="0">
              <a:latin typeface="Century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3042" y="157161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Century" pitchFamily="18" charset="0"/>
              </a:rPr>
              <a:t>4</a:t>
            </a:r>
            <a:endParaRPr lang="ru-RU" sz="2800" b="1" dirty="0">
              <a:latin typeface="Century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488" y="5500702"/>
            <a:ext cx="5857916" cy="13234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entury" pitchFamily="18" charset="0"/>
              </a:rPr>
              <a:t>1 – Камчатский край</a:t>
            </a:r>
          </a:p>
          <a:p>
            <a:r>
              <a:rPr lang="ru-RU" sz="2000" b="1" dirty="0" smtClean="0">
                <a:latin typeface="Century" pitchFamily="18" charset="0"/>
              </a:rPr>
              <a:t>2 – Ростовская область</a:t>
            </a:r>
          </a:p>
          <a:p>
            <a:r>
              <a:rPr lang="ru-RU" sz="2000" b="1" dirty="0" smtClean="0">
                <a:latin typeface="Century" pitchFamily="18" charset="0"/>
              </a:rPr>
              <a:t>3 – Мурманская область</a:t>
            </a:r>
          </a:p>
          <a:p>
            <a:r>
              <a:rPr lang="ru-RU" sz="2000" b="1" dirty="0" smtClean="0">
                <a:latin typeface="Century" pitchFamily="18" charset="0"/>
              </a:rPr>
              <a:t>4 – Республика Карелия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 bwMode="auto">
          <a:xfrm rot="16200000">
            <a:off x="2857488" y="214290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86116" y="0"/>
            <a:ext cx="5429288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4. Определите по цвету в каком субъекте плотность наибольшая</a:t>
            </a: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428728" y="4857760"/>
            <a:ext cx="714380" cy="285752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Управляющая кнопка: назад 11">
            <a:hlinkClick r:id="rId3" action="ppaction://hlinksldjump" highlightClick="1"/>
          </p:cNvPr>
          <p:cNvSpPr/>
          <p:nvPr/>
        </p:nvSpPr>
        <p:spPr bwMode="auto">
          <a:xfrm>
            <a:off x="8215306" y="6429396"/>
            <a:ext cx="928694" cy="428604"/>
          </a:xfrm>
          <a:prstGeom prst="actionButtonBackPreviou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3318262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285728"/>
            <a:ext cx="8358246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Какой из регионов имеет наибольшую среднюю плотность населения?</a:t>
            </a:r>
            <a:endParaRPr lang="ru-RU" sz="2000" b="1" dirty="0">
              <a:latin typeface="Century" pitchFamily="18" charset="0"/>
            </a:endParaRPr>
          </a:p>
        </p:txBody>
      </p:sp>
      <p:pic>
        <p:nvPicPr>
          <p:cNvPr id="4" name="Рисунок 3" descr="undefine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285860"/>
            <a:ext cx="6929486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429520" y="2000240"/>
            <a:ext cx="1285884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2) 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29520" y="1357298"/>
            <a:ext cx="1285884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1) 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29520" y="2714620"/>
            <a:ext cx="1285884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3) С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29520" y="3357562"/>
            <a:ext cx="1285884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4) </a:t>
            </a:r>
            <a:r>
              <a:rPr lang="en-US" sz="2400" dirty="0" smtClean="0">
                <a:latin typeface="Century" pitchFamily="18" charset="0"/>
              </a:rPr>
              <a:t>D</a:t>
            </a:r>
            <a:endParaRPr lang="ru-RU" sz="2400" dirty="0" smtClean="0">
              <a:latin typeface="Century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86116" y="6215082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0" name="TextBox 9">
            <a:hlinkClick r:id="rId3" action="ppaction://hlinksldjump"/>
          </p:cNvPr>
          <p:cNvSpPr txBox="1"/>
          <p:nvPr/>
        </p:nvSpPr>
        <p:spPr>
          <a:xfrm>
            <a:off x="571472" y="5643578"/>
            <a:ext cx="8286808" cy="40011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 Сопоставьте предложенную карту и карту плотности населения</a:t>
            </a:r>
          </a:p>
        </p:txBody>
      </p:sp>
      <p:sp>
        <p:nvSpPr>
          <p:cNvPr id="11" name="Управляющая кнопка: далее 10">
            <a:hlinkClick r:id="rId4" action="ppaction://hlinksldjump" highlightClick="1"/>
          </p:cNvPr>
          <p:cNvSpPr/>
          <p:nvPr/>
        </p:nvSpPr>
        <p:spPr bwMode="auto">
          <a:xfrm>
            <a:off x="7929586" y="6143644"/>
            <a:ext cx="928694" cy="500066"/>
          </a:xfrm>
          <a:prstGeom prst="actionButtonForwardNex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supercook.ru/decoration/images-obzor/plotn-nasel-rf-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8501122" cy="6361595"/>
          </a:xfrm>
          <a:prstGeom prst="rect">
            <a:avLst/>
          </a:prstGeom>
          <a:noFill/>
        </p:spPr>
      </p:pic>
      <p:sp>
        <p:nvSpPr>
          <p:cNvPr id="3" name="Управляющая кнопка: назад 2">
            <a:hlinkClick r:id="rId3" action="ppaction://hlinksldjump" highlightClick="1"/>
          </p:cNvPr>
          <p:cNvSpPr/>
          <p:nvPr/>
        </p:nvSpPr>
        <p:spPr bwMode="auto">
          <a:xfrm>
            <a:off x="8215306" y="6429396"/>
            <a:ext cx="928694" cy="428604"/>
          </a:xfrm>
          <a:prstGeom prst="actionButtonBackPreviou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 l="28711" t="39840" r="23828" b="32513"/>
          <a:stretch>
            <a:fillRect/>
          </a:stretch>
        </p:blipFill>
        <p:spPr bwMode="auto">
          <a:xfrm>
            <a:off x="285720" y="1357298"/>
            <a:ext cx="858446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85720" y="285728"/>
            <a:ext cx="8429684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Определите среднюю плотность населения Самарской области в 1997 году.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43174" y="4500570"/>
            <a:ext cx="3929090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1. Вспомните формулу плотности населения</a:t>
            </a:r>
          </a:p>
        </p:txBody>
      </p:sp>
      <p:grpSp>
        <p:nvGrpSpPr>
          <p:cNvPr id="2" name="Группа 9"/>
          <p:cNvGrpSpPr/>
          <p:nvPr/>
        </p:nvGrpSpPr>
        <p:grpSpPr>
          <a:xfrm>
            <a:off x="928662" y="4357694"/>
            <a:ext cx="7143800" cy="954107"/>
            <a:chOff x="357158" y="4714885"/>
            <a:chExt cx="7143800" cy="954107"/>
          </a:xfrm>
        </p:grpSpPr>
        <p:sp>
          <p:nvSpPr>
            <p:cNvPr id="7" name="TextBox 6"/>
            <p:cNvSpPr txBox="1"/>
            <p:nvPr/>
          </p:nvSpPr>
          <p:spPr>
            <a:xfrm>
              <a:off x="357158" y="4714885"/>
              <a:ext cx="7143800" cy="954107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003300"/>
                  </a:solidFill>
                  <a:latin typeface="Century" pitchFamily="18" charset="0"/>
                </a:rPr>
                <a:t>Плотность = численность населения</a:t>
              </a:r>
            </a:p>
            <a:p>
              <a:r>
                <a:rPr lang="ru-RU" sz="2800" b="1" dirty="0" smtClean="0">
                  <a:solidFill>
                    <a:srgbClr val="003300"/>
                  </a:solidFill>
                  <a:latin typeface="Century" pitchFamily="18" charset="0"/>
                </a:rPr>
                <a:t>                                   площадь</a:t>
              </a: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 bwMode="auto">
            <a:xfrm>
              <a:off x="2595878" y="5227271"/>
              <a:ext cx="3857652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" name="Стрелка вниз 10"/>
          <p:cNvSpPr/>
          <p:nvPr/>
        </p:nvSpPr>
        <p:spPr bwMode="auto">
          <a:xfrm>
            <a:off x="2500298" y="5286388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282" y="5643578"/>
            <a:ext cx="5214974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2. Найдите в таблице  численность и площадь в 1997 году, решите пример</a:t>
            </a: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6215074" y="4000504"/>
            <a:ext cx="500066" cy="28575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6143636" y="2000240"/>
            <a:ext cx="714380" cy="28575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86446" y="5643578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4282" y="5572140"/>
            <a:ext cx="5286412" cy="95410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00"/>
                </a:solidFill>
                <a:latin typeface="Century" pitchFamily="18" charset="0"/>
              </a:rPr>
              <a:t>Плотность = 3323,2 : 53,6 = 62</a:t>
            </a:r>
          </a:p>
          <a:p>
            <a:endParaRPr lang="ru-RU" sz="28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7" name="Управляющая кнопка: далее 16">
            <a:hlinkClick r:id="rId3" action="ppaction://hlinksldjump" highlightClick="1"/>
          </p:cNvPr>
          <p:cNvSpPr/>
          <p:nvPr/>
        </p:nvSpPr>
        <p:spPr bwMode="auto">
          <a:xfrm>
            <a:off x="7929586" y="6143644"/>
            <a:ext cx="928694" cy="500066"/>
          </a:xfrm>
          <a:prstGeom prst="actionButtonForwardNex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 l="28547" t="32226" r="25000" b="29688"/>
          <a:stretch>
            <a:fillRect/>
          </a:stretch>
        </p:blipFill>
        <p:spPr bwMode="auto">
          <a:xfrm>
            <a:off x="500034" y="1285860"/>
            <a:ext cx="7858180" cy="3865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428596" y="285728"/>
            <a:ext cx="8286808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Определите среднюю плотность населения Челябинской области </a:t>
            </a:r>
            <a:r>
              <a:rPr lang="ru-RU" sz="2000" b="1" smtClean="0">
                <a:latin typeface="Century" pitchFamily="18" charset="0"/>
              </a:rPr>
              <a:t>в 2007 </a:t>
            </a:r>
            <a:r>
              <a:rPr lang="ru-RU" sz="2000" b="1" dirty="0" smtClean="0">
                <a:latin typeface="Century" pitchFamily="18" charset="0"/>
              </a:rPr>
              <a:t>году.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4678" y="5786454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5918" y="5715016"/>
            <a:ext cx="5286412" cy="52322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3300"/>
                </a:solidFill>
                <a:latin typeface="Century" pitchFamily="18" charset="0"/>
              </a:rPr>
              <a:t>Плотность = 3520 : 88= 40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61E4AF-A38C-4AAB-99CC-107BDFE741EB}"/>
</file>

<file path=customXml/itemProps2.xml><?xml version="1.0" encoding="utf-8"?>
<ds:datastoreItem xmlns:ds="http://schemas.openxmlformats.org/officeDocument/2006/customXml" ds:itemID="{CF7163DB-F5E0-46DF-87E9-41A5A8CF04A1}"/>
</file>

<file path=customXml/itemProps3.xml><?xml version="1.0" encoding="utf-8"?>
<ds:datastoreItem xmlns:ds="http://schemas.openxmlformats.org/officeDocument/2006/customXml" ds:itemID="{C38635D2-FEBC-4D69-BED7-9FE1D9585869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742</TotalTime>
  <Words>213</Words>
  <Application>Microsoft Office PowerPoint</Application>
  <PresentationFormat>Экран (4:3)</PresentationFormat>
  <Paragraphs>38</Paragraphs>
  <Slides>7</Slides>
  <Notes>0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Электронная паутина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Wi</cp:lastModifiedBy>
  <cp:revision>73</cp:revision>
  <dcterms:modified xsi:type="dcterms:W3CDTF">2016-11-19T08:29:31Z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