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sldIdLst>
    <p:sldId id="266" r:id="rId2"/>
    <p:sldId id="267" r:id="rId3"/>
    <p:sldId id="270" r:id="rId4"/>
    <p:sldId id="269" r:id="rId5"/>
    <p:sldId id="268" r:id="rId6"/>
    <p:sldId id="272" r:id="rId7"/>
    <p:sldId id="271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8000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«Географические объекты и явления»)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14290"/>
            <a:ext cx="8319868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" pitchFamily="18" charset="0"/>
              </a:rPr>
              <a:t>Используя данные таблицы «Продукция сельского хозяйства в РФ в </a:t>
            </a:r>
            <a:r>
              <a:rPr lang="ru-RU" sz="2000" b="1" dirty="0" smtClean="0">
                <a:latin typeface="Century" pitchFamily="18" charset="0"/>
              </a:rPr>
              <a:t>2011г</a:t>
            </a:r>
            <a:r>
              <a:rPr lang="ru-RU" sz="2000" b="1" dirty="0">
                <a:latin typeface="Century" pitchFamily="18" charset="0"/>
              </a:rPr>
              <a:t>.», определите долю продукции растениеводства в общем объёме продукции сельского хозяйства. </a:t>
            </a:r>
            <a:r>
              <a:rPr lang="ru-RU" sz="2000" b="1" dirty="0" smtClean="0">
                <a:latin typeface="Century" pitchFamily="18" charset="0"/>
              </a:rPr>
              <a:t>Полученный </a:t>
            </a:r>
            <a:r>
              <a:rPr lang="ru-RU" sz="2000" b="1" dirty="0">
                <a:latin typeface="Century" pitchFamily="18" charset="0"/>
              </a:rPr>
              <a:t>результат округлите до целого </a:t>
            </a:r>
            <a:r>
              <a:rPr lang="ru-RU" sz="2000" b="1" dirty="0" smtClean="0">
                <a:latin typeface="Century" pitchFamily="18" charset="0"/>
              </a:rPr>
              <a:t>числа.</a:t>
            </a:r>
            <a:endParaRPr lang="ru-RU" sz="2000" b="1" dirty="0">
              <a:latin typeface="Century" pitchFamily="18" charset="0"/>
            </a:endParaRP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1714488"/>
            <a:ext cx="7821612" cy="272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4282" y="5500702"/>
            <a:ext cx="3143272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Составьте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пропорцию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5500702"/>
            <a:ext cx="3143272" cy="70788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3261,7 – 100%</a:t>
            </a:r>
          </a:p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1703,5 – Х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 bwMode="auto">
          <a:xfrm>
            <a:off x="1132146" y="0"/>
            <a:ext cx="39858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Стрелка вниз 11"/>
          <p:cNvSpPr/>
          <p:nvPr/>
        </p:nvSpPr>
        <p:spPr bwMode="auto">
          <a:xfrm>
            <a:off x="1604188" y="5140478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85852" y="4572008"/>
            <a:ext cx="6429420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Найдите в таблице необходимые показатели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6818621" y="3556546"/>
            <a:ext cx="1646237" cy="3603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6818619" y="2753303"/>
            <a:ext cx="1646237" cy="46195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 bwMode="auto">
          <a:xfrm rot="16200000">
            <a:off x="3428992" y="5786454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9058" y="5429264"/>
            <a:ext cx="4786346" cy="707886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4. Решите пример. Не забывайте округлять до целого числа.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43438" y="6286520"/>
            <a:ext cx="3357586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28596" y="214290"/>
            <a:ext cx="8358246" cy="14465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Century" pitchFamily="18" charset="0"/>
              </a:rPr>
              <a:t>(1703,5 ∙100) : 3261,7 = 52</a:t>
            </a:r>
            <a:r>
              <a:rPr lang="ru-RU" sz="4400" b="1" dirty="0" smtClean="0">
                <a:latin typeface="Century" pitchFamily="18" charset="0"/>
              </a:rPr>
              <a:t>%</a:t>
            </a:r>
          </a:p>
          <a:p>
            <a:pPr algn="ctr"/>
            <a:r>
              <a:rPr lang="ru-RU" sz="4400" b="1" dirty="0" smtClean="0">
                <a:latin typeface="Century" pitchFamily="18" charset="0"/>
              </a:rPr>
              <a:t>Ответ: 52</a:t>
            </a:r>
            <a:r>
              <a:rPr lang="ru-RU" sz="4400" b="1" dirty="0" smtClean="0">
                <a:latin typeface="Century" pitchFamily="18" charset="0"/>
              </a:rPr>
              <a:t> </a:t>
            </a:r>
            <a:endParaRPr lang="ru-RU" sz="4400" b="1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58496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2571744"/>
          <a:ext cx="8358246" cy="2468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79123"/>
                <a:gridCol w="4179123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latin typeface="Century" pitchFamily="18" charset="0"/>
                        </a:rPr>
                        <a:t>Всего </a:t>
                      </a:r>
                      <a:r>
                        <a:rPr lang="ru-RU" b="1" dirty="0" smtClean="0">
                          <a:latin typeface="Century" pitchFamily="18" charset="0"/>
                        </a:rPr>
                        <a:t>земель</a:t>
                      </a:r>
                      <a:endParaRPr lang="ru-RU" b="1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latin typeface="Century" pitchFamily="18" charset="0"/>
                        </a:rPr>
                        <a:t>1709,8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latin typeface="Century" pitchFamily="18" charset="0"/>
                        </a:rPr>
                        <a:t>в том числе: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b="1">
                        <a:latin typeface="Century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Century" pitchFamily="18" charset="0"/>
                        </a:rPr>
                        <a:t>сельскохозяйственные угодья</a:t>
                      </a:r>
                      <a:endParaRPr lang="ru-RU" b="1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entury" pitchFamily="18" charset="0"/>
                        </a:rPr>
                        <a:t>220,5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Century" pitchFamily="18" charset="0"/>
                        </a:rPr>
                        <a:t>лесные </a:t>
                      </a:r>
                      <a:r>
                        <a:rPr lang="ru-RU" b="1" dirty="0">
                          <a:latin typeface="Century" pitchFamily="18" charset="0"/>
                        </a:rPr>
                        <a:t>земли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entury" pitchFamily="18" charset="0"/>
                        </a:rPr>
                        <a:t>870,8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Century" pitchFamily="18" charset="0"/>
                        </a:rPr>
                        <a:t>поверхностные </a:t>
                      </a:r>
                      <a:r>
                        <a:rPr lang="ru-RU" b="1" dirty="0">
                          <a:latin typeface="Century" pitchFamily="18" charset="0"/>
                        </a:rPr>
                        <a:t>воды, </a:t>
                      </a:r>
                      <a:r>
                        <a:rPr lang="ru-RU" b="1" dirty="0" smtClean="0">
                          <a:latin typeface="Century" pitchFamily="18" charset="0"/>
                        </a:rPr>
                        <a:t>включая болота</a:t>
                      </a:r>
                      <a:endParaRPr lang="ru-RU" b="1" dirty="0">
                        <a:latin typeface="Century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entury" pitchFamily="18" charset="0"/>
                        </a:rPr>
                        <a:t>225,0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Century" pitchFamily="18" charset="0"/>
                        </a:rPr>
                        <a:t>другие </a:t>
                      </a:r>
                      <a:r>
                        <a:rPr lang="ru-RU" b="1" dirty="0">
                          <a:latin typeface="Century" pitchFamily="18" charset="0"/>
                        </a:rPr>
                        <a:t>земли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entury" pitchFamily="18" charset="0"/>
                        </a:rPr>
                        <a:t>393,5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071678"/>
            <a:ext cx="87868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cs typeface="Arial" charset="0"/>
              </a:rPr>
              <a:t>Земельная площадь в РФ (на начало 2009 г., млн. га)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cs typeface="Arial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cs typeface="Arial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642918"/>
            <a:ext cx="8358246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Century" pitchFamily="18" charset="0"/>
              </a:rPr>
              <a:t>Используя данные таблицы 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cs typeface="Arial" charset="0"/>
              </a:rPr>
              <a:t>Земельная площадь в РФ (на начало 2009г.)», определите долю (в %) сельскохозяйственных угодий от общей земельной площади. Полученный результат округлите до целого числа</a:t>
            </a:r>
            <a:r>
              <a:rPr lang="ru-RU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0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800000"/>
                </a:solidFill>
                <a:latin typeface="Century" pitchFamily="18" charset="0"/>
              </a:rPr>
              <a:t>Аналогичный пример</a:t>
            </a:r>
            <a:endParaRPr lang="ru-RU" sz="2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5286388"/>
            <a:ext cx="6429420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Найдите в таблице необходимые показатели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5857884" y="3286124"/>
            <a:ext cx="1646237" cy="3603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857884" y="2571745"/>
            <a:ext cx="1646237" cy="35719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14282" y="6000768"/>
            <a:ext cx="3143272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Составьте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пропорцию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282" y="6000768"/>
            <a:ext cx="3143272" cy="70788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1709,8 – 100%</a:t>
            </a:r>
          </a:p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220,5 – Х</a:t>
            </a:r>
          </a:p>
        </p:txBody>
      </p:sp>
      <p:sp>
        <p:nvSpPr>
          <p:cNvPr id="12" name="Стрелка вниз 11"/>
          <p:cNvSpPr/>
          <p:nvPr/>
        </p:nvSpPr>
        <p:spPr bwMode="auto">
          <a:xfrm>
            <a:off x="1500166" y="5715016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 bwMode="auto">
          <a:xfrm rot="16200000">
            <a:off x="3428992" y="6215082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7620" y="6000768"/>
            <a:ext cx="4786346" cy="707886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4. Решите пример. Не забывайте округлять до целого числа.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00892" y="5143512"/>
            <a:ext cx="2000264" cy="707886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57158" y="642918"/>
            <a:ext cx="8358246" cy="14465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Century" pitchFamily="18" charset="0"/>
              </a:rPr>
              <a:t>(220,5∙100) : 1709,8 = 13</a:t>
            </a:r>
            <a:r>
              <a:rPr lang="ru-RU" sz="4400" b="1" dirty="0" smtClean="0">
                <a:latin typeface="Century" pitchFamily="18" charset="0"/>
              </a:rPr>
              <a:t>%</a:t>
            </a:r>
          </a:p>
          <a:p>
            <a:pPr algn="ctr"/>
            <a:r>
              <a:rPr lang="ru-RU" sz="4400" b="1" dirty="0" smtClean="0">
                <a:latin typeface="Century" pitchFamily="18" charset="0"/>
              </a:rPr>
              <a:t>Ответ: 13</a:t>
            </a:r>
            <a:r>
              <a:rPr lang="ru-RU" sz="4400" b="1" dirty="0" smtClean="0">
                <a:latin typeface="Century" pitchFamily="18" charset="0"/>
              </a:rPr>
              <a:t> </a:t>
            </a:r>
            <a:endParaRPr lang="ru-RU" sz="4400" b="1" dirty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2976" y="3643314"/>
            <a:ext cx="72152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Century" pitchFamily="18" charset="0"/>
              </a:rPr>
              <a:t>(4694703 ∙100) : 9542640 = 49</a:t>
            </a:r>
            <a:r>
              <a:rPr lang="ru-RU" sz="3600" b="1" dirty="0" smtClean="0">
                <a:latin typeface="Century" pitchFamily="18" charset="0"/>
              </a:rPr>
              <a:t>%</a:t>
            </a:r>
          </a:p>
          <a:p>
            <a:pPr algn="ctr"/>
            <a:r>
              <a:rPr lang="ru-RU" sz="3600" b="1" dirty="0" smtClean="0">
                <a:latin typeface="Century" pitchFamily="18" charset="0"/>
              </a:rPr>
              <a:t>Ответ: 49</a:t>
            </a:r>
            <a:endParaRPr lang="ru-RU" sz="3600" b="1" dirty="0"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715436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 долю городского населения в % от общей численности населения </a:t>
            </a:r>
            <a:r>
              <a:rPr lang="ru-RU" sz="2000" b="1" dirty="0" err="1" smtClean="0">
                <a:latin typeface="Century" pitchFamily="18" charset="0"/>
              </a:rPr>
              <a:t>Северо-Кавказского</a:t>
            </a:r>
            <a:r>
              <a:rPr lang="ru-RU" sz="2000" b="1" dirty="0" smtClean="0">
                <a:latin typeface="Century" pitchFamily="18" charset="0"/>
              </a:rPr>
              <a:t> федерального округа, если известно, что численность его населения на 1 января 2013г. составляла 9 542 640 человек, из которых горожан — 4 694 703 чел. Полученный результат округлите до целого числа.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71604" y="2285992"/>
            <a:ext cx="6357982" cy="1015663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Процент – сотая доля от числа. Внимательно прочтите условие задачи и решите пример. Не забывайте округлять до целого числа.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8926" y="5072074"/>
            <a:ext cx="3357586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364331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latin typeface="Century" pitchFamily="18" charset="0"/>
              </a:rPr>
              <a:t>760 - (700:10) = </a:t>
            </a:r>
            <a:r>
              <a:rPr lang="ru-RU" sz="3200" b="1" dirty="0" smtClean="0">
                <a:latin typeface="Century" pitchFamily="18" charset="0"/>
              </a:rPr>
              <a:t>690</a:t>
            </a:r>
          </a:p>
          <a:p>
            <a:pPr algn="ctr"/>
            <a:r>
              <a:rPr lang="ru-RU" sz="3200" b="1" dirty="0" smtClean="0">
                <a:latin typeface="Century" pitchFamily="18" charset="0"/>
              </a:rPr>
              <a:t>Ответ: 690</a:t>
            </a:r>
            <a:endParaRPr lang="ru-RU" sz="3200" b="1" dirty="0"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66"/>
            <a:ext cx="8358246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Определите, какое атмосферное давление будет наблюдаться на вершине горы высотой 700 метров, если у её подножия его значение составляет 760 мм и известно, что давление изменяется на 10 мм на каждые 100 м. Ответ запишите в виде числа.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7950" y="4071942"/>
            <a:ext cx="2571768" cy="40011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Решите пример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2143116"/>
            <a:ext cx="5429288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Вспомните, что происходит с давлением при подъёме в гору, при  погружении на глубину (например, в шахту)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2143116"/>
            <a:ext cx="5429288" cy="10156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При подъёме в горы давление уменьшается, а при погружении на глубину увеличивается</a:t>
            </a:r>
          </a:p>
        </p:txBody>
      </p:sp>
      <p:sp>
        <p:nvSpPr>
          <p:cNvPr id="8" name="Стрелка вниз 7"/>
          <p:cNvSpPr/>
          <p:nvPr/>
        </p:nvSpPr>
        <p:spPr bwMode="auto">
          <a:xfrm rot="16200000">
            <a:off x="5929322" y="2500306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7950" y="2000240"/>
            <a:ext cx="2571768" cy="163121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Как будет изменяться давление на каждые 10 метров в нашей задаче?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7950" y="2000240"/>
            <a:ext cx="2571768" cy="163121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Каждые 10 м давление понижается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 1 мм</a:t>
            </a:r>
          </a:p>
          <a:p>
            <a:pPr algn="ctr"/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 bwMode="auto">
          <a:xfrm>
            <a:off x="7429520" y="3643314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00166" y="5286388"/>
            <a:ext cx="3357586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geo-oge.sdamgia.ru/get_file?id=82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143116"/>
            <a:ext cx="5072098" cy="25191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857356" y="5643578"/>
            <a:ext cx="290015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Century" pitchFamily="18" charset="0"/>
              </a:rPr>
              <a:t>12 - (0,6 ∙ 5)=</a:t>
            </a:r>
            <a:r>
              <a:rPr lang="ru-RU" sz="3200" b="1" dirty="0" smtClean="0">
                <a:latin typeface="Century" pitchFamily="18" charset="0"/>
              </a:rPr>
              <a:t>9</a:t>
            </a:r>
          </a:p>
          <a:p>
            <a:pPr algn="ctr"/>
            <a:r>
              <a:rPr lang="ru-RU" sz="3200" b="1" dirty="0" smtClean="0">
                <a:latin typeface="Century" pitchFamily="18" charset="0"/>
              </a:rPr>
              <a:t>Ответ: 9</a:t>
            </a:r>
            <a:endParaRPr lang="ru-RU" sz="3200" b="1" dirty="0">
              <a:latin typeface="Century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57166"/>
            <a:ext cx="8358246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Определите, какая температура воздуха будет на вершине горы, обозначенной на рисунке буквой А, если у подножия горы её значение составляет 12 °С, и известно, что температура воздуха понижается на 0,6°С на каждые 100 м. Ответ запишите в виде числа.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8728" y="4714884"/>
            <a:ext cx="6357982" cy="707886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Рассмотрите рисунок. Какова высота горы?. Произведите вычисления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72132" y="5715016"/>
            <a:ext cx="3357586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643314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400" dirty="0" smtClean="0">
                <a:latin typeface="Century" pitchFamily="18" charset="0"/>
              </a:rPr>
              <a:t>38∙</a:t>
            </a:r>
            <a:r>
              <a:rPr lang="ru-RU" sz="4400" dirty="0" smtClean="0">
                <a:latin typeface="Century" pitchFamily="18" charset="0"/>
              </a:rPr>
              <a:t>2=76</a:t>
            </a:r>
          </a:p>
          <a:p>
            <a:pPr algn="ctr"/>
            <a:r>
              <a:rPr lang="ru-RU" sz="4400" dirty="0" smtClean="0">
                <a:latin typeface="Century" pitchFamily="18" charset="0"/>
              </a:rPr>
              <a:t>Ответ: 76</a:t>
            </a:r>
            <a:endParaRPr lang="ru-RU" sz="4400" dirty="0"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66"/>
            <a:ext cx="8358246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Средняя солёность поверхностных вод Средиземного моря составляет 38‰. Определите, сколько граммов солей растворено в двух литрах его воды. Ответ запишите в виде числа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1643050"/>
            <a:ext cx="3643338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Солёность определяется в промилле – ‰ (тысячная доля числа). Вспомните, что обозначает 38‰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58" y="1643050"/>
            <a:ext cx="3643338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 1 литре воды содержится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38 граммов соли</a:t>
            </a:r>
          </a:p>
          <a:p>
            <a:pPr algn="ctr"/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  <a:p>
            <a:pPr algn="ctr"/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 bwMode="auto">
          <a:xfrm rot="16200000">
            <a:off x="4071934" y="2143116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643050"/>
            <a:ext cx="4143404" cy="1631216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По условиям задачи необходимо определить, сколько граммов растворено в двух литрах воды.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Решите пример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0628" y="3857628"/>
            <a:ext cx="3357586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358246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Температура воздуха равна +15 °С, содержание водяного пара в нем 9,0 г/м</a:t>
            </a:r>
            <a:r>
              <a:rPr lang="ru-RU" sz="2000" b="1" baseline="30000" dirty="0" smtClean="0">
                <a:solidFill>
                  <a:schemeClr val="tx1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. Какова относительная влажность данного воздуха, если максимально возможное содержание водяного пара при такой температуре составляет 12,8 г/м</a:t>
            </a:r>
            <a:r>
              <a:rPr lang="ru-RU" sz="2000" b="1" baseline="30000" dirty="0" smtClean="0">
                <a:solidFill>
                  <a:schemeClr val="tx1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? Полученный результат округлите до целого числа.</a:t>
            </a:r>
            <a:endParaRPr lang="ru-RU" sz="3200" b="1" dirty="0" smtClean="0">
              <a:solidFill>
                <a:schemeClr val="tx1"/>
              </a:solidFill>
              <a:latin typeface="Century" pitchFamily="18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08" y="2143116"/>
            <a:ext cx="5072098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 определение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относительной влажности воздуха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2143116"/>
            <a:ext cx="6572296" cy="70788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" pitchFamily="18" charset="0"/>
              </a:rPr>
              <a:t>Это </a:t>
            </a:r>
            <a:r>
              <a:rPr lang="ru-RU" sz="2000" b="1" dirty="0" smtClean="0">
                <a:latin typeface="Century" pitchFamily="18" charset="0"/>
              </a:rPr>
              <a:t> отношение  </a:t>
            </a:r>
            <a:r>
              <a:rPr lang="ru-RU" sz="2000" b="1" dirty="0" smtClean="0">
                <a:latin typeface="Century" pitchFamily="18" charset="0"/>
              </a:rPr>
              <a:t>фактического </a:t>
            </a:r>
            <a:r>
              <a:rPr lang="ru-RU" sz="2000" b="1" dirty="0" smtClean="0">
                <a:latin typeface="Century" pitchFamily="18" charset="0"/>
              </a:rPr>
              <a:t> содержания  </a:t>
            </a:r>
            <a:endParaRPr lang="ru-RU" sz="2000" b="1" dirty="0" smtClean="0">
              <a:latin typeface="Century" pitchFamily="18" charset="0"/>
            </a:endParaRPr>
          </a:p>
          <a:p>
            <a:pPr algn="ctr"/>
            <a:r>
              <a:rPr lang="ru-RU" sz="2000" b="1" dirty="0" smtClean="0">
                <a:latin typeface="Century" pitchFamily="18" charset="0"/>
              </a:rPr>
              <a:t>водяного </a:t>
            </a:r>
            <a:r>
              <a:rPr lang="ru-RU" sz="2000" b="1" dirty="0" smtClean="0">
                <a:latin typeface="Century" pitchFamily="18" charset="0"/>
              </a:rPr>
              <a:t> пара  к  возможному, </a:t>
            </a:r>
            <a:r>
              <a:rPr lang="ru-RU" sz="2000" b="1" dirty="0" smtClean="0">
                <a:latin typeface="Century" pitchFamily="18" charset="0"/>
              </a:rPr>
              <a:t>выраженное </a:t>
            </a:r>
            <a:r>
              <a:rPr lang="ru-RU" sz="2000" b="1" dirty="0" smtClean="0">
                <a:latin typeface="Century" pitchFamily="18" charset="0"/>
              </a:rPr>
              <a:t>в  </a:t>
            </a:r>
            <a:r>
              <a:rPr lang="ru-RU" sz="2000" b="1" dirty="0" smtClean="0">
                <a:latin typeface="Century" pitchFamily="18" charset="0"/>
              </a:rPr>
              <a:t>%</a:t>
            </a:r>
          </a:p>
        </p:txBody>
      </p:sp>
      <p:sp>
        <p:nvSpPr>
          <p:cNvPr id="8" name="Стрелка вниз 7"/>
          <p:cNvSpPr/>
          <p:nvPr/>
        </p:nvSpPr>
        <p:spPr bwMode="auto">
          <a:xfrm>
            <a:off x="2071670" y="2857496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4942" y="3286124"/>
            <a:ext cx="2428860" cy="400110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Решите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пример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472" y="3286124"/>
            <a:ext cx="3643338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Запишите формулу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 bwMode="auto">
          <a:xfrm rot="16200000">
            <a:off x="4357686" y="3357562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285720" y="3071810"/>
            <a:ext cx="4929222" cy="1127760"/>
            <a:chOff x="4000496" y="3643315"/>
            <a:chExt cx="4929222" cy="1127760"/>
          </a:xfrm>
        </p:grpSpPr>
        <p:sp>
          <p:nvSpPr>
            <p:cNvPr id="11" name="TextBox 10"/>
            <p:cNvSpPr txBox="1"/>
            <p:nvPr/>
          </p:nvSpPr>
          <p:spPr>
            <a:xfrm>
              <a:off x="4000496" y="3643315"/>
              <a:ext cx="4929222" cy="1015663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endParaRPr lang="ru-RU" sz="2000" b="1" dirty="0" smtClean="0">
                <a:solidFill>
                  <a:srgbClr val="003300"/>
                </a:solidFill>
                <a:latin typeface="Century" pitchFamily="18" charset="0"/>
              </a:endParaRPr>
            </a:p>
            <a:p>
              <a:r>
                <a:rPr lang="ru-RU" sz="2000" b="1" dirty="0" smtClean="0">
                  <a:solidFill>
                    <a:srgbClr val="003300"/>
                  </a:solidFill>
                  <a:latin typeface="Century" pitchFamily="18" charset="0"/>
                </a:rPr>
                <a:t>Влажность (</a:t>
              </a:r>
              <a:r>
                <a:rPr lang="ru-RU" sz="2000" b="1" dirty="0" err="1" smtClean="0">
                  <a:solidFill>
                    <a:srgbClr val="003300"/>
                  </a:solidFill>
                  <a:latin typeface="Century" pitchFamily="18" charset="0"/>
                </a:rPr>
                <a:t>отн</a:t>
              </a:r>
              <a:r>
                <a:rPr lang="ru-RU" sz="2000" b="1" dirty="0" smtClean="0">
                  <a:solidFill>
                    <a:srgbClr val="003300"/>
                  </a:solidFill>
                  <a:latin typeface="Century" pitchFamily="18" charset="0"/>
                </a:rPr>
                <a:t>.) =</a:t>
              </a:r>
            </a:p>
            <a:p>
              <a:pPr algn="ctr"/>
              <a:endParaRPr lang="ru-RU" sz="2000" b="1" dirty="0" smtClean="0">
                <a:solidFill>
                  <a:srgbClr val="003300"/>
                </a:solidFill>
                <a:latin typeface="Century" pitchFamily="18" charset="0"/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6429388" y="3786190"/>
              <a:ext cx="2428892" cy="984885"/>
              <a:chOff x="714348" y="4143380"/>
              <a:chExt cx="2428892" cy="98488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714348" y="4143380"/>
                <a:ext cx="1928826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err="1" smtClean="0">
                    <a:solidFill>
                      <a:srgbClr val="003300"/>
                    </a:solidFill>
                    <a:latin typeface="Century" pitchFamily="18" charset="0"/>
                  </a:rPr>
                  <a:t>факт.сод</a:t>
                </a:r>
                <a:endParaRPr lang="ru-RU" sz="2000" b="1" dirty="0" smtClean="0">
                  <a:solidFill>
                    <a:srgbClr val="003300"/>
                  </a:solidFill>
                  <a:latin typeface="Century" pitchFamily="18" charset="0"/>
                </a:endParaRPr>
              </a:p>
              <a:p>
                <a:r>
                  <a:rPr lang="ru-RU" sz="2000" b="1" dirty="0" err="1" smtClean="0">
                    <a:solidFill>
                      <a:srgbClr val="003300"/>
                    </a:solidFill>
                    <a:latin typeface="Century" pitchFamily="18" charset="0"/>
                  </a:rPr>
                  <a:t>в</a:t>
                </a:r>
                <a:r>
                  <a:rPr lang="ru-RU" sz="2000" b="1" dirty="0" err="1" smtClean="0">
                    <a:solidFill>
                      <a:srgbClr val="003300"/>
                    </a:solidFill>
                    <a:latin typeface="Century" pitchFamily="18" charset="0"/>
                  </a:rPr>
                  <a:t>озм</a:t>
                </a:r>
                <a:r>
                  <a:rPr lang="ru-RU" sz="2000" b="1" dirty="0" smtClean="0">
                    <a:solidFill>
                      <a:srgbClr val="003300"/>
                    </a:solidFill>
                    <a:latin typeface="Century" pitchFamily="18" charset="0"/>
                  </a:rPr>
                  <a:t>. сод</a:t>
                </a:r>
              </a:p>
              <a:p>
                <a:endParaRPr lang="ru-RU" dirty="0"/>
              </a:p>
            </p:txBody>
          </p:sp>
          <p:cxnSp>
            <p:nvCxnSpPr>
              <p:cNvPr id="14" name="Прямая соединительная линия 13"/>
              <p:cNvCxnSpPr/>
              <p:nvPr/>
            </p:nvCxnSpPr>
            <p:spPr bwMode="auto">
              <a:xfrm>
                <a:off x="785786" y="4500570"/>
                <a:ext cx="1000132" cy="1588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2071670" y="4286256"/>
                <a:ext cx="10715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003300"/>
                    </a:solidFill>
                    <a:latin typeface="Century" pitchFamily="18" charset="0"/>
                  </a:rPr>
                  <a:t>∙ 100%</a:t>
                </a:r>
                <a:endParaRPr lang="ru-RU" sz="2000" b="1" dirty="0">
                  <a:solidFill>
                    <a:srgbClr val="003300"/>
                  </a:solidFill>
                  <a:latin typeface="Century" pitchFamily="18" charset="0"/>
                </a:endParaRPr>
              </a:p>
            </p:txBody>
          </p:sp>
        </p:grpSp>
      </p:grpSp>
      <p:sp>
        <p:nvSpPr>
          <p:cNvPr id="19" name="Прямоугольник 18"/>
          <p:cNvSpPr/>
          <p:nvPr/>
        </p:nvSpPr>
        <p:spPr>
          <a:xfrm>
            <a:off x="1285852" y="4357694"/>
            <a:ext cx="70009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9,0 г/м</a:t>
            </a:r>
            <a:r>
              <a:rPr lang="ru-RU" sz="3200" b="1" baseline="30000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ru-RU" sz="3200" b="1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12,8 </a:t>
            </a:r>
            <a:r>
              <a:rPr lang="ru-RU" sz="3200" b="1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г/м</a:t>
            </a:r>
            <a:r>
              <a:rPr lang="ru-RU" sz="3200" b="1" baseline="30000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latin typeface="Century" pitchFamily="18" charset="0"/>
                <a:ea typeface="Times New Roman" pitchFamily="18" charset="0"/>
                <a:cs typeface="Times New Roman" pitchFamily="18" charset="0"/>
              </a:rPr>
              <a:t>∙100% </a:t>
            </a:r>
            <a:r>
              <a:rPr lang="ru-RU" sz="3200" b="1" dirty="0" smtClean="0">
                <a:latin typeface="Century" pitchFamily="18" charset="0"/>
                <a:cs typeface="Times New Roman" pitchFamily="18" charset="0"/>
              </a:rPr>
              <a:t>= 70%</a:t>
            </a:r>
          </a:p>
          <a:p>
            <a:pPr algn="ctr"/>
            <a:r>
              <a:rPr lang="ru-RU" sz="3200" b="1" dirty="0" smtClean="0">
                <a:latin typeface="Century" pitchFamily="18" charset="0"/>
                <a:cs typeface="Times New Roman" pitchFamily="18" charset="0"/>
              </a:rPr>
              <a:t>Ответ: 70</a:t>
            </a:r>
            <a:endParaRPr lang="ru-RU" sz="3200" dirty="0">
              <a:latin typeface="Century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28926" y="5643578"/>
            <a:ext cx="3357586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7876DE-51BF-4DAB-BCAE-5EC0F93B8698}"/>
</file>

<file path=customXml/itemProps2.xml><?xml version="1.0" encoding="utf-8"?>
<ds:datastoreItem xmlns:ds="http://schemas.openxmlformats.org/officeDocument/2006/customXml" ds:itemID="{D12BD24D-B4DE-443E-B79B-64FAAFC5AEBA}"/>
</file>

<file path=customXml/itemProps3.xml><?xml version="1.0" encoding="utf-8"?>
<ds:datastoreItem xmlns:ds="http://schemas.openxmlformats.org/officeDocument/2006/customXml" ds:itemID="{4520DFB7-FC87-4359-86E0-CC141129457B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831</TotalTime>
  <Words>619</Words>
  <Application>Microsoft Office PowerPoint</Application>
  <PresentationFormat>Экран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Электронная паутина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82</cp:revision>
  <dcterms:modified xsi:type="dcterms:W3CDTF">2016-11-19T06:24:13Z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