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notesMasterIdLst>
    <p:notesMasterId r:id="rId4"/>
  </p:notesMasterIdLst>
  <p:sldIdLst>
    <p:sldId id="266" r:id="rId2"/>
    <p:sldId id="26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003300"/>
    <a:srgbClr val="2D452D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26" autoAdjust="0"/>
    <p:restoredTop sz="93606" autoAdjust="0"/>
  </p:normalViewPr>
  <p:slideViewPr>
    <p:cSldViewPr>
      <p:cViewPr varScale="1">
        <p:scale>
          <a:sx n="68" d="100"/>
          <a:sy n="68" d="100"/>
        </p:scale>
        <p:origin x="-1434" y="-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notesMaster" Target="notesMasters/notesMaster1.xml"/><Relationship Id="rId9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BB4BD6-2953-4675-9BFE-8EA1D701B40F}" type="datetimeFigureOut">
              <a:rPr lang="ru-RU" smtClean="0"/>
              <a:pPr/>
              <a:t>18.11.2016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30FC69-E2CC-4FFE-9540-35503ECC109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28617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-14288"/>
            <a:ext cx="9155113" cy="6884988"/>
            <a:chOff x="0" y="-9"/>
            <a:chExt cx="5767" cy="4337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1632" y="-5"/>
              <a:ext cx="1737" cy="4333"/>
            </a:xfrm>
            <a:custGeom>
              <a:avLst/>
              <a:gdLst>
                <a:gd name="T0" fmla="*/ 494 w 1737"/>
                <a:gd name="T1" fmla="*/ 4322 h 4320"/>
                <a:gd name="T2" fmla="*/ 1737 w 1737"/>
                <a:gd name="T3" fmla="*/ 4333 h 4320"/>
                <a:gd name="T4" fmla="*/ 524 w 1737"/>
                <a:gd name="T5" fmla="*/ 0 h 4320"/>
                <a:gd name="T6" fmla="*/ 0 w 1737"/>
                <a:gd name="T7" fmla="*/ 7 h 4320"/>
                <a:gd name="T8" fmla="*/ 494 w 1737"/>
                <a:gd name="T9" fmla="*/ 4322 h 43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-7"/>
              <a:ext cx="1737" cy="4329"/>
            </a:xfrm>
            <a:custGeom>
              <a:avLst/>
              <a:gdLst>
                <a:gd name="T0" fmla="*/ 494 w 1737"/>
                <a:gd name="T1" fmla="*/ 4318 h 4320"/>
                <a:gd name="T2" fmla="*/ 1737 w 1737"/>
                <a:gd name="T3" fmla="*/ 4329 h 4320"/>
                <a:gd name="T4" fmla="*/ 524 w 1737"/>
                <a:gd name="T5" fmla="*/ 0 h 4320"/>
                <a:gd name="T6" fmla="*/ 0 w 1737"/>
                <a:gd name="T7" fmla="*/ 7 h 4320"/>
                <a:gd name="T8" fmla="*/ 494 w 1737"/>
                <a:gd name="T9" fmla="*/ 4318 h 43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3744" y="-4"/>
              <a:ext cx="1739" cy="4330"/>
            </a:xfrm>
            <a:custGeom>
              <a:avLst/>
              <a:gdLst>
                <a:gd name="T0" fmla="*/ 494 w 1739"/>
                <a:gd name="T1" fmla="*/ 4325 h 4420"/>
                <a:gd name="T2" fmla="*/ 1739 w 1739"/>
                <a:gd name="T3" fmla="*/ 4330 h 4420"/>
                <a:gd name="T4" fmla="*/ 524 w 1739"/>
                <a:gd name="T5" fmla="*/ 0 h 4420"/>
                <a:gd name="T6" fmla="*/ 0 w 1739"/>
                <a:gd name="T7" fmla="*/ 7 h 4420"/>
                <a:gd name="T8" fmla="*/ 494 w 1739"/>
                <a:gd name="T9" fmla="*/ 4325 h 44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9" h="4420">
                  <a:moveTo>
                    <a:pt x="494" y="4415"/>
                  </a:moveTo>
                  <a:lnTo>
                    <a:pt x="1739" y="44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415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hidden">
            <a:xfrm>
              <a:off x="1920" y="-9"/>
              <a:ext cx="2080" cy="4324"/>
            </a:xfrm>
            <a:custGeom>
              <a:avLst/>
              <a:gdLst>
                <a:gd name="T0" fmla="*/ 0 w 2080"/>
                <a:gd name="T1" fmla="*/ 7 h 4338"/>
                <a:gd name="T2" fmla="*/ 1870 w 2080"/>
                <a:gd name="T3" fmla="*/ 4324 h 4338"/>
                <a:gd name="T4" fmla="*/ 2080 w 2080"/>
                <a:gd name="T5" fmla="*/ 4324 h 4338"/>
                <a:gd name="T6" fmla="*/ 1033 w 2080"/>
                <a:gd name="T7" fmla="*/ 0 h 4338"/>
                <a:gd name="T8" fmla="*/ 0 w 2080"/>
                <a:gd name="T9" fmla="*/ 7 h 43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080" h="4338">
                  <a:moveTo>
                    <a:pt x="0" y="7"/>
                  </a:moveTo>
                  <a:lnTo>
                    <a:pt x="1870" y="4338"/>
                  </a:lnTo>
                  <a:lnTo>
                    <a:pt x="2080" y="4338"/>
                  </a:lnTo>
                  <a:lnTo>
                    <a:pt x="1033" y="0"/>
                  </a:lnTo>
                  <a:lnTo>
                    <a:pt x="0" y="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hidden">
            <a:xfrm>
              <a:off x="117" y="97"/>
              <a:ext cx="3504" cy="1536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hidden">
            <a:xfrm rot="2702961" flipH="1">
              <a:off x="810" y="766"/>
              <a:ext cx="2544" cy="1008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hidden">
            <a:xfrm>
              <a:off x="83" y="49"/>
              <a:ext cx="3504" cy="1536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hidden">
            <a:xfrm rot="-2895842">
              <a:off x="-984" y="1041"/>
              <a:ext cx="3504" cy="1536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hidden">
            <a:xfrm rot="-2305141">
              <a:off x="1331" y="913"/>
              <a:ext cx="3594" cy="1735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hidden">
            <a:xfrm rot="2084418" flipH="1">
              <a:off x="1859" y="865"/>
              <a:ext cx="3504" cy="1536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hidden">
            <a:xfrm>
              <a:off x="4250" y="-7"/>
              <a:ext cx="1089" cy="2285"/>
            </a:xfrm>
            <a:custGeom>
              <a:avLst/>
              <a:gdLst/>
              <a:ahLst/>
              <a:cxnLst>
                <a:cxn ang="0">
                  <a:pos x="0" y="2265"/>
                </a:cxn>
                <a:cxn ang="0">
                  <a:pos x="1030" y="0"/>
                </a:cxn>
                <a:cxn ang="0">
                  <a:pos x="1089" y="0"/>
                </a:cxn>
                <a:cxn ang="0">
                  <a:pos x="37" y="2285"/>
                </a:cxn>
                <a:cxn ang="0">
                  <a:pos x="0" y="2265"/>
                </a:cxn>
              </a:cxnLst>
              <a:rect l="0" t="0" r="r" b="b"/>
              <a:pathLst>
                <a:path w="1089" h="2285">
                  <a:moveTo>
                    <a:pt x="0" y="2265"/>
                  </a:moveTo>
                  <a:cubicBezTo>
                    <a:pt x="438" y="996"/>
                    <a:pt x="865" y="377"/>
                    <a:pt x="1030" y="0"/>
                  </a:cubicBezTo>
                  <a:cubicBezTo>
                    <a:pt x="1030" y="0"/>
                    <a:pt x="1059" y="0"/>
                    <a:pt x="1089" y="0"/>
                  </a:cubicBezTo>
                  <a:cubicBezTo>
                    <a:pt x="565" y="834"/>
                    <a:pt x="181" y="1853"/>
                    <a:pt x="37" y="2285"/>
                  </a:cubicBezTo>
                  <a:cubicBezTo>
                    <a:pt x="37" y="2285"/>
                    <a:pt x="0" y="2265"/>
                    <a:pt x="0" y="226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" name="Rectangle 14"/>
            <p:cNvSpPr>
              <a:spLocks noChangeArrowheads="1"/>
            </p:cNvSpPr>
            <p:nvPr/>
          </p:nvSpPr>
          <p:spPr bwMode="invGray">
            <a:xfrm>
              <a:off x="0" y="2441"/>
              <a:ext cx="5760" cy="43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invGray">
            <a:xfrm>
              <a:off x="1632" y="2487"/>
              <a:ext cx="1737" cy="382"/>
            </a:xfrm>
            <a:custGeom>
              <a:avLst/>
              <a:gdLst>
                <a:gd name="T0" fmla="*/ 494 w 1737"/>
                <a:gd name="T1" fmla="*/ 381 h 4320"/>
                <a:gd name="T2" fmla="*/ 1737 w 1737"/>
                <a:gd name="T3" fmla="*/ 382 h 4320"/>
                <a:gd name="T4" fmla="*/ 524 w 1737"/>
                <a:gd name="T5" fmla="*/ 0 h 4320"/>
                <a:gd name="T6" fmla="*/ 0 w 1737"/>
                <a:gd name="T7" fmla="*/ 1 h 4320"/>
                <a:gd name="T8" fmla="*/ 494 w 1737"/>
                <a:gd name="T9" fmla="*/ 381 h 43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invGray">
            <a:xfrm>
              <a:off x="0" y="2487"/>
              <a:ext cx="1737" cy="381"/>
            </a:xfrm>
            <a:custGeom>
              <a:avLst/>
              <a:gdLst>
                <a:gd name="T0" fmla="*/ 494 w 1737"/>
                <a:gd name="T1" fmla="*/ 380 h 4320"/>
                <a:gd name="T2" fmla="*/ 1737 w 1737"/>
                <a:gd name="T3" fmla="*/ 381 h 4320"/>
                <a:gd name="T4" fmla="*/ 524 w 1737"/>
                <a:gd name="T5" fmla="*/ 0 h 4320"/>
                <a:gd name="T6" fmla="*/ 0 w 1737"/>
                <a:gd name="T7" fmla="*/ 1 h 4320"/>
                <a:gd name="T8" fmla="*/ 494 w 1737"/>
                <a:gd name="T9" fmla="*/ 380 h 43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invGray">
            <a:xfrm>
              <a:off x="3744" y="2487"/>
              <a:ext cx="1739" cy="382"/>
            </a:xfrm>
            <a:custGeom>
              <a:avLst/>
              <a:gdLst>
                <a:gd name="T0" fmla="*/ 494 w 1739"/>
                <a:gd name="T1" fmla="*/ 382 h 4420"/>
                <a:gd name="T2" fmla="*/ 1739 w 1739"/>
                <a:gd name="T3" fmla="*/ 382 h 4420"/>
                <a:gd name="T4" fmla="*/ 524 w 1739"/>
                <a:gd name="T5" fmla="*/ 0 h 4420"/>
                <a:gd name="T6" fmla="*/ 0 w 1739"/>
                <a:gd name="T7" fmla="*/ 1 h 4420"/>
                <a:gd name="T8" fmla="*/ 494 w 1739"/>
                <a:gd name="T9" fmla="*/ 382 h 44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9" h="4420">
                  <a:moveTo>
                    <a:pt x="494" y="4415"/>
                  </a:moveTo>
                  <a:lnTo>
                    <a:pt x="1739" y="44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415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invGray">
            <a:xfrm>
              <a:off x="1920" y="2487"/>
              <a:ext cx="2080" cy="381"/>
            </a:xfrm>
            <a:custGeom>
              <a:avLst/>
              <a:gdLst>
                <a:gd name="T0" fmla="*/ 0 w 2080"/>
                <a:gd name="T1" fmla="*/ 1 h 4338"/>
                <a:gd name="T2" fmla="*/ 1870 w 2080"/>
                <a:gd name="T3" fmla="*/ 381 h 4338"/>
                <a:gd name="T4" fmla="*/ 2080 w 2080"/>
                <a:gd name="T5" fmla="*/ 381 h 4338"/>
                <a:gd name="T6" fmla="*/ 1033 w 2080"/>
                <a:gd name="T7" fmla="*/ 0 h 4338"/>
                <a:gd name="T8" fmla="*/ 0 w 2080"/>
                <a:gd name="T9" fmla="*/ 1 h 43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080" h="4338">
                  <a:moveTo>
                    <a:pt x="0" y="7"/>
                  </a:moveTo>
                  <a:lnTo>
                    <a:pt x="1870" y="4338"/>
                  </a:lnTo>
                  <a:lnTo>
                    <a:pt x="2080" y="4338"/>
                  </a:lnTo>
                  <a:lnTo>
                    <a:pt x="1033" y="0"/>
                  </a:lnTo>
                  <a:lnTo>
                    <a:pt x="0" y="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" name="Rectangle 19"/>
            <p:cNvSpPr>
              <a:spLocks noChangeArrowheads="1"/>
            </p:cNvSpPr>
            <p:nvPr/>
          </p:nvSpPr>
          <p:spPr bwMode="invGray">
            <a:xfrm>
              <a:off x="7" y="2456"/>
              <a:ext cx="5760" cy="432"/>
            </a:xfrm>
            <a:prstGeom prst="rect">
              <a:avLst/>
            </a:prstGeom>
            <a:solidFill>
              <a:schemeClr val="bg2">
                <a:alpha val="50195"/>
              </a:schemeClr>
            </a:soli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invGray">
            <a:xfrm>
              <a:off x="2583" y="2449"/>
              <a:ext cx="1036" cy="420"/>
            </a:xfrm>
            <a:custGeom>
              <a:avLst/>
              <a:gdLst/>
              <a:ahLst/>
              <a:cxnLst>
                <a:cxn ang="0">
                  <a:pos x="1027" y="0"/>
                </a:cxn>
                <a:cxn ang="0">
                  <a:pos x="0" y="417"/>
                </a:cxn>
                <a:cxn ang="0">
                  <a:pos x="24" y="420"/>
                </a:cxn>
                <a:cxn ang="0">
                  <a:pos x="1036" y="16"/>
                </a:cxn>
                <a:cxn ang="0">
                  <a:pos x="1027" y="0"/>
                </a:cxn>
              </a:cxnLst>
              <a:rect l="0" t="0" r="r" b="b"/>
              <a:pathLst>
                <a:path w="1036" h="420">
                  <a:moveTo>
                    <a:pt x="1027" y="0"/>
                  </a:moveTo>
                  <a:cubicBezTo>
                    <a:pt x="508" y="159"/>
                    <a:pt x="167" y="347"/>
                    <a:pt x="0" y="417"/>
                  </a:cubicBezTo>
                  <a:cubicBezTo>
                    <a:pt x="0" y="417"/>
                    <a:pt x="12" y="418"/>
                    <a:pt x="24" y="420"/>
                  </a:cubicBezTo>
                  <a:cubicBezTo>
                    <a:pt x="237" y="321"/>
                    <a:pt x="708" y="105"/>
                    <a:pt x="1036" y="16"/>
                  </a:cubicBezTo>
                  <a:cubicBezTo>
                    <a:pt x="1036" y="16"/>
                    <a:pt x="1027" y="0"/>
                    <a:pt x="1027" y="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3" name="Freeform 21"/>
            <p:cNvSpPr>
              <a:spLocks/>
            </p:cNvSpPr>
            <p:nvPr/>
          </p:nvSpPr>
          <p:spPr bwMode="invGray">
            <a:xfrm rot="18897039" flipH="1">
              <a:off x="1486" y="2417"/>
              <a:ext cx="1060" cy="480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4" name="Freeform 22"/>
            <p:cNvSpPr>
              <a:spLocks/>
            </p:cNvSpPr>
            <p:nvPr/>
          </p:nvSpPr>
          <p:spPr bwMode="invGray">
            <a:xfrm rot="18897039" flipH="1">
              <a:off x="766" y="2417"/>
              <a:ext cx="1060" cy="480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invGray">
            <a:xfrm rot="18897039" flipH="1">
              <a:off x="31" y="2385"/>
              <a:ext cx="1034" cy="487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" name="Freeform 24"/>
            <p:cNvSpPr>
              <a:spLocks/>
            </p:cNvSpPr>
            <p:nvPr/>
          </p:nvSpPr>
          <p:spPr bwMode="invGray">
            <a:xfrm flipH="1" flipV="1">
              <a:off x="576" y="2441"/>
              <a:ext cx="3552" cy="432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7" name="Freeform 25"/>
            <p:cNvSpPr>
              <a:spLocks/>
            </p:cNvSpPr>
            <p:nvPr/>
          </p:nvSpPr>
          <p:spPr bwMode="invGray">
            <a:xfrm flipH="1" flipV="1">
              <a:off x="240" y="2441"/>
              <a:ext cx="1536" cy="432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invGray">
            <a:xfrm flipH="1" flipV="1">
              <a:off x="3036" y="2489"/>
              <a:ext cx="1332" cy="383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9" name="Freeform 27"/>
            <p:cNvSpPr>
              <a:spLocks/>
            </p:cNvSpPr>
            <p:nvPr/>
          </p:nvSpPr>
          <p:spPr bwMode="invGray">
            <a:xfrm flipH="1" flipV="1">
              <a:off x="3984" y="2441"/>
              <a:ext cx="1536" cy="432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" name="Freeform 28"/>
            <p:cNvSpPr>
              <a:spLocks/>
            </p:cNvSpPr>
            <p:nvPr/>
          </p:nvSpPr>
          <p:spPr bwMode="invGray">
            <a:xfrm flipH="1" flipV="1">
              <a:off x="3456" y="2441"/>
              <a:ext cx="2304" cy="432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1" name="Rectangle 29"/>
            <p:cNvSpPr>
              <a:spLocks noChangeArrowheads="1"/>
            </p:cNvSpPr>
            <p:nvPr/>
          </p:nvSpPr>
          <p:spPr bwMode="invGray">
            <a:xfrm>
              <a:off x="0" y="2462"/>
              <a:ext cx="5760" cy="1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accent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2" name="Rectangle 30"/>
            <p:cNvSpPr>
              <a:spLocks noChangeArrowheads="1"/>
            </p:cNvSpPr>
            <p:nvPr/>
          </p:nvSpPr>
          <p:spPr bwMode="hidden">
            <a:xfrm>
              <a:off x="0" y="2880"/>
              <a:ext cx="5760" cy="57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3" name="Rectangle 31"/>
            <p:cNvSpPr>
              <a:spLocks noChangeArrowheads="1"/>
            </p:cNvSpPr>
            <p:nvPr/>
          </p:nvSpPr>
          <p:spPr bwMode="hidden">
            <a:xfrm>
              <a:off x="0" y="3408"/>
              <a:ext cx="5760" cy="91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pic>
          <p:nvPicPr>
            <p:cNvPr id="34" name="Picture 32" descr="BTZBUL1A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86" y="1650"/>
              <a:ext cx="204" cy="2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4129" name="Rectangle 33"/>
          <p:cNvSpPr>
            <a:spLocks noGrp="1" noChangeArrowheads="1"/>
          </p:cNvSpPr>
          <p:nvPr>
            <p:ph type="ctrTitle"/>
          </p:nvPr>
        </p:nvSpPr>
        <p:spPr>
          <a:xfrm>
            <a:off x="1676400" y="1905000"/>
            <a:ext cx="7239000" cy="1905000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4130" name="Rectangle 34"/>
          <p:cNvSpPr>
            <a:spLocks noGrp="1" noChangeArrowheads="1"/>
          </p:cNvSpPr>
          <p:nvPr>
            <p:ph type="subTitle" idx="1"/>
          </p:nvPr>
        </p:nvSpPr>
        <p:spPr>
          <a:xfrm>
            <a:off x="1676400" y="4572000"/>
            <a:ext cx="6400800" cy="1679575"/>
          </a:xfrm>
        </p:spPr>
        <p:txBody>
          <a:bodyPr anchor="ctr"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35" name="Rectangle 3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3246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fld id="{5B106E36-FD25-4E2D-B0AA-010F637433A0}" type="datetimeFigureOut">
              <a:rPr lang="ru-RU" smtClean="0"/>
              <a:pPr/>
              <a:t>18.11.2016</a:t>
            </a:fld>
            <a:endParaRPr lang="ru-RU"/>
          </a:p>
        </p:txBody>
      </p:sp>
      <p:sp>
        <p:nvSpPr>
          <p:cNvPr id="36" name="Rectangle 3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3246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7" name="Rectangle 3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18.11.2016</a:t>
            </a:fld>
            <a:endParaRPr lang="ru-RU"/>
          </a:p>
        </p:txBody>
      </p:sp>
      <p:sp>
        <p:nvSpPr>
          <p:cNvPr id="5" name="Rectangle 3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3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465138"/>
            <a:ext cx="1943100" cy="56308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465138"/>
            <a:ext cx="5676900" cy="56308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18.11.2016</a:t>
            </a:fld>
            <a:endParaRPr lang="ru-RU"/>
          </a:p>
        </p:txBody>
      </p:sp>
      <p:sp>
        <p:nvSpPr>
          <p:cNvPr id="5" name="Rectangle 3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3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18.11.2016</a:t>
            </a:fld>
            <a:endParaRPr lang="ru-RU"/>
          </a:p>
        </p:txBody>
      </p:sp>
      <p:sp>
        <p:nvSpPr>
          <p:cNvPr id="5" name="Rectangle 3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3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18.11.2016</a:t>
            </a:fld>
            <a:endParaRPr lang="ru-RU"/>
          </a:p>
        </p:txBody>
      </p:sp>
      <p:sp>
        <p:nvSpPr>
          <p:cNvPr id="5" name="Rectangle 3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3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18.11.2016</a:t>
            </a:fld>
            <a:endParaRPr lang="ru-RU"/>
          </a:p>
        </p:txBody>
      </p:sp>
      <p:sp>
        <p:nvSpPr>
          <p:cNvPr id="6" name="Rectangle 3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3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18.11.2016</a:t>
            </a:fld>
            <a:endParaRPr lang="ru-RU"/>
          </a:p>
        </p:txBody>
      </p:sp>
      <p:sp>
        <p:nvSpPr>
          <p:cNvPr id="8" name="Rectangle 3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Rectangle 3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18.11.2016</a:t>
            </a:fld>
            <a:endParaRPr lang="ru-RU"/>
          </a:p>
        </p:txBody>
      </p:sp>
      <p:sp>
        <p:nvSpPr>
          <p:cNvPr id="4" name="Rectangle 3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Rectangle 3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18.11.2016</a:t>
            </a:fld>
            <a:endParaRPr lang="ru-RU"/>
          </a:p>
        </p:txBody>
      </p:sp>
      <p:sp>
        <p:nvSpPr>
          <p:cNvPr id="3" name="Rectangle 3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Rectangle 3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18.11.2016</a:t>
            </a:fld>
            <a:endParaRPr lang="ru-RU"/>
          </a:p>
        </p:txBody>
      </p:sp>
      <p:sp>
        <p:nvSpPr>
          <p:cNvPr id="6" name="Rectangle 3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3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18.11.2016</a:t>
            </a:fld>
            <a:endParaRPr lang="ru-RU"/>
          </a:p>
        </p:txBody>
      </p:sp>
      <p:sp>
        <p:nvSpPr>
          <p:cNvPr id="6" name="Rectangle 3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3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4000" cy="7405688"/>
            <a:chOff x="0" y="-9"/>
            <a:chExt cx="5760" cy="4665"/>
          </a:xfrm>
        </p:grpSpPr>
        <p:sp>
          <p:nvSpPr>
            <p:cNvPr id="1032" name="Freeform 3"/>
            <p:cNvSpPr>
              <a:spLocks/>
            </p:cNvSpPr>
            <p:nvPr/>
          </p:nvSpPr>
          <p:spPr bwMode="hidden">
            <a:xfrm>
              <a:off x="1632" y="-5"/>
              <a:ext cx="1737" cy="4333"/>
            </a:xfrm>
            <a:custGeom>
              <a:avLst/>
              <a:gdLst>
                <a:gd name="T0" fmla="*/ 494 w 1737"/>
                <a:gd name="T1" fmla="*/ 4322 h 4320"/>
                <a:gd name="T2" fmla="*/ 1737 w 1737"/>
                <a:gd name="T3" fmla="*/ 4333 h 4320"/>
                <a:gd name="T4" fmla="*/ 524 w 1737"/>
                <a:gd name="T5" fmla="*/ 0 h 4320"/>
                <a:gd name="T6" fmla="*/ 0 w 1737"/>
                <a:gd name="T7" fmla="*/ 7 h 4320"/>
                <a:gd name="T8" fmla="*/ 494 w 1737"/>
                <a:gd name="T9" fmla="*/ 4322 h 43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33" name="Freeform 4"/>
            <p:cNvSpPr>
              <a:spLocks/>
            </p:cNvSpPr>
            <p:nvPr/>
          </p:nvSpPr>
          <p:spPr bwMode="hidden">
            <a:xfrm>
              <a:off x="0" y="-7"/>
              <a:ext cx="1737" cy="4329"/>
            </a:xfrm>
            <a:custGeom>
              <a:avLst/>
              <a:gdLst>
                <a:gd name="T0" fmla="*/ 494 w 1737"/>
                <a:gd name="T1" fmla="*/ 4318 h 4320"/>
                <a:gd name="T2" fmla="*/ 1737 w 1737"/>
                <a:gd name="T3" fmla="*/ 4329 h 4320"/>
                <a:gd name="T4" fmla="*/ 524 w 1737"/>
                <a:gd name="T5" fmla="*/ 0 h 4320"/>
                <a:gd name="T6" fmla="*/ 0 w 1737"/>
                <a:gd name="T7" fmla="*/ 7 h 4320"/>
                <a:gd name="T8" fmla="*/ 494 w 1737"/>
                <a:gd name="T9" fmla="*/ 4318 h 43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34" name="Freeform 5"/>
            <p:cNvSpPr>
              <a:spLocks/>
            </p:cNvSpPr>
            <p:nvPr/>
          </p:nvSpPr>
          <p:spPr bwMode="hidden">
            <a:xfrm>
              <a:off x="3744" y="-4"/>
              <a:ext cx="1739" cy="4330"/>
            </a:xfrm>
            <a:custGeom>
              <a:avLst/>
              <a:gdLst>
                <a:gd name="T0" fmla="*/ 494 w 1739"/>
                <a:gd name="T1" fmla="*/ 4325 h 4420"/>
                <a:gd name="T2" fmla="*/ 1739 w 1739"/>
                <a:gd name="T3" fmla="*/ 4330 h 4420"/>
                <a:gd name="T4" fmla="*/ 524 w 1739"/>
                <a:gd name="T5" fmla="*/ 0 h 4420"/>
                <a:gd name="T6" fmla="*/ 0 w 1739"/>
                <a:gd name="T7" fmla="*/ 7 h 4420"/>
                <a:gd name="T8" fmla="*/ 494 w 1739"/>
                <a:gd name="T9" fmla="*/ 4325 h 44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9" h="4420">
                  <a:moveTo>
                    <a:pt x="494" y="4415"/>
                  </a:moveTo>
                  <a:lnTo>
                    <a:pt x="1739" y="44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415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35" name="Freeform 6"/>
            <p:cNvSpPr>
              <a:spLocks/>
            </p:cNvSpPr>
            <p:nvPr/>
          </p:nvSpPr>
          <p:spPr bwMode="hidden">
            <a:xfrm>
              <a:off x="1920" y="-9"/>
              <a:ext cx="2080" cy="4324"/>
            </a:xfrm>
            <a:custGeom>
              <a:avLst/>
              <a:gdLst>
                <a:gd name="T0" fmla="*/ 0 w 2080"/>
                <a:gd name="T1" fmla="*/ 7 h 4338"/>
                <a:gd name="T2" fmla="*/ 1870 w 2080"/>
                <a:gd name="T3" fmla="*/ 4324 h 4338"/>
                <a:gd name="T4" fmla="*/ 2080 w 2080"/>
                <a:gd name="T5" fmla="*/ 4324 h 4338"/>
                <a:gd name="T6" fmla="*/ 1033 w 2080"/>
                <a:gd name="T7" fmla="*/ 0 h 4338"/>
                <a:gd name="T8" fmla="*/ 0 w 2080"/>
                <a:gd name="T9" fmla="*/ 7 h 43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080" h="4338">
                  <a:moveTo>
                    <a:pt x="0" y="7"/>
                  </a:moveTo>
                  <a:lnTo>
                    <a:pt x="1870" y="4338"/>
                  </a:lnTo>
                  <a:lnTo>
                    <a:pt x="2080" y="4338"/>
                  </a:lnTo>
                  <a:lnTo>
                    <a:pt x="1033" y="0"/>
                  </a:lnTo>
                  <a:lnTo>
                    <a:pt x="0" y="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79" name="Freeform 7"/>
            <p:cNvSpPr>
              <a:spLocks/>
            </p:cNvSpPr>
            <p:nvPr/>
          </p:nvSpPr>
          <p:spPr bwMode="hidden">
            <a:xfrm>
              <a:off x="117" y="97"/>
              <a:ext cx="3504" cy="1536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80" name="Freeform 8"/>
            <p:cNvSpPr>
              <a:spLocks/>
            </p:cNvSpPr>
            <p:nvPr/>
          </p:nvSpPr>
          <p:spPr bwMode="hidden">
            <a:xfrm rot="2702961" flipH="1">
              <a:off x="810" y="766"/>
              <a:ext cx="2544" cy="1008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81" name="Freeform 9"/>
            <p:cNvSpPr>
              <a:spLocks/>
            </p:cNvSpPr>
            <p:nvPr/>
          </p:nvSpPr>
          <p:spPr bwMode="hidden">
            <a:xfrm>
              <a:off x="83" y="49"/>
              <a:ext cx="3504" cy="1536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82" name="Freeform 10"/>
            <p:cNvSpPr>
              <a:spLocks/>
            </p:cNvSpPr>
            <p:nvPr userDrawn="1"/>
          </p:nvSpPr>
          <p:spPr bwMode="hidden">
            <a:xfrm rot="-2895842">
              <a:off x="-984" y="1041"/>
              <a:ext cx="3504" cy="1536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83" name="Freeform 11"/>
            <p:cNvSpPr>
              <a:spLocks/>
            </p:cNvSpPr>
            <p:nvPr/>
          </p:nvSpPr>
          <p:spPr bwMode="hidden">
            <a:xfrm rot="-2305141">
              <a:off x="1331" y="913"/>
              <a:ext cx="3594" cy="1735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84" name="Freeform 12"/>
            <p:cNvSpPr>
              <a:spLocks/>
            </p:cNvSpPr>
            <p:nvPr/>
          </p:nvSpPr>
          <p:spPr bwMode="hidden">
            <a:xfrm rot="2084418" flipH="1">
              <a:off x="1859" y="865"/>
              <a:ext cx="3504" cy="1536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85" name="Freeform 13"/>
            <p:cNvSpPr>
              <a:spLocks/>
            </p:cNvSpPr>
            <p:nvPr/>
          </p:nvSpPr>
          <p:spPr bwMode="hidden">
            <a:xfrm>
              <a:off x="4250" y="-7"/>
              <a:ext cx="1089" cy="2285"/>
            </a:xfrm>
            <a:custGeom>
              <a:avLst/>
              <a:gdLst/>
              <a:ahLst/>
              <a:cxnLst>
                <a:cxn ang="0">
                  <a:pos x="0" y="2265"/>
                </a:cxn>
                <a:cxn ang="0">
                  <a:pos x="1030" y="0"/>
                </a:cxn>
                <a:cxn ang="0">
                  <a:pos x="1089" y="0"/>
                </a:cxn>
                <a:cxn ang="0">
                  <a:pos x="37" y="2285"/>
                </a:cxn>
                <a:cxn ang="0">
                  <a:pos x="0" y="2265"/>
                </a:cxn>
              </a:cxnLst>
              <a:rect l="0" t="0" r="r" b="b"/>
              <a:pathLst>
                <a:path w="1089" h="2285">
                  <a:moveTo>
                    <a:pt x="0" y="2265"/>
                  </a:moveTo>
                  <a:cubicBezTo>
                    <a:pt x="438" y="996"/>
                    <a:pt x="865" y="377"/>
                    <a:pt x="1030" y="0"/>
                  </a:cubicBezTo>
                  <a:cubicBezTo>
                    <a:pt x="1030" y="0"/>
                    <a:pt x="1059" y="0"/>
                    <a:pt x="1089" y="0"/>
                  </a:cubicBezTo>
                  <a:cubicBezTo>
                    <a:pt x="565" y="834"/>
                    <a:pt x="181" y="1853"/>
                    <a:pt x="37" y="2285"/>
                  </a:cubicBezTo>
                  <a:cubicBezTo>
                    <a:pt x="37" y="2285"/>
                    <a:pt x="0" y="2265"/>
                    <a:pt x="0" y="226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3" name="Rectangle 14"/>
            <p:cNvSpPr>
              <a:spLocks noChangeArrowheads="1"/>
            </p:cNvSpPr>
            <p:nvPr/>
          </p:nvSpPr>
          <p:spPr bwMode="hidden">
            <a:xfrm>
              <a:off x="0" y="3910"/>
              <a:ext cx="5760" cy="43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4" name="Freeform 15"/>
            <p:cNvSpPr>
              <a:spLocks/>
            </p:cNvSpPr>
            <p:nvPr/>
          </p:nvSpPr>
          <p:spPr bwMode="hidden">
            <a:xfrm>
              <a:off x="1632" y="3956"/>
              <a:ext cx="1737" cy="382"/>
            </a:xfrm>
            <a:custGeom>
              <a:avLst/>
              <a:gdLst>
                <a:gd name="T0" fmla="*/ 494 w 1737"/>
                <a:gd name="T1" fmla="*/ 381 h 4320"/>
                <a:gd name="T2" fmla="*/ 1737 w 1737"/>
                <a:gd name="T3" fmla="*/ 382 h 4320"/>
                <a:gd name="T4" fmla="*/ 524 w 1737"/>
                <a:gd name="T5" fmla="*/ 0 h 4320"/>
                <a:gd name="T6" fmla="*/ 0 w 1737"/>
                <a:gd name="T7" fmla="*/ 1 h 4320"/>
                <a:gd name="T8" fmla="*/ 494 w 1737"/>
                <a:gd name="T9" fmla="*/ 381 h 43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5" name="Freeform 16"/>
            <p:cNvSpPr>
              <a:spLocks/>
            </p:cNvSpPr>
            <p:nvPr/>
          </p:nvSpPr>
          <p:spPr bwMode="hidden">
            <a:xfrm>
              <a:off x="0" y="3956"/>
              <a:ext cx="1737" cy="381"/>
            </a:xfrm>
            <a:custGeom>
              <a:avLst/>
              <a:gdLst>
                <a:gd name="T0" fmla="*/ 494 w 1737"/>
                <a:gd name="T1" fmla="*/ 380 h 4320"/>
                <a:gd name="T2" fmla="*/ 1737 w 1737"/>
                <a:gd name="T3" fmla="*/ 381 h 4320"/>
                <a:gd name="T4" fmla="*/ 524 w 1737"/>
                <a:gd name="T5" fmla="*/ 0 h 4320"/>
                <a:gd name="T6" fmla="*/ 0 w 1737"/>
                <a:gd name="T7" fmla="*/ 1 h 4320"/>
                <a:gd name="T8" fmla="*/ 494 w 1737"/>
                <a:gd name="T9" fmla="*/ 380 h 43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6" name="Freeform 17"/>
            <p:cNvSpPr>
              <a:spLocks/>
            </p:cNvSpPr>
            <p:nvPr/>
          </p:nvSpPr>
          <p:spPr bwMode="hidden">
            <a:xfrm>
              <a:off x="3744" y="3956"/>
              <a:ext cx="1739" cy="382"/>
            </a:xfrm>
            <a:custGeom>
              <a:avLst/>
              <a:gdLst>
                <a:gd name="T0" fmla="*/ 494 w 1739"/>
                <a:gd name="T1" fmla="*/ 382 h 4420"/>
                <a:gd name="T2" fmla="*/ 1739 w 1739"/>
                <a:gd name="T3" fmla="*/ 382 h 4420"/>
                <a:gd name="T4" fmla="*/ 524 w 1739"/>
                <a:gd name="T5" fmla="*/ 0 h 4420"/>
                <a:gd name="T6" fmla="*/ 0 w 1739"/>
                <a:gd name="T7" fmla="*/ 1 h 4420"/>
                <a:gd name="T8" fmla="*/ 494 w 1739"/>
                <a:gd name="T9" fmla="*/ 382 h 44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9" h="4420">
                  <a:moveTo>
                    <a:pt x="494" y="4415"/>
                  </a:moveTo>
                  <a:lnTo>
                    <a:pt x="1739" y="44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415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7" name="Freeform 18"/>
            <p:cNvSpPr>
              <a:spLocks/>
            </p:cNvSpPr>
            <p:nvPr/>
          </p:nvSpPr>
          <p:spPr bwMode="hidden">
            <a:xfrm>
              <a:off x="1920" y="3956"/>
              <a:ext cx="2080" cy="381"/>
            </a:xfrm>
            <a:custGeom>
              <a:avLst/>
              <a:gdLst>
                <a:gd name="T0" fmla="*/ 0 w 2080"/>
                <a:gd name="T1" fmla="*/ 1 h 4338"/>
                <a:gd name="T2" fmla="*/ 1870 w 2080"/>
                <a:gd name="T3" fmla="*/ 381 h 4338"/>
                <a:gd name="T4" fmla="*/ 2080 w 2080"/>
                <a:gd name="T5" fmla="*/ 381 h 4338"/>
                <a:gd name="T6" fmla="*/ 1033 w 2080"/>
                <a:gd name="T7" fmla="*/ 0 h 4338"/>
                <a:gd name="T8" fmla="*/ 0 w 2080"/>
                <a:gd name="T9" fmla="*/ 1 h 43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080" h="4338">
                  <a:moveTo>
                    <a:pt x="0" y="7"/>
                  </a:moveTo>
                  <a:lnTo>
                    <a:pt x="1870" y="4338"/>
                  </a:lnTo>
                  <a:lnTo>
                    <a:pt x="2080" y="4338"/>
                  </a:lnTo>
                  <a:lnTo>
                    <a:pt x="1033" y="0"/>
                  </a:lnTo>
                  <a:lnTo>
                    <a:pt x="0" y="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8" name="Rectangle 19"/>
            <p:cNvSpPr>
              <a:spLocks noChangeArrowheads="1"/>
            </p:cNvSpPr>
            <p:nvPr/>
          </p:nvSpPr>
          <p:spPr bwMode="hidden">
            <a:xfrm>
              <a:off x="0" y="3905"/>
              <a:ext cx="5760" cy="432"/>
            </a:xfrm>
            <a:prstGeom prst="rect">
              <a:avLst/>
            </a:prstGeom>
            <a:solidFill>
              <a:schemeClr val="bg2">
                <a:alpha val="50195"/>
              </a:schemeClr>
            </a:soli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92" name="Freeform 20"/>
            <p:cNvSpPr>
              <a:spLocks/>
            </p:cNvSpPr>
            <p:nvPr/>
          </p:nvSpPr>
          <p:spPr bwMode="hidden">
            <a:xfrm>
              <a:off x="2583" y="3918"/>
              <a:ext cx="1036" cy="420"/>
            </a:xfrm>
            <a:custGeom>
              <a:avLst/>
              <a:gdLst/>
              <a:ahLst/>
              <a:cxnLst>
                <a:cxn ang="0">
                  <a:pos x="1027" y="0"/>
                </a:cxn>
                <a:cxn ang="0">
                  <a:pos x="0" y="417"/>
                </a:cxn>
                <a:cxn ang="0">
                  <a:pos x="24" y="420"/>
                </a:cxn>
                <a:cxn ang="0">
                  <a:pos x="1036" y="16"/>
                </a:cxn>
                <a:cxn ang="0">
                  <a:pos x="1027" y="0"/>
                </a:cxn>
              </a:cxnLst>
              <a:rect l="0" t="0" r="r" b="b"/>
              <a:pathLst>
                <a:path w="1036" h="420">
                  <a:moveTo>
                    <a:pt x="1027" y="0"/>
                  </a:moveTo>
                  <a:cubicBezTo>
                    <a:pt x="508" y="159"/>
                    <a:pt x="167" y="347"/>
                    <a:pt x="0" y="417"/>
                  </a:cubicBezTo>
                  <a:cubicBezTo>
                    <a:pt x="0" y="417"/>
                    <a:pt x="12" y="418"/>
                    <a:pt x="24" y="420"/>
                  </a:cubicBezTo>
                  <a:cubicBezTo>
                    <a:pt x="237" y="321"/>
                    <a:pt x="708" y="105"/>
                    <a:pt x="1036" y="16"/>
                  </a:cubicBezTo>
                  <a:cubicBezTo>
                    <a:pt x="1036" y="16"/>
                    <a:pt x="1027" y="0"/>
                    <a:pt x="1027" y="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93" name="Freeform 21"/>
            <p:cNvSpPr>
              <a:spLocks/>
            </p:cNvSpPr>
            <p:nvPr/>
          </p:nvSpPr>
          <p:spPr bwMode="hidden">
            <a:xfrm rot="18897039" flipH="1">
              <a:off x="1486" y="3886"/>
              <a:ext cx="1060" cy="480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94" name="Freeform 22"/>
            <p:cNvSpPr>
              <a:spLocks/>
            </p:cNvSpPr>
            <p:nvPr/>
          </p:nvSpPr>
          <p:spPr bwMode="hidden">
            <a:xfrm rot="18897039" flipH="1">
              <a:off x="766" y="3886"/>
              <a:ext cx="1060" cy="480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95" name="Freeform 23"/>
            <p:cNvSpPr>
              <a:spLocks/>
            </p:cNvSpPr>
            <p:nvPr/>
          </p:nvSpPr>
          <p:spPr bwMode="hidden">
            <a:xfrm rot="18897039" flipH="1">
              <a:off x="31" y="3854"/>
              <a:ext cx="1034" cy="487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96" name="Freeform 24"/>
            <p:cNvSpPr>
              <a:spLocks/>
            </p:cNvSpPr>
            <p:nvPr/>
          </p:nvSpPr>
          <p:spPr bwMode="hidden">
            <a:xfrm flipH="1" flipV="1">
              <a:off x="576" y="3910"/>
              <a:ext cx="3552" cy="432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97" name="Freeform 25"/>
            <p:cNvSpPr>
              <a:spLocks/>
            </p:cNvSpPr>
            <p:nvPr/>
          </p:nvSpPr>
          <p:spPr bwMode="hidden">
            <a:xfrm flipH="1" flipV="1">
              <a:off x="240" y="3910"/>
              <a:ext cx="1536" cy="432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98" name="Freeform 26"/>
            <p:cNvSpPr>
              <a:spLocks/>
            </p:cNvSpPr>
            <p:nvPr/>
          </p:nvSpPr>
          <p:spPr bwMode="hidden">
            <a:xfrm flipH="1" flipV="1">
              <a:off x="3036" y="3958"/>
              <a:ext cx="1332" cy="383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99" name="Freeform 27"/>
            <p:cNvSpPr>
              <a:spLocks/>
            </p:cNvSpPr>
            <p:nvPr/>
          </p:nvSpPr>
          <p:spPr bwMode="hidden">
            <a:xfrm flipH="1" flipV="1">
              <a:off x="3984" y="3910"/>
              <a:ext cx="1536" cy="432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100" name="Freeform 28"/>
            <p:cNvSpPr>
              <a:spLocks/>
            </p:cNvSpPr>
            <p:nvPr/>
          </p:nvSpPr>
          <p:spPr bwMode="hidden">
            <a:xfrm flipH="1" flipV="1">
              <a:off x="3456" y="3910"/>
              <a:ext cx="2304" cy="432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101" name="Rectangle 29"/>
            <p:cNvSpPr>
              <a:spLocks noChangeArrowheads="1"/>
            </p:cNvSpPr>
            <p:nvPr/>
          </p:nvSpPr>
          <p:spPr bwMode="hidden">
            <a:xfrm>
              <a:off x="0" y="3931"/>
              <a:ext cx="5760" cy="1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accent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1027" name="Rectangle 30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65138"/>
            <a:ext cx="77724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Rectangle 31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104" name="Rectangle 3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12788" y="631348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+mn-lt"/>
              </a:defRPr>
            </a:lvl1pPr>
          </a:lstStyle>
          <a:p>
            <a:fld id="{5B106E36-FD25-4E2D-B0AA-010F637433A0}" type="datetimeFigureOut">
              <a:rPr lang="ru-RU" smtClean="0"/>
              <a:pPr/>
              <a:t>18.11.2016</a:t>
            </a:fld>
            <a:endParaRPr lang="ru-RU"/>
          </a:p>
        </p:txBody>
      </p:sp>
      <p:sp>
        <p:nvSpPr>
          <p:cNvPr id="3105" name="Rectangle 3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51188" y="631348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3106" name="Rectangle 3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80188" y="631348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 advClick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SzPct val="85000"/>
        <a:buBlip>
          <a:blip r:embed="rId13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sttorg.kaluga.ru/images/product_images/popup_images/105017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43802" y="5000612"/>
            <a:ext cx="1500198" cy="18573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Прямоугольник 3"/>
          <p:cNvSpPr/>
          <p:nvPr/>
        </p:nvSpPr>
        <p:spPr>
          <a:xfrm>
            <a:off x="785786" y="6519446"/>
            <a:ext cx="778674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003300"/>
                </a:solidFill>
                <a:latin typeface="Century" pitchFamily="18" charset="0"/>
              </a:rPr>
              <a:t>Автор: Смирнова Лариса Владимировна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57158" y="1214422"/>
            <a:ext cx="857256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003300"/>
                </a:solidFill>
                <a:latin typeface="Century" pitchFamily="18" charset="0"/>
              </a:rPr>
              <a:t>Элективный курс «Актуальные вопросы Государственной итоговой аттестации по географии»</a:t>
            </a:r>
          </a:p>
          <a:p>
            <a:pPr algn="ctr"/>
            <a:r>
              <a:rPr lang="ru-RU" sz="4000" dirty="0" smtClean="0">
                <a:solidFill>
                  <a:srgbClr val="800000"/>
                </a:solidFill>
                <a:latin typeface="Century" pitchFamily="18" charset="0"/>
              </a:rPr>
              <a:t>(разбор заданий занятия «Географические явления и процессы в </a:t>
            </a:r>
            <a:r>
              <a:rPr lang="ru-RU" sz="4000" dirty="0" smtClean="0">
                <a:solidFill>
                  <a:srgbClr val="800000"/>
                </a:solidFill>
                <a:latin typeface="Century" pitchFamily="18" charset="0"/>
              </a:rPr>
              <a:t>геосферах»)</a:t>
            </a:r>
            <a:endParaRPr lang="ru-RU" sz="4000" dirty="0">
              <a:solidFill>
                <a:srgbClr val="800000"/>
              </a:solidFill>
              <a:latin typeface="Century" pitchFamily="18" charset="0"/>
            </a:endParaRPr>
          </a:p>
        </p:txBody>
      </p:sp>
      <p:pic>
        <p:nvPicPr>
          <p:cNvPr id="47106" name="Picture 2" descr="http://sch14.ru/wp-content/uploads/2015/01/gi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" y="0"/>
            <a:ext cx="3357554" cy="116052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4160284506"/>
      </p:ext>
    </p:extLst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28596" y="214290"/>
            <a:ext cx="8501122" cy="1323439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sz="2000" b="1" dirty="0" smtClean="0">
                <a:latin typeface="Century" pitchFamily="18" charset="0"/>
              </a:rPr>
              <a:t>Во время экскурсии учащиеся сделали схематическую зарисовку залегания горных пород на обрыве у берега реки.</a:t>
            </a:r>
            <a:r>
              <a:rPr lang="ru-RU" sz="2000" b="1" dirty="0" smtClean="0">
                <a:solidFill>
                  <a:schemeClr val="bg1"/>
                </a:solidFill>
              </a:rPr>
              <a:t> </a:t>
            </a:r>
            <a:r>
              <a:rPr lang="ru-RU" sz="2000" b="1" dirty="0" smtClean="0">
                <a:solidFill>
                  <a:schemeClr val="tx1"/>
                </a:solidFill>
                <a:latin typeface="Century" pitchFamily="18" charset="0"/>
              </a:rPr>
              <a:t>Расположите показанные на рисунке слои горных пород в порядке увеличения их возраста (от самого молодого до самого старого).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42910" y="1857364"/>
            <a:ext cx="2428892" cy="46166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sz="2400" dirty="0" smtClean="0">
                <a:latin typeface="Century" pitchFamily="18" charset="0"/>
              </a:rPr>
              <a:t>1) известняк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42910" y="2428868"/>
            <a:ext cx="2428892" cy="830997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dirty="0" smtClean="0">
                <a:latin typeface="Century" pitchFamily="18" charset="0"/>
              </a:rPr>
              <a:t>2)суглинок с валунами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42910" y="3429000"/>
            <a:ext cx="2428892" cy="46166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sz="2400" dirty="0" smtClean="0">
                <a:latin typeface="Century" pitchFamily="18" charset="0"/>
              </a:rPr>
              <a:t>3) кварцит</a:t>
            </a: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857224" y="5572140"/>
          <a:ext cx="7929618" cy="571504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643206"/>
                <a:gridCol w="2643206"/>
                <a:gridCol w="2643206"/>
              </a:tblGrid>
              <a:tr h="57150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3571868" y="6457890"/>
            <a:ext cx="2500330" cy="400110"/>
          </a:xfrm>
          <a:prstGeom prst="rect">
            <a:avLst/>
          </a:prstGeom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latin typeface="Century" pitchFamily="18" charset="0"/>
              </a:rPr>
              <a:t>правильный ответ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71472" y="4214818"/>
            <a:ext cx="3714776" cy="1015663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3300"/>
                </a:solidFill>
                <a:latin typeface="Century" pitchFamily="18" charset="0"/>
              </a:rPr>
              <a:t>Вспомните, где залегают самые молодые, а где самые старые слои горных пород</a:t>
            </a:r>
          </a:p>
        </p:txBody>
      </p:sp>
      <p:pic>
        <p:nvPicPr>
          <p:cNvPr id="22" name="Picture 3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8992" y="1785926"/>
            <a:ext cx="4600575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3" name="Стрелка вверх 22"/>
          <p:cNvSpPr/>
          <p:nvPr/>
        </p:nvSpPr>
        <p:spPr>
          <a:xfrm>
            <a:off x="3357554" y="1909748"/>
            <a:ext cx="142876" cy="428628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4" name="Стрелка вверх 23"/>
          <p:cNvSpPr/>
          <p:nvPr/>
        </p:nvSpPr>
        <p:spPr>
          <a:xfrm>
            <a:off x="6572247" y="2235457"/>
            <a:ext cx="142876" cy="428628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5" name="Стрелка вверх 24"/>
          <p:cNvSpPr/>
          <p:nvPr/>
        </p:nvSpPr>
        <p:spPr>
          <a:xfrm>
            <a:off x="3357554" y="2397101"/>
            <a:ext cx="142876" cy="428628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6" name="Стрелка вверх 25"/>
          <p:cNvSpPr/>
          <p:nvPr/>
        </p:nvSpPr>
        <p:spPr>
          <a:xfrm>
            <a:off x="6597902" y="2741975"/>
            <a:ext cx="142876" cy="428628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7" name="Стрелка вверх 26"/>
          <p:cNvSpPr/>
          <p:nvPr/>
        </p:nvSpPr>
        <p:spPr>
          <a:xfrm>
            <a:off x="3317919" y="2865750"/>
            <a:ext cx="142876" cy="428628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8" name="Стрелка вверх 27"/>
          <p:cNvSpPr/>
          <p:nvPr/>
        </p:nvSpPr>
        <p:spPr>
          <a:xfrm>
            <a:off x="6595910" y="3080064"/>
            <a:ext cx="142876" cy="428628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1906564" y="5510962"/>
            <a:ext cx="6480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003300"/>
                </a:solidFill>
                <a:latin typeface="Century" pitchFamily="18" charset="0"/>
              </a:rPr>
              <a:t>2</a:t>
            </a:r>
            <a:endParaRPr lang="ru-RU" sz="3600" b="1" dirty="0">
              <a:solidFill>
                <a:srgbClr val="003300"/>
              </a:solidFill>
              <a:latin typeface="Century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498852" y="5510962"/>
            <a:ext cx="6480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003300"/>
                </a:solidFill>
                <a:latin typeface="Century" pitchFamily="18" charset="0"/>
              </a:rPr>
              <a:t>1</a:t>
            </a:r>
            <a:endParaRPr lang="ru-RU" sz="3600" b="1" dirty="0">
              <a:solidFill>
                <a:srgbClr val="003300"/>
              </a:solidFill>
              <a:latin typeface="Century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091140" y="5510962"/>
            <a:ext cx="6480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003300"/>
                </a:solidFill>
                <a:latin typeface="Century" pitchFamily="18" charset="0"/>
              </a:rPr>
              <a:t>3</a:t>
            </a:r>
            <a:endParaRPr lang="ru-RU" sz="3600" b="1" dirty="0">
              <a:solidFill>
                <a:srgbClr val="003300"/>
              </a:solidFill>
              <a:latin typeface="Century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357686" y="4357694"/>
            <a:ext cx="4500594" cy="707886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3300"/>
                </a:solidFill>
                <a:latin typeface="Century" pitchFamily="18" charset="0"/>
              </a:rPr>
              <a:t>Чем старше слой горных пород, тем глубже он залегает</a:t>
            </a:r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0" presetClass="pat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91 0.00509 C 0.01077 0.0037 0.01928 -0.00208 0.02726 -0.00278 C 0.03976 -0.00394 0.05209 -0.00417 0.06459 -0.00486 C 0.19306 -0.00324 0.18473 -0.01296 0.25712 0.00718 C 0.26632 0.00579 0.27153 0.00486 0.27952 0.00116 C 0.28994 0.00185 0.30139 -0.00301 0.31077 0.00324 C 0.31476 0.00602 0.31007 0.01528 0.30938 0.02106 C 0.30886 0.02546 0.30244 0.04907 0.30035 0.05093 C 0.29653 0.05463 0.29167 0.05671 0.28698 0.05694 C 0.26511 0.05764 0.24306 0.0581 0.22119 0.0588 C 0.20157 0.06829 0.17691 0.06204 0.15556 0.0669 C 0.14619 0.0662 0.13664 0.06597 0.12726 0.06481 C 0.12032 0.06389 0.11528 0.05926 0.10782 0.0588 C 0.08698 0.05764 0.06598 0.05764 0.04514 0.05694 C 0.03143 0.05069 0.02119 0.04838 0.00643 0.04699 C 0.004 0.0463 0.0007 0.04722 -0.00104 0.04491 C -0.00208 0.04352 0.00018 0.04097 0.00035 0.03889 C 0.00122 0.02755 0.00139 0.01644 0.00191 0.00509 Z " pathEditMode="relative" rAng="0" ptsTypes="ffffffffffffffffff">
                                      <p:cBhvr>
                                        <p:cTn id="9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400" y="2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0" presetClass="pat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3.23774E-7 C 0.05677 -0.01781 0.09392 -0.00786 0.16562 -0.00786 " pathEditMode="relative" rAng="0" ptsTypes="fA">
                                      <p:cBhvr>
                                        <p:cTn id="18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300" y="-9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000"/>
                            </p:stCondLst>
                            <p:childTnLst>
                              <p:par>
                                <p:cTn id="20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000"/>
                            </p:stCondLst>
                            <p:childTnLst>
                              <p:par>
                                <p:cTn id="2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000"/>
                            </p:stCondLst>
                            <p:childTnLst>
                              <p:par>
                                <p:cTn id="26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3.33333E-6 C 0.03906 -0.00162 0.07899 -0.00578 0.1177 0.0044 C 0.17309 0.00371 0.22847 0.00232 0.28385 0.00232 C 0.29079 0.00232 0.30312 0.01297 0.30312 0.0132 C 0.30729 0.02107 0.30885 0.02061 0.30312 0.03241 C 0.30104 0.03681 0.2967 0.04537 0.2967 0.04561 C 0.2901 0.08172 0.24288 0.05463 0.2177 0.05811 C 0.15434 0.05741 0.09079 0.05741 0.02743 0.05602 C 0.01788 0.05579 0.00937 0.05209 0.00156 0.04537 C -0.00695 0.02778 -0.00417 0.02269 3.88889E-6 -3.33333E-6 Z " pathEditMode="relative" rAng="0" ptsTypes="ffffffffff">
                                      <p:cBhvr>
                                        <p:cTn id="27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100" y="38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6000"/>
                            </p:stCondLst>
                            <p:childTnLst>
                              <p:par>
                                <p:cTn id="3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6000"/>
                            </p:stCondLst>
                            <p:childTnLst>
                              <p:par>
                                <p:cTn id="35" presetID="0" presetClass="pat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3.23774E-7 C 0.05677 -0.01781 0.09392 -0.00786 0.16562 -0.00786 " pathEditMode="relative" rAng="0" ptsTypes="fA">
                                      <p:cBhvr>
                                        <p:cTn id="36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300" y="-9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8000"/>
                            </p:stCondLst>
                            <p:childTnLst>
                              <p:par>
                                <p:cTn id="38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8000"/>
                            </p:stCondLst>
                            <p:childTnLst>
                              <p:par>
                                <p:cTn id="4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8000"/>
                            </p:stCondLst>
                            <p:childTnLst>
                              <p:par>
                                <p:cTn id="44" presetID="0" presetClass="pat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1.20259E-7 C 0.00885 -0.00138 0.01736 -0.00716 0.02535 -0.00786 C 0.03785 -0.00901 0.05017 -0.00925 0.06267 -0.00994 C 0.19115 -0.00832 0.18281 -0.01803 0.25521 0.00209 C 0.26441 0.0007 0.26962 -0.00023 0.2776 -0.00393 C 0.28802 -0.00323 0.29948 -0.00809 0.30885 -0.00185 C 0.31285 0.00093 0.30816 0.01018 0.30747 0.01596 C 0.30694 0.02036 0.30052 0.04395 0.29844 0.0458 C 0.29462 0.0495 0.28976 0.05158 0.28507 0.05181 C 0.26319 0.0525 0.24115 0.05296 0.21927 0.05366 C 0.19965 0.06314 0.175 0.0569 0.15365 0.06175 C 0.14427 0.06106 0.13472 0.06083 0.12535 0.05967 C 0.1184 0.05875 0.11337 0.05412 0.1059 0.05366 C 0.08507 0.0525 0.06406 0.0525 0.04323 0.05181 C 0.02951 0.04556 0.01927 0.04325 0.00451 0.04186 C 0.00208 0.04117 -0.00121 0.0421 -0.00295 0.03978 C -0.00399 0.03839 -0.00174 0.03585 -0.00156 0.03377 C -0.00069 0.02244 -0.00052 0.01134 4.72222E-6 1.20259E-7 Z " pathEditMode="relative" ptsTypes="ffffffffffffffffff">
                                      <p:cBhvr>
                                        <p:cTn id="45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0"/>
                            </p:stCondLst>
                            <p:childTnLst>
                              <p:par>
                                <p:cTn id="47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0000"/>
                            </p:stCondLst>
                            <p:childTnLst>
                              <p:par>
                                <p:cTn id="5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0000"/>
                            </p:stCondLst>
                            <p:childTnLst>
                              <p:par>
                                <p:cTn id="53" presetID="0" presetClass="pat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3.23774E-7 C 0.05677 -0.01781 0.09392 -0.00786 0.16562 -0.00786 " pathEditMode="relative" rAng="0" ptsTypes="fA">
                                      <p:cBhvr>
                                        <p:cTn id="54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300" y="-9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2000"/>
                            </p:stCondLst>
                            <p:childTnLst>
                              <p:par>
                                <p:cTn id="56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19" grpId="0"/>
    </p:bldLst>
  </p:timing>
</p:sld>
</file>

<file path=ppt/theme/theme1.xml><?xml version="1.0" encoding="utf-8"?>
<a:theme xmlns:a="http://schemas.openxmlformats.org/drawingml/2006/main" name="Электронная паутина">
  <a:themeElements>
    <a:clrScheme name="Другая 63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DFEADF"/>
      </a:accent1>
      <a:accent2>
        <a:srgbClr val="EFF4EF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Электронная паутина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Электронная паутина 1">
        <a:dk1>
          <a:srgbClr val="000044"/>
        </a:dk1>
        <a:lt1>
          <a:srgbClr val="FFFFFF"/>
        </a:lt1>
        <a:dk2>
          <a:srgbClr val="000066"/>
        </a:dk2>
        <a:lt2>
          <a:srgbClr val="FFCC00"/>
        </a:lt2>
        <a:accent1>
          <a:srgbClr val="9CE157"/>
        </a:accent1>
        <a:accent2>
          <a:srgbClr val="2663A0"/>
        </a:accent2>
        <a:accent3>
          <a:srgbClr val="AAAAB8"/>
        </a:accent3>
        <a:accent4>
          <a:srgbClr val="DADADA"/>
        </a:accent4>
        <a:accent5>
          <a:srgbClr val="CBEEB4"/>
        </a:accent5>
        <a:accent6>
          <a:srgbClr val="215991"/>
        </a:accent6>
        <a:hlink>
          <a:srgbClr val="F98D43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Электронная паутина 2">
        <a:dk1>
          <a:srgbClr val="000066"/>
        </a:dk1>
        <a:lt1>
          <a:srgbClr val="9CC2E8"/>
        </a:lt1>
        <a:dk2>
          <a:srgbClr val="4D4D4D"/>
        </a:dk2>
        <a:lt2>
          <a:srgbClr val="7DAFE1"/>
        </a:lt2>
        <a:accent1>
          <a:srgbClr val="26D2E4"/>
        </a:accent1>
        <a:accent2>
          <a:srgbClr val="D0E2F4"/>
        </a:accent2>
        <a:accent3>
          <a:srgbClr val="CBDDF2"/>
        </a:accent3>
        <a:accent4>
          <a:srgbClr val="000056"/>
        </a:accent4>
        <a:accent5>
          <a:srgbClr val="ACE5EF"/>
        </a:accent5>
        <a:accent6>
          <a:srgbClr val="BCCDDD"/>
        </a:accent6>
        <a:hlink>
          <a:srgbClr val="003366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Электронная паутина 3">
        <a:dk1>
          <a:srgbClr val="000000"/>
        </a:dk1>
        <a:lt1>
          <a:srgbClr val="EAEAEA"/>
        </a:lt1>
        <a:dk2>
          <a:srgbClr val="333333"/>
        </a:dk2>
        <a:lt2>
          <a:srgbClr val="DDDDDD"/>
        </a:lt2>
        <a:accent1>
          <a:srgbClr val="C0C0C0"/>
        </a:accent1>
        <a:accent2>
          <a:srgbClr val="FFFFFF"/>
        </a:accent2>
        <a:accent3>
          <a:srgbClr val="F3F3F3"/>
        </a:accent3>
        <a:accent4>
          <a:srgbClr val="000000"/>
        </a:accent4>
        <a:accent5>
          <a:srgbClr val="DCDCDC"/>
        </a:accent5>
        <a:accent6>
          <a:srgbClr val="E7E7E7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Электронная паутина 4">
        <a:dk1>
          <a:srgbClr val="002E2D"/>
        </a:dk1>
        <a:lt1>
          <a:srgbClr val="FFFFFF"/>
        </a:lt1>
        <a:dk2>
          <a:srgbClr val="005250"/>
        </a:dk2>
        <a:lt2>
          <a:srgbClr val="FFCC00"/>
        </a:lt2>
        <a:accent1>
          <a:srgbClr val="9CE157"/>
        </a:accent1>
        <a:accent2>
          <a:srgbClr val="00817E"/>
        </a:accent2>
        <a:accent3>
          <a:srgbClr val="AAB3B3"/>
        </a:accent3>
        <a:accent4>
          <a:srgbClr val="DADADA"/>
        </a:accent4>
        <a:accent5>
          <a:srgbClr val="CBEEB4"/>
        </a:accent5>
        <a:accent6>
          <a:srgbClr val="007472"/>
        </a:accent6>
        <a:hlink>
          <a:srgbClr val="FFFF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Электронная паутина 5">
        <a:dk1>
          <a:srgbClr val="291A4C"/>
        </a:dk1>
        <a:lt1>
          <a:srgbClr val="FFFFFF"/>
        </a:lt1>
        <a:dk2>
          <a:srgbClr val="3B256B"/>
        </a:dk2>
        <a:lt2>
          <a:srgbClr val="FFCC00"/>
        </a:lt2>
        <a:accent1>
          <a:srgbClr val="6EBFCA"/>
        </a:accent1>
        <a:accent2>
          <a:srgbClr val="56369C"/>
        </a:accent2>
        <a:accent3>
          <a:srgbClr val="AFACBA"/>
        </a:accent3>
        <a:accent4>
          <a:srgbClr val="DADADA"/>
        </a:accent4>
        <a:accent5>
          <a:srgbClr val="BADCE1"/>
        </a:accent5>
        <a:accent6>
          <a:srgbClr val="4D308D"/>
        </a:accent6>
        <a:hlink>
          <a:srgbClr val="CCCCFF"/>
        </a:hlink>
        <a:folHlink>
          <a:srgbClr val="66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Электронная паутина 6">
        <a:dk1>
          <a:srgbClr val="511D30"/>
        </a:dk1>
        <a:lt1>
          <a:srgbClr val="FFFFFF"/>
        </a:lt1>
        <a:dk2>
          <a:srgbClr val="6D2740"/>
        </a:dk2>
        <a:lt2>
          <a:srgbClr val="FDD409"/>
        </a:lt2>
        <a:accent1>
          <a:srgbClr val="FDB83B"/>
        </a:accent1>
        <a:accent2>
          <a:srgbClr val="9D395D"/>
        </a:accent2>
        <a:accent3>
          <a:srgbClr val="BAACAF"/>
        </a:accent3>
        <a:accent4>
          <a:srgbClr val="DADADA"/>
        </a:accent4>
        <a:accent5>
          <a:srgbClr val="FED8AF"/>
        </a:accent5>
        <a:accent6>
          <a:srgbClr val="8E3353"/>
        </a:accent6>
        <a:hlink>
          <a:srgbClr val="FF99CC"/>
        </a:hlink>
        <a:folHlink>
          <a:srgbClr val="D6009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Электронная паутина 7">
        <a:dk1>
          <a:srgbClr val="000050"/>
        </a:dk1>
        <a:lt1>
          <a:srgbClr val="D0E2F4"/>
        </a:lt1>
        <a:dk2>
          <a:srgbClr val="000099"/>
        </a:dk2>
        <a:lt2>
          <a:srgbClr val="7DAFE1"/>
        </a:lt2>
        <a:accent1>
          <a:srgbClr val="26D2E4"/>
        </a:accent1>
        <a:accent2>
          <a:srgbClr val="FCFEAC"/>
        </a:accent2>
        <a:accent3>
          <a:srgbClr val="E4EEF8"/>
        </a:accent3>
        <a:accent4>
          <a:srgbClr val="000043"/>
        </a:accent4>
        <a:accent5>
          <a:srgbClr val="ACE5EF"/>
        </a:accent5>
        <a:accent6>
          <a:srgbClr val="E4E69B"/>
        </a:accent6>
        <a:hlink>
          <a:srgbClr val="003366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Электронная паутина 8">
        <a:dk1>
          <a:srgbClr val="000050"/>
        </a:dk1>
        <a:lt1>
          <a:srgbClr val="D0E2F4"/>
        </a:lt1>
        <a:dk2>
          <a:srgbClr val="000099"/>
        </a:dk2>
        <a:lt2>
          <a:srgbClr val="7DAFE1"/>
        </a:lt2>
        <a:accent1>
          <a:srgbClr val="2C7426"/>
        </a:accent1>
        <a:accent2>
          <a:srgbClr val="FCFEAC"/>
        </a:accent2>
        <a:accent3>
          <a:srgbClr val="E4EEF8"/>
        </a:accent3>
        <a:accent4>
          <a:srgbClr val="000043"/>
        </a:accent4>
        <a:accent5>
          <a:srgbClr val="ACBCAC"/>
        </a:accent5>
        <a:accent6>
          <a:srgbClr val="E4E69B"/>
        </a:accent6>
        <a:hlink>
          <a:srgbClr val="003366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533E0A40001E814E995471E0489B1028" ma:contentTypeVersion="1" ma:contentTypeDescription="Создание документа." ma:contentTypeScope="" ma:versionID="1ef7d38ec03c930eb334f4ee5131ff55">
  <xsd:schema xmlns:xsd="http://www.w3.org/2001/XMLSchema" xmlns:xs="http://www.w3.org/2001/XMLSchema" xmlns:p="http://schemas.microsoft.com/office/2006/metadata/properties" xmlns:ns2="d93f08c7-4dc9-4366-b183-71f4e46057df" targetNamespace="http://schemas.microsoft.com/office/2006/metadata/properties" ma:root="true" ma:fieldsID="901426136c3cb9e8a8df3f1a14d2308d" ns2:_="">
    <xsd:import namespace="d93f08c7-4dc9-4366-b183-71f4e46057df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93f08c7-4dc9-4366-b183-71f4e46057d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Общий доступ с использованием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CE4A6F4-6329-440B-BD29-2251BFFE2410}"/>
</file>

<file path=customXml/itemProps2.xml><?xml version="1.0" encoding="utf-8"?>
<ds:datastoreItem xmlns:ds="http://schemas.openxmlformats.org/officeDocument/2006/customXml" ds:itemID="{9B78BECD-1C33-4A64-825F-17F2DF918416}"/>
</file>

<file path=customXml/itemProps3.xml><?xml version="1.0" encoding="utf-8"?>
<ds:datastoreItem xmlns:ds="http://schemas.openxmlformats.org/officeDocument/2006/customXml" ds:itemID="{FB9517EE-2485-4CDD-95B0-6DD2EC7347F9}"/>
</file>

<file path=docProps/app.xml><?xml version="1.0" encoding="utf-8"?>
<Properties xmlns="http://schemas.openxmlformats.org/officeDocument/2006/extended-properties" xmlns:vt="http://schemas.openxmlformats.org/officeDocument/2006/docPropsVTypes">
  <Template>Природопользование и геоэкология</Template>
  <TotalTime>722</TotalTime>
  <Words>102</Words>
  <Application>Microsoft Office PowerPoint</Application>
  <PresentationFormat>Экран (4:3)</PresentationFormat>
  <Paragraphs>13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Электронная паутина</vt:lpstr>
      <vt:lpstr>Слайд 1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Aleksey</dc:creator>
  <cp:lastModifiedBy>Wi</cp:lastModifiedBy>
  <cp:revision>71</cp:revision>
  <dcterms:modified xsi:type="dcterms:W3CDTF">2016-11-18T19:22:31Z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0x010100533E0A40001E814E995471E0489B1028</vt:lpwstr>
  </property>
</Properties>
</file>