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5"/>
  </p:notesMasterIdLst>
  <p:sldIdLst>
    <p:sldId id="266" r:id="rId2"/>
    <p:sldId id="276" r:id="rId3"/>
    <p:sldId id="275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003300"/>
    <a:srgbClr val="2D452D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26" autoAdjust="0"/>
    <p:restoredTop sz="93606" autoAdjust="0"/>
  </p:normalViewPr>
  <p:slideViewPr>
    <p:cSldViewPr>
      <p:cViewPr varScale="1">
        <p:scale>
          <a:sx n="68" d="100"/>
          <a:sy n="68" d="100"/>
        </p:scale>
        <p:origin x="-14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notesMaster" Target="notesMasters/notesMaster1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BB4BD6-2953-4675-9BFE-8EA1D701B40F}" type="datetimeFigureOut">
              <a:rPr lang="ru-RU" smtClean="0"/>
              <a:pPr/>
              <a:t>13.11.2016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30FC69-E2CC-4FFE-9540-35503ECC10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2861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-14288"/>
            <a:ext cx="9155113" cy="6884988"/>
            <a:chOff x="0" y="-9"/>
            <a:chExt cx="5767" cy="4337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1632" y="-5"/>
              <a:ext cx="1737" cy="4333"/>
            </a:xfrm>
            <a:custGeom>
              <a:avLst/>
              <a:gdLst>
                <a:gd name="T0" fmla="*/ 494 w 1737"/>
                <a:gd name="T1" fmla="*/ 4322 h 4320"/>
                <a:gd name="T2" fmla="*/ 1737 w 1737"/>
                <a:gd name="T3" fmla="*/ 4333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22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-7"/>
              <a:ext cx="1737" cy="4329"/>
            </a:xfrm>
            <a:custGeom>
              <a:avLst/>
              <a:gdLst>
                <a:gd name="T0" fmla="*/ 494 w 1737"/>
                <a:gd name="T1" fmla="*/ 4318 h 4320"/>
                <a:gd name="T2" fmla="*/ 1737 w 1737"/>
                <a:gd name="T3" fmla="*/ 4329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18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3744" y="-4"/>
              <a:ext cx="1739" cy="4330"/>
            </a:xfrm>
            <a:custGeom>
              <a:avLst/>
              <a:gdLst>
                <a:gd name="T0" fmla="*/ 494 w 1739"/>
                <a:gd name="T1" fmla="*/ 4325 h 4420"/>
                <a:gd name="T2" fmla="*/ 1739 w 1739"/>
                <a:gd name="T3" fmla="*/ 4330 h 4420"/>
                <a:gd name="T4" fmla="*/ 524 w 1739"/>
                <a:gd name="T5" fmla="*/ 0 h 4420"/>
                <a:gd name="T6" fmla="*/ 0 w 1739"/>
                <a:gd name="T7" fmla="*/ 7 h 4420"/>
                <a:gd name="T8" fmla="*/ 494 w 1739"/>
                <a:gd name="T9" fmla="*/ 4325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1920" y="-9"/>
              <a:ext cx="2080" cy="4324"/>
            </a:xfrm>
            <a:custGeom>
              <a:avLst/>
              <a:gdLst>
                <a:gd name="T0" fmla="*/ 0 w 2080"/>
                <a:gd name="T1" fmla="*/ 7 h 4338"/>
                <a:gd name="T2" fmla="*/ 1870 w 2080"/>
                <a:gd name="T3" fmla="*/ 4324 h 4338"/>
                <a:gd name="T4" fmla="*/ 2080 w 2080"/>
                <a:gd name="T5" fmla="*/ 4324 h 4338"/>
                <a:gd name="T6" fmla="*/ 1033 w 2080"/>
                <a:gd name="T7" fmla="*/ 0 h 4338"/>
                <a:gd name="T8" fmla="*/ 0 w 2080"/>
                <a:gd name="T9" fmla="*/ 7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117" y="97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 rot="2702961" flipH="1">
              <a:off x="810" y="766"/>
              <a:ext cx="2544" cy="1008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83" y="49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 rot="-2895842">
              <a:off x="-984" y="1041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 rot="-2305141">
              <a:off x="1331" y="913"/>
              <a:ext cx="3594" cy="1735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hidden">
            <a:xfrm rot="2084418" flipH="1">
              <a:off x="1859" y="865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hidden">
            <a:xfrm>
              <a:off x="4250" y="-7"/>
              <a:ext cx="1089" cy="2285"/>
            </a:xfrm>
            <a:custGeom>
              <a:avLst/>
              <a:gdLst/>
              <a:ahLst/>
              <a:cxnLst>
                <a:cxn ang="0">
                  <a:pos x="0" y="2265"/>
                </a:cxn>
                <a:cxn ang="0">
                  <a:pos x="1030" y="0"/>
                </a:cxn>
                <a:cxn ang="0">
                  <a:pos x="1089" y="0"/>
                </a:cxn>
                <a:cxn ang="0">
                  <a:pos x="37" y="2285"/>
                </a:cxn>
                <a:cxn ang="0">
                  <a:pos x="0" y="2265"/>
                </a:cxn>
              </a:cxnLst>
              <a:rect l="0" t="0" r="r" b="b"/>
              <a:pathLst>
                <a:path w="1089" h="2285">
                  <a:moveTo>
                    <a:pt x="0" y="2265"/>
                  </a:moveTo>
                  <a:cubicBezTo>
                    <a:pt x="438" y="996"/>
                    <a:pt x="865" y="377"/>
                    <a:pt x="1030" y="0"/>
                  </a:cubicBezTo>
                  <a:cubicBezTo>
                    <a:pt x="1030" y="0"/>
                    <a:pt x="1059" y="0"/>
                    <a:pt x="1089" y="0"/>
                  </a:cubicBezTo>
                  <a:cubicBezTo>
                    <a:pt x="565" y="834"/>
                    <a:pt x="181" y="1853"/>
                    <a:pt x="37" y="2285"/>
                  </a:cubicBezTo>
                  <a:cubicBezTo>
                    <a:pt x="37" y="2285"/>
                    <a:pt x="0" y="2265"/>
                    <a:pt x="0" y="226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Rectangle 14"/>
            <p:cNvSpPr>
              <a:spLocks noChangeArrowheads="1"/>
            </p:cNvSpPr>
            <p:nvPr/>
          </p:nvSpPr>
          <p:spPr bwMode="invGray">
            <a:xfrm>
              <a:off x="0" y="2441"/>
              <a:ext cx="5760" cy="43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invGray">
            <a:xfrm>
              <a:off x="1632" y="2487"/>
              <a:ext cx="1737" cy="382"/>
            </a:xfrm>
            <a:custGeom>
              <a:avLst/>
              <a:gdLst>
                <a:gd name="T0" fmla="*/ 494 w 1737"/>
                <a:gd name="T1" fmla="*/ 381 h 4320"/>
                <a:gd name="T2" fmla="*/ 1737 w 1737"/>
                <a:gd name="T3" fmla="*/ 382 h 4320"/>
                <a:gd name="T4" fmla="*/ 524 w 1737"/>
                <a:gd name="T5" fmla="*/ 0 h 4320"/>
                <a:gd name="T6" fmla="*/ 0 w 1737"/>
                <a:gd name="T7" fmla="*/ 1 h 4320"/>
                <a:gd name="T8" fmla="*/ 494 w 1737"/>
                <a:gd name="T9" fmla="*/ 381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invGray">
            <a:xfrm>
              <a:off x="0" y="2487"/>
              <a:ext cx="1737" cy="381"/>
            </a:xfrm>
            <a:custGeom>
              <a:avLst/>
              <a:gdLst>
                <a:gd name="T0" fmla="*/ 494 w 1737"/>
                <a:gd name="T1" fmla="*/ 380 h 4320"/>
                <a:gd name="T2" fmla="*/ 1737 w 1737"/>
                <a:gd name="T3" fmla="*/ 381 h 4320"/>
                <a:gd name="T4" fmla="*/ 524 w 1737"/>
                <a:gd name="T5" fmla="*/ 0 h 4320"/>
                <a:gd name="T6" fmla="*/ 0 w 1737"/>
                <a:gd name="T7" fmla="*/ 1 h 4320"/>
                <a:gd name="T8" fmla="*/ 494 w 1737"/>
                <a:gd name="T9" fmla="*/ 380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invGray">
            <a:xfrm>
              <a:off x="3744" y="2487"/>
              <a:ext cx="1739" cy="382"/>
            </a:xfrm>
            <a:custGeom>
              <a:avLst/>
              <a:gdLst>
                <a:gd name="T0" fmla="*/ 494 w 1739"/>
                <a:gd name="T1" fmla="*/ 382 h 4420"/>
                <a:gd name="T2" fmla="*/ 1739 w 1739"/>
                <a:gd name="T3" fmla="*/ 382 h 4420"/>
                <a:gd name="T4" fmla="*/ 524 w 1739"/>
                <a:gd name="T5" fmla="*/ 0 h 4420"/>
                <a:gd name="T6" fmla="*/ 0 w 1739"/>
                <a:gd name="T7" fmla="*/ 1 h 4420"/>
                <a:gd name="T8" fmla="*/ 494 w 1739"/>
                <a:gd name="T9" fmla="*/ 382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invGray">
            <a:xfrm>
              <a:off x="1920" y="2487"/>
              <a:ext cx="2080" cy="381"/>
            </a:xfrm>
            <a:custGeom>
              <a:avLst/>
              <a:gdLst>
                <a:gd name="T0" fmla="*/ 0 w 2080"/>
                <a:gd name="T1" fmla="*/ 1 h 4338"/>
                <a:gd name="T2" fmla="*/ 1870 w 2080"/>
                <a:gd name="T3" fmla="*/ 381 h 4338"/>
                <a:gd name="T4" fmla="*/ 2080 w 2080"/>
                <a:gd name="T5" fmla="*/ 381 h 4338"/>
                <a:gd name="T6" fmla="*/ 1033 w 2080"/>
                <a:gd name="T7" fmla="*/ 0 h 4338"/>
                <a:gd name="T8" fmla="*/ 0 w 2080"/>
                <a:gd name="T9" fmla="*/ 1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" name="Rectangle 19"/>
            <p:cNvSpPr>
              <a:spLocks noChangeArrowheads="1"/>
            </p:cNvSpPr>
            <p:nvPr/>
          </p:nvSpPr>
          <p:spPr bwMode="invGray">
            <a:xfrm>
              <a:off x="7" y="2456"/>
              <a:ext cx="5760" cy="432"/>
            </a:xfrm>
            <a:prstGeom prst="rect">
              <a:avLst/>
            </a:prstGeom>
            <a:solidFill>
              <a:schemeClr val="bg2">
                <a:alpha val="50195"/>
              </a:schemeClr>
            </a:soli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invGray">
            <a:xfrm>
              <a:off x="2583" y="2449"/>
              <a:ext cx="1036" cy="420"/>
            </a:xfrm>
            <a:custGeom>
              <a:avLst/>
              <a:gdLst/>
              <a:ahLst/>
              <a:cxnLst>
                <a:cxn ang="0">
                  <a:pos x="1027" y="0"/>
                </a:cxn>
                <a:cxn ang="0">
                  <a:pos x="0" y="417"/>
                </a:cxn>
                <a:cxn ang="0">
                  <a:pos x="24" y="420"/>
                </a:cxn>
                <a:cxn ang="0">
                  <a:pos x="1036" y="16"/>
                </a:cxn>
                <a:cxn ang="0">
                  <a:pos x="1027" y="0"/>
                </a:cxn>
              </a:cxnLst>
              <a:rect l="0" t="0" r="r" b="b"/>
              <a:pathLst>
                <a:path w="1036" h="420">
                  <a:moveTo>
                    <a:pt x="1027" y="0"/>
                  </a:moveTo>
                  <a:cubicBezTo>
                    <a:pt x="508" y="159"/>
                    <a:pt x="167" y="347"/>
                    <a:pt x="0" y="417"/>
                  </a:cubicBezTo>
                  <a:cubicBezTo>
                    <a:pt x="0" y="417"/>
                    <a:pt x="12" y="418"/>
                    <a:pt x="24" y="420"/>
                  </a:cubicBezTo>
                  <a:cubicBezTo>
                    <a:pt x="237" y="321"/>
                    <a:pt x="708" y="105"/>
                    <a:pt x="1036" y="16"/>
                  </a:cubicBezTo>
                  <a:cubicBezTo>
                    <a:pt x="1036" y="16"/>
                    <a:pt x="1027" y="0"/>
                    <a:pt x="1027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invGray">
            <a:xfrm rot="18897039" flipH="1">
              <a:off x="1486" y="2417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invGray">
            <a:xfrm rot="18897039" flipH="1">
              <a:off x="766" y="2417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invGray">
            <a:xfrm rot="18897039" flipH="1">
              <a:off x="31" y="2385"/>
              <a:ext cx="1034" cy="487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invGray">
            <a:xfrm flipH="1" flipV="1">
              <a:off x="576" y="2441"/>
              <a:ext cx="3552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invGray">
            <a:xfrm flipH="1" flipV="1">
              <a:off x="240" y="2441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invGray">
            <a:xfrm flipH="1" flipV="1">
              <a:off x="3036" y="2489"/>
              <a:ext cx="1332" cy="383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invGray">
            <a:xfrm flipH="1" flipV="1">
              <a:off x="3984" y="2441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invGray">
            <a:xfrm flipH="1" flipV="1">
              <a:off x="3456" y="2441"/>
              <a:ext cx="2304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" name="Rectangle 29"/>
            <p:cNvSpPr>
              <a:spLocks noChangeArrowheads="1"/>
            </p:cNvSpPr>
            <p:nvPr/>
          </p:nvSpPr>
          <p:spPr bwMode="invGray">
            <a:xfrm>
              <a:off x="0" y="2462"/>
              <a:ext cx="5760" cy="1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accent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2" name="Rectangle 30"/>
            <p:cNvSpPr>
              <a:spLocks noChangeArrowheads="1"/>
            </p:cNvSpPr>
            <p:nvPr/>
          </p:nvSpPr>
          <p:spPr bwMode="hidden">
            <a:xfrm>
              <a:off x="0" y="2880"/>
              <a:ext cx="5760" cy="57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" name="Rectangle 31"/>
            <p:cNvSpPr>
              <a:spLocks noChangeArrowheads="1"/>
            </p:cNvSpPr>
            <p:nvPr/>
          </p:nvSpPr>
          <p:spPr bwMode="hidden">
            <a:xfrm>
              <a:off x="0" y="3408"/>
              <a:ext cx="5760" cy="9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pic>
          <p:nvPicPr>
            <p:cNvPr id="34" name="Picture 32" descr="BTZBUL1A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86" y="1650"/>
              <a:ext cx="204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129" name="Rectangle 33"/>
          <p:cNvSpPr>
            <a:spLocks noGrp="1" noChangeArrowheads="1"/>
          </p:cNvSpPr>
          <p:nvPr>
            <p:ph type="ctrTitle"/>
          </p:nvPr>
        </p:nvSpPr>
        <p:spPr>
          <a:xfrm>
            <a:off x="1676400" y="1905000"/>
            <a:ext cx="7239000" cy="19050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130" name="Rectangle 34"/>
          <p:cNvSpPr>
            <a:spLocks noGrp="1" noChangeArrowheads="1"/>
          </p:cNvSpPr>
          <p:nvPr>
            <p:ph type="subTitle" idx="1"/>
          </p:nvPr>
        </p:nvSpPr>
        <p:spPr>
          <a:xfrm>
            <a:off x="1676400" y="4572000"/>
            <a:ext cx="6400800" cy="1679575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35" name="Rectangle 3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3246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fld id="{5B106E36-FD25-4E2D-B0AA-010F637433A0}" type="datetimeFigureOut">
              <a:rPr lang="ru-RU" smtClean="0"/>
              <a:pPr/>
              <a:t>13.11.2016</a:t>
            </a:fld>
            <a:endParaRPr lang="ru-RU"/>
          </a:p>
        </p:txBody>
      </p:sp>
      <p:sp>
        <p:nvSpPr>
          <p:cNvPr id="36" name="Rectangle 3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7" name="Rectangle 3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13.11.2016</a:t>
            </a:fld>
            <a:endParaRPr lang="ru-RU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465138"/>
            <a:ext cx="1943100" cy="56308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465138"/>
            <a:ext cx="5676900" cy="56308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13.11.2016</a:t>
            </a:fld>
            <a:endParaRPr lang="ru-RU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13.11.2016</a:t>
            </a:fld>
            <a:endParaRPr lang="ru-RU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13.11.2016</a:t>
            </a:fld>
            <a:endParaRPr lang="ru-RU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13.11.2016</a:t>
            </a:fld>
            <a:endParaRPr lang="ru-RU"/>
          </a:p>
        </p:txBody>
      </p:sp>
      <p:sp>
        <p:nvSpPr>
          <p:cNvPr id="6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13.11.2016</a:t>
            </a:fld>
            <a:endParaRPr lang="ru-RU"/>
          </a:p>
        </p:txBody>
      </p:sp>
      <p:sp>
        <p:nvSpPr>
          <p:cNvPr id="8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13.11.2016</a:t>
            </a:fld>
            <a:endParaRPr lang="ru-RU"/>
          </a:p>
        </p:txBody>
      </p:sp>
      <p:sp>
        <p:nvSpPr>
          <p:cNvPr id="4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13.11.2016</a:t>
            </a:fld>
            <a:endParaRPr lang="ru-RU"/>
          </a:p>
        </p:txBody>
      </p:sp>
      <p:sp>
        <p:nvSpPr>
          <p:cNvPr id="3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13.11.2016</a:t>
            </a:fld>
            <a:endParaRPr lang="ru-RU"/>
          </a:p>
        </p:txBody>
      </p:sp>
      <p:sp>
        <p:nvSpPr>
          <p:cNvPr id="6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13.11.2016</a:t>
            </a:fld>
            <a:endParaRPr lang="ru-RU"/>
          </a:p>
        </p:txBody>
      </p:sp>
      <p:sp>
        <p:nvSpPr>
          <p:cNvPr id="6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7405688"/>
            <a:chOff x="0" y="-9"/>
            <a:chExt cx="5760" cy="4665"/>
          </a:xfrm>
        </p:grpSpPr>
        <p:sp>
          <p:nvSpPr>
            <p:cNvPr id="1032" name="Freeform 3"/>
            <p:cNvSpPr>
              <a:spLocks/>
            </p:cNvSpPr>
            <p:nvPr/>
          </p:nvSpPr>
          <p:spPr bwMode="hidden">
            <a:xfrm>
              <a:off x="1632" y="-5"/>
              <a:ext cx="1737" cy="4333"/>
            </a:xfrm>
            <a:custGeom>
              <a:avLst/>
              <a:gdLst>
                <a:gd name="T0" fmla="*/ 494 w 1737"/>
                <a:gd name="T1" fmla="*/ 4322 h 4320"/>
                <a:gd name="T2" fmla="*/ 1737 w 1737"/>
                <a:gd name="T3" fmla="*/ 4333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22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0" y="-7"/>
              <a:ext cx="1737" cy="4329"/>
            </a:xfrm>
            <a:custGeom>
              <a:avLst/>
              <a:gdLst>
                <a:gd name="T0" fmla="*/ 494 w 1737"/>
                <a:gd name="T1" fmla="*/ 4318 h 4320"/>
                <a:gd name="T2" fmla="*/ 1737 w 1737"/>
                <a:gd name="T3" fmla="*/ 4329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18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4" name="Freeform 5"/>
            <p:cNvSpPr>
              <a:spLocks/>
            </p:cNvSpPr>
            <p:nvPr/>
          </p:nvSpPr>
          <p:spPr bwMode="hidden">
            <a:xfrm>
              <a:off x="3744" y="-4"/>
              <a:ext cx="1739" cy="4330"/>
            </a:xfrm>
            <a:custGeom>
              <a:avLst/>
              <a:gdLst>
                <a:gd name="T0" fmla="*/ 494 w 1739"/>
                <a:gd name="T1" fmla="*/ 4325 h 4420"/>
                <a:gd name="T2" fmla="*/ 1739 w 1739"/>
                <a:gd name="T3" fmla="*/ 4330 h 4420"/>
                <a:gd name="T4" fmla="*/ 524 w 1739"/>
                <a:gd name="T5" fmla="*/ 0 h 4420"/>
                <a:gd name="T6" fmla="*/ 0 w 1739"/>
                <a:gd name="T7" fmla="*/ 7 h 4420"/>
                <a:gd name="T8" fmla="*/ 494 w 1739"/>
                <a:gd name="T9" fmla="*/ 4325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5" name="Freeform 6"/>
            <p:cNvSpPr>
              <a:spLocks/>
            </p:cNvSpPr>
            <p:nvPr/>
          </p:nvSpPr>
          <p:spPr bwMode="hidden">
            <a:xfrm>
              <a:off x="1920" y="-9"/>
              <a:ext cx="2080" cy="4324"/>
            </a:xfrm>
            <a:custGeom>
              <a:avLst/>
              <a:gdLst>
                <a:gd name="T0" fmla="*/ 0 w 2080"/>
                <a:gd name="T1" fmla="*/ 7 h 4338"/>
                <a:gd name="T2" fmla="*/ 1870 w 2080"/>
                <a:gd name="T3" fmla="*/ 4324 h 4338"/>
                <a:gd name="T4" fmla="*/ 2080 w 2080"/>
                <a:gd name="T5" fmla="*/ 4324 h 4338"/>
                <a:gd name="T6" fmla="*/ 1033 w 2080"/>
                <a:gd name="T7" fmla="*/ 0 h 4338"/>
                <a:gd name="T8" fmla="*/ 0 w 2080"/>
                <a:gd name="T9" fmla="*/ 7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79" name="Freeform 7"/>
            <p:cNvSpPr>
              <a:spLocks/>
            </p:cNvSpPr>
            <p:nvPr/>
          </p:nvSpPr>
          <p:spPr bwMode="hidden">
            <a:xfrm>
              <a:off x="117" y="97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0" name="Freeform 8"/>
            <p:cNvSpPr>
              <a:spLocks/>
            </p:cNvSpPr>
            <p:nvPr/>
          </p:nvSpPr>
          <p:spPr bwMode="hidden">
            <a:xfrm rot="2702961" flipH="1">
              <a:off x="810" y="766"/>
              <a:ext cx="2544" cy="1008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1" name="Freeform 9"/>
            <p:cNvSpPr>
              <a:spLocks/>
            </p:cNvSpPr>
            <p:nvPr/>
          </p:nvSpPr>
          <p:spPr bwMode="hidden">
            <a:xfrm>
              <a:off x="83" y="49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2" name="Freeform 10"/>
            <p:cNvSpPr>
              <a:spLocks/>
            </p:cNvSpPr>
            <p:nvPr userDrawn="1"/>
          </p:nvSpPr>
          <p:spPr bwMode="hidden">
            <a:xfrm rot="-2895842">
              <a:off x="-984" y="1041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3" name="Freeform 11"/>
            <p:cNvSpPr>
              <a:spLocks/>
            </p:cNvSpPr>
            <p:nvPr/>
          </p:nvSpPr>
          <p:spPr bwMode="hidden">
            <a:xfrm rot="-2305141">
              <a:off x="1331" y="913"/>
              <a:ext cx="3594" cy="1735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4" name="Freeform 12"/>
            <p:cNvSpPr>
              <a:spLocks/>
            </p:cNvSpPr>
            <p:nvPr/>
          </p:nvSpPr>
          <p:spPr bwMode="hidden">
            <a:xfrm rot="2084418" flipH="1">
              <a:off x="1859" y="865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5" name="Freeform 13"/>
            <p:cNvSpPr>
              <a:spLocks/>
            </p:cNvSpPr>
            <p:nvPr/>
          </p:nvSpPr>
          <p:spPr bwMode="hidden">
            <a:xfrm>
              <a:off x="4250" y="-7"/>
              <a:ext cx="1089" cy="2285"/>
            </a:xfrm>
            <a:custGeom>
              <a:avLst/>
              <a:gdLst/>
              <a:ahLst/>
              <a:cxnLst>
                <a:cxn ang="0">
                  <a:pos x="0" y="2265"/>
                </a:cxn>
                <a:cxn ang="0">
                  <a:pos x="1030" y="0"/>
                </a:cxn>
                <a:cxn ang="0">
                  <a:pos x="1089" y="0"/>
                </a:cxn>
                <a:cxn ang="0">
                  <a:pos x="37" y="2285"/>
                </a:cxn>
                <a:cxn ang="0">
                  <a:pos x="0" y="2265"/>
                </a:cxn>
              </a:cxnLst>
              <a:rect l="0" t="0" r="r" b="b"/>
              <a:pathLst>
                <a:path w="1089" h="2285">
                  <a:moveTo>
                    <a:pt x="0" y="2265"/>
                  </a:moveTo>
                  <a:cubicBezTo>
                    <a:pt x="438" y="996"/>
                    <a:pt x="865" y="377"/>
                    <a:pt x="1030" y="0"/>
                  </a:cubicBezTo>
                  <a:cubicBezTo>
                    <a:pt x="1030" y="0"/>
                    <a:pt x="1059" y="0"/>
                    <a:pt x="1089" y="0"/>
                  </a:cubicBezTo>
                  <a:cubicBezTo>
                    <a:pt x="565" y="834"/>
                    <a:pt x="181" y="1853"/>
                    <a:pt x="37" y="2285"/>
                  </a:cubicBezTo>
                  <a:cubicBezTo>
                    <a:pt x="37" y="2285"/>
                    <a:pt x="0" y="2265"/>
                    <a:pt x="0" y="226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3" name="Rectangle 14"/>
            <p:cNvSpPr>
              <a:spLocks noChangeArrowheads="1"/>
            </p:cNvSpPr>
            <p:nvPr/>
          </p:nvSpPr>
          <p:spPr bwMode="hidden">
            <a:xfrm>
              <a:off x="0" y="3910"/>
              <a:ext cx="5760" cy="43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4" name="Freeform 15"/>
            <p:cNvSpPr>
              <a:spLocks/>
            </p:cNvSpPr>
            <p:nvPr/>
          </p:nvSpPr>
          <p:spPr bwMode="hidden">
            <a:xfrm>
              <a:off x="1632" y="3956"/>
              <a:ext cx="1737" cy="382"/>
            </a:xfrm>
            <a:custGeom>
              <a:avLst/>
              <a:gdLst>
                <a:gd name="T0" fmla="*/ 494 w 1737"/>
                <a:gd name="T1" fmla="*/ 381 h 4320"/>
                <a:gd name="T2" fmla="*/ 1737 w 1737"/>
                <a:gd name="T3" fmla="*/ 382 h 4320"/>
                <a:gd name="T4" fmla="*/ 524 w 1737"/>
                <a:gd name="T5" fmla="*/ 0 h 4320"/>
                <a:gd name="T6" fmla="*/ 0 w 1737"/>
                <a:gd name="T7" fmla="*/ 1 h 4320"/>
                <a:gd name="T8" fmla="*/ 494 w 1737"/>
                <a:gd name="T9" fmla="*/ 381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5" name="Freeform 16"/>
            <p:cNvSpPr>
              <a:spLocks/>
            </p:cNvSpPr>
            <p:nvPr/>
          </p:nvSpPr>
          <p:spPr bwMode="hidden">
            <a:xfrm>
              <a:off x="0" y="3956"/>
              <a:ext cx="1737" cy="381"/>
            </a:xfrm>
            <a:custGeom>
              <a:avLst/>
              <a:gdLst>
                <a:gd name="T0" fmla="*/ 494 w 1737"/>
                <a:gd name="T1" fmla="*/ 380 h 4320"/>
                <a:gd name="T2" fmla="*/ 1737 w 1737"/>
                <a:gd name="T3" fmla="*/ 381 h 4320"/>
                <a:gd name="T4" fmla="*/ 524 w 1737"/>
                <a:gd name="T5" fmla="*/ 0 h 4320"/>
                <a:gd name="T6" fmla="*/ 0 w 1737"/>
                <a:gd name="T7" fmla="*/ 1 h 4320"/>
                <a:gd name="T8" fmla="*/ 494 w 1737"/>
                <a:gd name="T9" fmla="*/ 380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6" name="Freeform 17"/>
            <p:cNvSpPr>
              <a:spLocks/>
            </p:cNvSpPr>
            <p:nvPr/>
          </p:nvSpPr>
          <p:spPr bwMode="hidden">
            <a:xfrm>
              <a:off x="3744" y="3956"/>
              <a:ext cx="1739" cy="382"/>
            </a:xfrm>
            <a:custGeom>
              <a:avLst/>
              <a:gdLst>
                <a:gd name="T0" fmla="*/ 494 w 1739"/>
                <a:gd name="T1" fmla="*/ 382 h 4420"/>
                <a:gd name="T2" fmla="*/ 1739 w 1739"/>
                <a:gd name="T3" fmla="*/ 382 h 4420"/>
                <a:gd name="T4" fmla="*/ 524 w 1739"/>
                <a:gd name="T5" fmla="*/ 0 h 4420"/>
                <a:gd name="T6" fmla="*/ 0 w 1739"/>
                <a:gd name="T7" fmla="*/ 1 h 4420"/>
                <a:gd name="T8" fmla="*/ 494 w 1739"/>
                <a:gd name="T9" fmla="*/ 382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7" name="Freeform 18"/>
            <p:cNvSpPr>
              <a:spLocks/>
            </p:cNvSpPr>
            <p:nvPr/>
          </p:nvSpPr>
          <p:spPr bwMode="hidden">
            <a:xfrm>
              <a:off x="1920" y="3956"/>
              <a:ext cx="2080" cy="381"/>
            </a:xfrm>
            <a:custGeom>
              <a:avLst/>
              <a:gdLst>
                <a:gd name="T0" fmla="*/ 0 w 2080"/>
                <a:gd name="T1" fmla="*/ 1 h 4338"/>
                <a:gd name="T2" fmla="*/ 1870 w 2080"/>
                <a:gd name="T3" fmla="*/ 381 h 4338"/>
                <a:gd name="T4" fmla="*/ 2080 w 2080"/>
                <a:gd name="T5" fmla="*/ 381 h 4338"/>
                <a:gd name="T6" fmla="*/ 1033 w 2080"/>
                <a:gd name="T7" fmla="*/ 0 h 4338"/>
                <a:gd name="T8" fmla="*/ 0 w 2080"/>
                <a:gd name="T9" fmla="*/ 1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8" name="Rectangle 19"/>
            <p:cNvSpPr>
              <a:spLocks noChangeArrowheads="1"/>
            </p:cNvSpPr>
            <p:nvPr/>
          </p:nvSpPr>
          <p:spPr bwMode="hidden">
            <a:xfrm>
              <a:off x="0" y="3905"/>
              <a:ext cx="5760" cy="432"/>
            </a:xfrm>
            <a:prstGeom prst="rect">
              <a:avLst/>
            </a:prstGeom>
            <a:solidFill>
              <a:schemeClr val="bg2">
                <a:alpha val="50195"/>
              </a:schemeClr>
            </a:soli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2" name="Freeform 20"/>
            <p:cNvSpPr>
              <a:spLocks/>
            </p:cNvSpPr>
            <p:nvPr/>
          </p:nvSpPr>
          <p:spPr bwMode="hidden">
            <a:xfrm>
              <a:off x="2583" y="3918"/>
              <a:ext cx="1036" cy="420"/>
            </a:xfrm>
            <a:custGeom>
              <a:avLst/>
              <a:gdLst/>
              <a:ahLst/>
              <a:cxnLst>
                <a:cxn ang="0">
                  <a:pos x="1027" y="0"/>
                </a:cxn>
                <a:cxn ang="0">
                  <a:pos x="0" y="417"/>
                </a:cxn>
                <a:cxn ang="0">
                  <a:pos x="24" y="420"/>
                </a:cxn>
                <a:cxn ang="0">
                  <a:pos x="1036" y="16"/>
                </a:cxn>
                <a:cxn ang="0">
                  <a:pos x="1027" y="0"/>
                </a:cxn>
              </a:cxnLst>
              <a:rect l="0" t="0" r="r" b="b"/>
              <a:pathLst>
                <a:path w="1036" h="420">
                  <a:moveTo>
                    <a:pt x="1027" y="0"/>
                  </a:moveTo>
                  <a:cubicBezTo>
                    <a:pt x="508" y="159"/>
                    <a:pt x="167" y="347"/>
                    <a:pt x="0" y="417"/>
                  </a:cubicBezTo>
                  <a:cubicBezTo>
                    <a:pt x="0" y="417"/>
                    <a:pt x="12" y="418"/>
                    <a:pt x="24" y="420"/>
                  </a:cubicBezTo>
                  <a:cubicBezTo>
                    <a:pt x="237" y="321"/>
                    <a:pt x="708" y="105"/>
                    <a:pt x="1036" y="16"/>
                  </a:cubicBezTo>
                  <a:cubicBezTo>
                    <a:pt x="1036" y="16"/>
                    <a:pt x="1027" y="0"/>
                    <a:pt x="1027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3" name="Freeform 21"/>
            <p:cNvSpPr>
              <a:spLocks/>
            </p:cNvSpPr>
            <p:nvPr/>
          </p:nvSpPr>
          <p:spPr bwMode="hidden">
            <a:xfrm rot="18897039" flipH="1">
              <a:off x="1486" y="3886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4" name="Freeform 22"/>
            <p:cNvSpPr>
              <a:spLocks/>
            </p:cNvSpPr>
            <p:nvPr/>
          </p:nvSpPr>
          <p:spPr bwMode="hidden">
            <a:xfrm rot="18897039" flipH="1">
              <a:off x="766" y="3886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5" name="Freeform 23"/>
            <p:cNvSpPr>
              <a:spLocks/>
            </p:cNvSpPr>
            <p:nvPr/>
          </p:nvSpPr>
          <p:spPr bwMode="hidden">
            <a:xfrm rot="18897039" flipH="1">
              <a:off x="31" y="3854"/>
              <a:ext cx="1034" cy="487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6" name="Freeform 24"/>
            <p:cNvSpPr>
              <a:spLocks/>
            </p:cNvSpPr>
            <p:nvPr/>
          </p:nvSpPr>
          <p:spPr bwMode="hidden">
            <a:xfrm flipH="1" flipV="1">
              <a:off x="576" y="3910"/>
              <a:ext cx="3552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7" name="Freeform 25"/>
            <p:cNvSpPr>
              <a:spLocks/>
            </p:cNvSpPr>
            <p:nvPr/>
          </p:nvSpPr>
          <p:spPr bwMode="hidden">
            <a:xfrm flipH="1" flipV="1">
              <a:off x="240" y="3910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8" name="Freeform 26"/>
            <p:cNvSpPr>
              <a:spLocks/>
            </p:cNvSpPr>
            <p:nvPr/>
          </p:nvSpPr>
          <p:spPr bwMode="hidden">
            <a:xfrm flipH="1" flipV="1">
              <a:off x="3036" y="3958"/>
              <a:ext cx="1332" cy="383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9" name="Freeform 27"/>
            <p:cNvSpPr>
              <a:spLocks/>
            </p:cNvSpPr>
            <p:nvPr/>
          </p:nvSpPr>
          <p:spPr bwMode="hidden">
            <a:xfrm flipH="1" flipV="1">
              <a:off x="3984" y="3910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00" name="Freeform 28"/>
            <p:cNvSpPr>
              <a:spLocks/>
            </p:cNvSpPr>
            <p:nvPr/>
          </p:nvSpPr>
          <p:spPr bwMode="hidden">
            <a:xfrm flipH="1" flipV="1">
              <a:off x="3456" y="3910"/>
              <a:ext cx="2304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01" name="Rectangle 29"/>
            <p:cNvSpPr>
              <a:spLocks noChangeArrowheads="1"/>
            </p:cNvSpPr>
            <p:nvPr/>
          </p:nvSpPr>
          <p:spPr bwMode="hidden">
            <a:xfrm>
              <a:off x="0" y="3931"/>
              <a:ext cx="5760" cy="1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accent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027" name="Rectangle 30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65138"/>
            <a:ext cx="77724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3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104" name="Rectangle 3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2788" y="63134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</a:defRPr>
            </a:lvl1pPr>
          </a:lstStyle>
          <a:p>
            <a:fld id="{5B106E36-FD25-4E2D-B0AA-010F637433A0}" type="datetimeFigureOut">
              <a:rPr lang="ru-RU" smtClean="0"/>
              <a:pPr/>
              <a:t>13.11.2016</a:t>
            </a:fld>
            <a:endParaRPr lang="ru-RU"/>
          </a:p>
        </p:txBody>
      </p:sp>
      <p:sp>
        <p:nvSpPr>
          <p:cNvPr id="3105" name="Rectangle 3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51188" y="631348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3106" name="Rectangle 3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0188" y="63134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 advClick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SzPct val="85000"/>
        <a:buBlip>
          <a:blip r:embed="rId13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sttorg.kaluga.ru/images/product_images/popup_images/105017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3802" y="5000612"/>
            <a:ext cx="1500198" cy="18573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Прямоугольник 3"/>
          <p:cNvSpPr/>
          <p:nvPr/>
        </p:nvSpPr>
        <p:spPr>
          <a:xfrm>
            <a:off x="785786" y="6519446"/>
            <a:ext cx="778674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3300"/>
                </a:solidFill>
                <a:latin typeface="Century" pitchFamily="18" charset="0"/>
              </a:rPr>
              <a:t>Автор: Смирнова Лариса Владимировна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1214422"/>
            <a:ext cx="857256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3300"/>
                </a:solidFill>
                <a:latin typeface="Century" pitchFamily="18" charset="0"/>
              </a:rPr>
              <a:t>Элективный курс «Актуальные вопросы Государственной итоговой аттестации по географии»</a:t>
            </a:r>
          </a:p>
          <a:p>
            <a:pPr algn="ctr"/>
            <a:r>
              <a:rPr lang="ru-RU" sz="4000" dirty="0" smtClean="0">
                <a:solidFill>
                  <a:srgbClr val="800000"/>
                </a:solidFill>
                <a:latin typeface="Century" pitchFamily="18" charset="0"/>
              </a:rPr>
              <a:t>(разбор заданий занятия «Географические явления и процессы в геосферах »)</a:t>
            </a:r>
            <a:endParaRPr lang="ru-RU" sz="4000" dirty="0">
              <a:solidFill>
                <a:srgbClr val="800000"/>
              </a:solidFill>
              <a:latin typeface="Century" pitchFamily="18" charset="0"/>
            </a:endParaRPr>
          </a:p>
        </p:txBody>
      </p:sp>
      <p:pic>
        <p:nvPicPr>
          <p:cNvPr id="47106" name="Picture 2" descr="http://sch14.ru/wp-content/uploads/2015/01/gi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" y="0"/>
            <a:ext cx="3357554" cy="116052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4160284506"/>
      </p:ext>
    </p:extLst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71736" y="1285860"/>
            <a:ext cx="6186488" cy="360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" name="Прямоугольник 16"/>
          <p:cNvSpPr/>
          <p:nvPr/>
        </p:nvSpPr>
        <p:spPr>
          <a:xfrm>
            <a:off x="285720" y="357166"/>
            <a:ext cx="8143932" cy="70788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latin typeface="Century" pitchFamily="18" charset="0"/>
              </a:rPr>
              <a:t>Какой из перечисленных городов, показанных на карте, находится в зоне действия антициклона?</a:t>
            </a:r>
            <a:endParaRPr lang="ru-RU" sz="2000" b="1" dirty="0">
              <a:latin typeface="Century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2844" y="1857364"/>
            <a:ext cx="2428892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latin typeface="Century" pitchFamily="18" charset="0"/>
              </a:rPr>
              <a:t>2) Салехард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2844" y="1285860"/>
            <a:ext cx="2428892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latin typeface="Century" pitchFamily="18" charset="0"/>
              </a:rPr>
              <a:t>1) Архангельск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42844" y="2428868"/>
            <a:ext cx="2428892" cy="83099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dirty="0" smtClean="0">
                <a:latin typeface="Century" pitchFamily="18" charset="0"/>
              </a:rPr>
              <a:t>3) Ростов-на-Дону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2844" y="3429000"/>
            <a:ext cx="2428892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latin typeface="Century" pitchFamily="18" charset="0"/>
              </a:rPr>
              <a:t>4) Москва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42844" y="4000504"/>
            <a:ext cx="2357454" cy="707886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1. Найдите на карте города</a:t>
            </a:r>
          </a:p>
        </p:txBody>
      </p:sp>
      <p:cxnSp>
        <p:nvCxnSpPr>
          <p:cNvPr id="11" name="Прямая соединительная линия 10"/>
          <p:cNvCxnSpPr/>
          <p:nvPr/>
        </p:nvCxnSpPr>
        <p:spPr bwMode="auto">
          <a:xfrm rot="16200000" flipH="1">
            <a:off x="3464711" y="2750339"/>
            <a:ext cx="500066" cy="428628"/>
          </a:xfrm>
          <a:prstGeom prst="line">
            <a:avLst/>
          </a:prstGeom>
          <a:ln w="57150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 bwMode="auto">
          <a:xfrm rot="16200000" flipH="1">
            <a:off x="2536017" y="3393281"/>
            <a:ext cx="642942" cy="571504"/>
          </a:xfrm>
          <a:prstGeom prst="line">
            <a:avLst/>
          </a:prstGeom>
          <a:ln w="57150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 bwMode="auto">
          <a:xfrm>
            <a:off x="6143636" y="3286124"/>
            <a:ext cx="500066" cy="285752"/>
          </a:xfrm>
          <a:prstGeom prst="line">
            <a:avLst/>
          </a:prstGeom>
          <a:ln w="57150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 bwMode="auto">
          <a:xfrm rot="16200000" flipH="1">
            <a:off x="4786314" y="2143116"/>
            <a:ext cx="500066" cy="500066"/>
          </a:xfrm>
          <a:prstGeom prst="line">
            <a:avLst/>
          </a:prstGeom>
          <a:ln w="57150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42844" y="4929198"/>
            <a:ext cx="2357454" cy="1015663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2. Вспомните, что такое антициклон?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42844" y="4857761"/>
            <a:ext cx="2428892" cy="163121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Century" pitchFamily="18" charset="0"/>
              </a:rPr>
              <a:t>Атмосферный вихрь с высоким атмосферным давлением в центре</a:t>
            </a:r>
          </a:p>
        </p:txBody>
      </p:sp>
      <p:sp>
        <p:nvSpPr>
          <p:cNvPr id="25" name="Стрелка вниз 24"/>
          <p:cNvSpPr/>
          <p:nvPr/>
        </p:nvSpPr>
        <p:spPr bwMode="auto">
          <a:xfrm>
            <a:off x="1071538" y="4643446"/>
            <a:ext cx="357190" cy="357190"/>
          </a:xfrm>
          <a:prstGeom prst="downArrow">
            <a:avLst/>
          </a:prstGeom>
          <a:solidFill>
            <a:srgbClr val="003300"/>
          </a:solidFill>
          <a:ln>
            <a:solidFill>
              <a:srgbClr val="003300"/>
            </a:solidFill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Овал 26"/>
          <p:cNvSpPr/>
          <p:nvPr/>
        </p:nvSpPr>
        <p:spPr bwMode="auto">
          <a:xfrm>
            <a:off x="6929454" y="2500306"/>
            <a:ext cx="1928826" cy="571504"/>
          </a:xfrm>
          <a:prstGeom prst="ellipse">
            <a:avLst/>
          </a:prstGeom>
          <a:noFill/>
          <a:ln w="571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857488" y="4929198"/>
            <a:ext cx="3357586" cy="1015663"/>
          </a:xfrm>
          <a:prstGeom prst="rect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3. Посмотрите какой из городов находится в зоне действия антициклона</a:t>
            </a:r>
          </a:p>
        </p:txBody>
      </p:sp>
      <p:sp>
        <p:nvSpPr>
          <p:cNvPr id="29" name="Стрелка вниз 28"/>
          <p:cNvSpPr/>
          <p:nvPr/>
        </p:nvSpPr>
        <p:spPr bwMode="auto">
          <a:xfrm rot="16200000">
            <a:off x="2510069" y="5296159"/>
            <a:ext cx="357190" cy="357190"/>
          </a:xfrm>
          <a:prstGeom prst="downArrow">
            <a:avLst/>
          </a:prstGeom>
          <a:solidFill>
            <a:srgbClr val="003300"/>
          </a:solidFill>
          <a:ln>
            <a:solidFill>
              <a:srgbClr val="003300"/>
            </a:solidFill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429388" y="5143512"/>
            <a:ext cx="2500330" cy="400110"/>
          </a:xfrm>
          <a:prstGeom prst="rect">
            <a:avLst/>
          </a:prstGeom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Century" pitchFamily="18" charset="0"/>
              </a:rPr>
              <a:t>правильный ответ</a:t>
            </a: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3FF43"/>
                                      </p:to>
                                    </p:animClr>
                                    <p:set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1192" y="896526"/>
            <a:ext cx="7272808" cy="42076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04633" y="188640"/>
            <a:ext cx="8352928" cy="70788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000" b="1" dirty="0">
                <a:latin typeface="Century" pitchFamily="18" charset="0"/>
              </a:rPr>
              <a:t>Какой из перечисленных населённых пунктов, показанных на карте, находится в зоне действия циклона?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462464" y="5776509"/>
            <a:ext cx="3295097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latin typeface="Century" pitchFamily="18" charset="0"/>
              </a:rPr>
              <a:t>4) Нижний Новгород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462465" y="5133568"/>
            <a:ext cx="3295096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latin typeface="Century" pitchFamily="18" charset="0"/>
              </a:rPr>
              <a:t>2) Ямбург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178077" y="5133568"/>
            <a:ext cx="3000396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dirty="0" smtClean="0">
                <a:latin typeface="Century" pitchFamily="18" charset="0"/>
              </a:rPr>
              <a:t>1) Махачкала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14883" y="5776510"/>
            <a:ext cx="3000396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latin typeface="Century" pitchFamily="18" charset="0"/>
              </a:rPr>
              <a:t>3) Салехард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1406" y="980728"/>
            <a:ext cx="1799786" cy="1015663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1. Найдите на карте города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3414" y="2270704"/>
            <a:ext cx="1777778" cy="1323439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2. Вспомните, что такое циклон?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776" y="2229678"/>
            <a:ext cx="1885936" cy="1938992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Century" pitchFamily="18" charset="0"/>
              </a:rPr>
              <a:t>Атмосферный вихрь с низким атмосферным давлением в центре</a:t>
            </a:r>
          </a:p>
        </p:txBody>
      </p:sp>
      <p:sp>
        <p:nvSpPr>
          <p:cNvPr id="12" name="Стрелка вниз 11"/>
          <p:cNvSpPr/>
          <p:nvPr/>
        </p:nvSpPr>
        <p:spPr bwMode="auto">
          <a:xfrm>
            <a:off x="792704" y="1945376"/>
            <a:ext cx="357190" cy="357190"/>
          </a:xfrm>
          <a:prstGeom prst="downArrow">
            <a:avLst/>
          </a:prstGeom>
          <a:solidFill>
            <a:srgbClr val="003300"/>
          </a:solidFill>
          <a:ln>
            <a:solidFill>
              <a:srgbClr val="003300"/>
            </a:solidFill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 bwMode="auto">
          <a:xfrm>
            <a:off x="3884939" y="3214686"/>
            <a:ext cx="428628" cy="500066"/>
          </a:xfrm>
          <a:prstGeom prst="line">
            <a:avLst/>
          </a:prstGeom>
          <a:ln w="57150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 bwMode="auto">
          <a:xfrm>
            <a:off x="2178077" y="4536290"/>
            <a:ext cx="689183" cy="567839"/>
          </a:xfrm>
          <a:prstGeom prst="line">
            <a:avLst/>
          </a:prstGeom>
          <a:ln w="57150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 bwMode="auto">
          <a:xfrm>
            <a:off x="6012160" y="3214686"/>
            <a:ext cx="648072" cy="285752"/>
          </a:xfrm>
          <a:prstGeom prst="line">
            <a:avLst/>
          </a:prstGeom>
          <a:ln w="57150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 bwMode="auto">
          <a:xfrm>
            <a:off x="6362098" y="3045286"/>
            <a:ext cx="572580" cy="250032"/>
          </a:xfrm>
          <a:prstGeom prst="line">
            <a:avLst/>
          </a:prstGeom>
          <a:ln w="57150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9" name="Овал 18"/>
          <p:cNvSpPr/>
          <p:nvPr/>
        </p:nvSpPr>
        <p:spPr bwMode="auto">
          <a:xfrm>
            <a:off x="6934678" y="2780928"/>
            <a:ext cx="2209321" cy="719510"/>
          </a:xfrm>
          <a:prstGeom prst="ellipse">
            <a:avLst/>
          </a:prstGeom>
          <a:noFill/>
          <a:ln w="571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22747" y="5292897"/>
            <a:ext cx="1756965" cy="707886"/>
          </a:xfrm>
          <a:prstGeom prst="rect">
            <a:avLst/>
          </a:prstGeom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Century" pitchFamily="18" charset="0"/>
              </a:rPr>
              <a:t>правильный ответ</a:t>
            </a:r>
          </a:p>
        </p:txBody>
      </p:sp>
    </p:spTree>
    <p:extLst>
      <p:ext uri="{BB962C8B-B14F-4D97-AF65-F5344CB8AC3E}">
        <p14:creationId xmlns="" xmlns:p14="http://schemas.microsoft.com/office/powerpoint/2010/main" val="301445758"/>
      </p:ext>
    </p:extLst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3FF43"/>
                                      </p:to>
                                    </p:animClr>
                                    <p:set>
                                      <p:cBhvr>
                                        <p:cTn id="3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</p:childTnLst>
        </p:cTn>
      </p:par>
    </p:tnLst>
    <p:bldLst>
      <p:bldP spid="11" grpId="0" animBg="1"/>
      <p:bldP spid="19" grpId="0" animBg="1"/>
    </p:bldLst>
  </p:timing>
</p:sld>
</file>

<file path=ppt/theme/theme1.xml><?xml version="1.0" encoding="utf-8"?>
<a:theme xmlns:a="http://schemas.openxmlformats.org/drawingml/2006/main" name="Электронная паутина">
  <a:themeElements>
    <a:clrScheme name="Другая 63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DFEADF"/>
      </a:accent1>
      <a:accent2>
        <a:srgbClr val="EFF4EF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Электронная паутина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Электронная паутина 1">
        <a:dk1>
          <a:srgbClr val="000044"/>
        </a:dk1>
        <a:lt1>
          <a:srgbClr val="FFFFFF"/>
        </a:lt1>
        <a:dk2>
          <a:srgbClr val="000066"/>
        </a:dk2>
        <a:lt2>
          <a:srgbClr val="FFCC00"/>
        </a:lt2>
        <a:accent1>
          <a:srgbClr val="9CE157"/>
        </a:accent1>
        <a:accent2>
          <a:srgbClr val="2663A0"/>
        </a:accent2>
        <a:accent3>
          <a:srgbClr val="AAAAB8"/>
        </a:accent3>
        <a:accent4>
          <a:srgbClr val="DADADA"/>
        </a:accent4>
        <a:accent5>
          <a:srgbClr val="CBEEB4"/>
        </a:accent5>
        <a:accent6>
          <a:srgbClr val="215991"/>
        </a:accent6>
        <a:hlink>
          <a:srgbClr val="F98D4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лектронная паутина 2">
        <a:dk1>
          <a:srgbClr val="000066"/>
        </a:dk1>
        <a:lt1>
          <a:srgbClr val="9CC2E8"/>
        </a:lt1>
        <a:dk2>
          <a:srgbClr val="4D4D4D"/>
        </a:dk2>
        <a:lt2>
          <a:srgbClr val="7DAFE1"/>
        </a:lt2>
        <a:accent1>
          <a:srgbClr val="26D2E4"/>
        </a:accent1>
        <a:accent2>
          <a:srgbClr val="D0E2F4"/>
        </a:accent2>
        <a:accent3>
          <a:srgbClr val="CBDDF2"/>
        </a:accent3>
        <a:accent4>
          <a:srgbClr val="000056"/>
        </a:accent4>
        <a:accent5>
          <a:srgbClr val="ACE5EF"/>
        </a:accent5>
        <a:accent6>
          <a:srgbClr val="BCCDDD"/>
        </a:accent6>
        <a:hlink>
          <a:srgbClr val="0033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лектронная паутина 3">
        <a:dk1>
          <a:srgbClr val="000000"/>
        </a:dk1>
        <a:lt1>
          <a:srgbClr val="EAEAEA"/>
        </a:lt1>
        <a:dk2>
          <a:srgbClr val="333333"/>
        </a:dk2>
        <a:lt2>
          <a:srgbClr val="DDDDDD"/>
        </a:lt2>
        <a:accent1>
          <a:srgbClr val="C0C0C0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DCDCDC"/>
        </a:accent5>
        <a:accent6>
          <a:srgbClr val="E7E7E7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лектронная паутина 4">
        <a:dk1>
          <a:srgbClr val="002E2D"/>
        </a:dk1>
        <a:lt1>
          <a:srgbClr val="FFFFFF"/>
        </a:lt1>
        <a:dk2>
          <a:srgbClr val="005250"/>
        </a:dk2>
        <a:lt2>
          <a:srgbClr val="FFCC00"/>
        </a:lt2>
        <a:accent1>
          <a:srgbClr val="9CE157"/>
        </a:accent1>
        <a:accent2>
          <a:srgbClr val="00817E"/>
        </a:accent2>
        <a:accent3>
          <a:srgbClr val="AAB3B3"/>
        </a:accent3>
        <a:accent4>
          <a:srgbClr val="DADADA"/>
        </a:accent4>
        <a:accent5>
          <a:srgbClr val="CBEEB4"/>
        </a:accent5>
        <a:accent6>
          <a:srgbClr val="007472"/>
        </a:accent6>
        <a:hlink>
          <a:srgbClr val="FFFF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лектронная паутина 5">
        <a:dk1>
          <a:srgbClr val="291A4C"/>
        </a:dk1>
        <a:lt1>
          <a:srgbClr val="FFFFFF"/>
        </a:lt1>
        <a:dk2>
          <a:srgbClr val="3B256B"/>
        </a:dk2>
        <a:lt2>
          <a:srgbClr val="FFCC00"/>
        </a:lt2>
        <a:accent1>
          <a:srgbClr val="6EBFCA"/>
        </a:accent1>
        <a:accent2>
          <a:srgbClr val="56369C"/>
        </a:accent2>
        <a:accent3>
          <a:srgbClr val="AFACBA"/>
        </a:accent3>
        <a:accent4>
          <a:srgbClr val="DADADA"/>
        </a:accent4>
        <a:accent5>
          <a:srgbClr val="BADCE1"/>
        </a:accent5>
        <a:accent6>
          <a:srgbClr val="4D308D"/>
        </a:accent6>
        <a:hlink>
          <a:srgbClr val="CCCCFF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лектронная паутина 6">
        <a:dk1>
          <a:srgbClr val="511D30"/>
        </a:dk1>
        <a:lt1>
          <a:srgbClr val="FFFFFF"/>
        </a:lt1>
        <a:dk2>
          <a:srgbClr val="6D2740"/>
        </a:dk2>
        <a:lt2>
          <a:srgbClr val="FDD409"/>
        </a:lt2>
        <a:accent1>
          <a:srgbClr val="FDB83B"/>
        </a:accent1>
        <a:accent2>
          <a:srgbClr val="9D395D"/>
        </a:accent2>
        <a:accent3>
          <a:srgbClr val="BAACAF"/>
        </a:accent3>
        <a:accent4>
          <a:srgbClr val="DADADA"/>
        </a:accent4>
        <a:accent5>
          <a:srgbClr val="FED8AF"/>
        </a:accent5>
        <a:accent6>
          <a:srgbClr val="8E3353"/>
        </a:accent6>
        <a:hlink>
          <a:srgbClr val="FF99CC"/>
        </a:hlink>
        <a:folHlink>
          <a:srgbClr val="D6009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лектронная паутина 7">
        <a:dk1>
          <a:srgbClr val="000050"/>
        </a:dk1>
        <a:lt1>
          <a:srgbClr val="D0E2F4"/>
        </a:lt1>
        <a:dk2>
          <a:srgbClr val="000099"/>
        </a:dk2>
        <a:lt2>
          <a:srgbClr val="7DAFE1"/>
        </a:lt2>
        <a:accent1>
          <a:srgbClr val="26D2E4"/>
        </a:accent1>
        <a:accent2>
          <a:srgbClr val="FCFEAC"/>
        </a:accent2>
        <a:accent3>
          <a:srgbClr val="E4EEF8"/>
        </a:accent3>
        <a:accent4>
          <a:srgbClr val="000043"/>
        </a:accent4>
        <a:accent5>
          <a:srgbClr val="ACE5EF"/>
        </a:accent5>
        <a:accent6>
          <a:srgbClr val="E4E69B"/>
        </a:accent6>
        <a:hlink>
          <a:srgbClr val="0033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лектронная паутина 8">
        <a:dk1>
          <a:srgbClr val="000050"/>
        </a:dk1>
        <a:lt1>
          <a:srgbClr val="D0E2F4"/>
        </a:lt1>
        <a:dk2>
          <a:srgbClr val="000099"/>
        </a:dk2>
        <a:lt2>
          <a:srgbClr val="7DAFE1"/>
        </a:lt2>
        <a:accent1>
          <a:srgbClr val="2C7426"/>
        </a:accent1>
        <a:accent2>
          <a:srgbClr val="FCFEAC"/>
        </a:accent2>
        <a:accent3>
          <a:srgbClr val="E4EEF8"/>
        </a:accent3>
        <a:accent4>
          <a:srgbClr val="000043"/>
        </a:accent4>
        <a:accent5>
          <a:srgbClr val="ACBCAC"/>
        </a:accent5>
        <a:accent6>
          <a:srgbClr val="E4E69B"/>
        </a:accent6>
        <a:hlink>
          <a:srgbClr val="0033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33E0A40001E814E995471E0489B1028" ma:contentTypeVersion="1" ma:contentTypeDescription="Создание документа." ma:contentTypeScope="" ma:versionID="1ef7d38ec03c930eb334f4ee5131ff55">
  <xsd:schema xmlns:xsd="http://www.w3.org/2001/XMLSchema" xmlns:xs="http://www.w3.org/2001/XMLSchema" xmlns:p="http://schemas.microsoft.com/office/2006/metadata/properties" xmlns:ns2="d93f08c7-4dc9-4366-b183-71f4e46057df" targetNamespace="http://schemas.microsoft.com/office/2006/metadata/properties" ma:root="true" ma:fieldsID="901426136c3cb9e8a8df3f1a14d2308d" ns2:_="">
    <xsd:import namespace="d93f08c7-4dc9-4366-b183-71f4e46057df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3f08c7-4dc9-4366-b183-71f4e46057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E3335F5-89C4-4649-B83B-8F98316C5441}"/>
</file>

<file path=customXml/itemProps2.xml><?xml version="1.0" encoding="utf-8"?>
<ds:datastoreItem xmlns:ds="http://schemas.openxmlformats.org/officeDocument/2006/customXml" ds:itemID="{6599C323-E6E7-4A29-AF92-35474BB9AE7F}"/>
</file>

<file path=customXml/itemProps3.xml><?xml version="1.0" encoding="utf-8"?>
<ds:datastoreItem xmlns:ds="http://schemas.openxmlformats.org/officeDocument/2006/customXml" ds:itemID="{00F577EE-39FB-4479-99A8-EA572832CE36}"/>
</file>

<file path=docProps/app.xml><?xml version="1.0" encoding="utf-8"?>
<Properties xmlns="http://schemas.openxmlformats.org/officeDocument/2006/extended-properties" xmlns:vt="http://schemas.openxmlformats.org/officeDocument/2006/docPropsVTypes">
  <Template>Природопользование и геоэкология</Template>
  <TotalTime>717</TotalTime>
  <Words>143</Words>
  <Application>Microsoft Office PowerPoint</Application>
  <PresentationFormat>Экран (4:3)</PresentationFormat>
  <Paragraphs>22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Электронная паутина</vt:lpstr>
      <vt:lpstr>Слайд 1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Aleksey</dc:creator>
  <cp:lastModifiedBy>Wi</cp:lastModifiedBy>
  <cp:revision>70</cp:revision>
  <dcterms:modified xsi:type="dcterms:W3CDTF">2016-11-13T13:29:30Z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0x010100533E0A40001E814E995471E0489B1028</vt:lpwstr>
  </property>
</Properties>
</file>