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9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96" d="100"/>
          <a:sy n="96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0FC69-E2CC-4FFE-9540-35503ECC109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4403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«Географические следствия </a:t>
            </a:r>
            <a:r>
              <a:rPr lang="ru-RU" sz="4000" smtClean="0">
                <a:solidFill>
                  <a:srgbClr val="800000"/>
                </a:solidFill>
                <a:latin typeface="Century" pitchFamily="18" charset="0"/>
              </a:rPr>
              <a:t>движения Земли»)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6967" y="194377"/>
            <a:ext cx="8757521" cy="16312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Школьники из нескольких населённых пунктов России обменялись данными о средних температурах воздуха в июле и январе и других климатических показателях, полученными на местных метеостанциях в результате многолетних наблюдений. Собранные ими данные представлены в следующей таблице.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6967" y="2484569"/>
            <a:ext cx="873568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Century" pitchFamily="18" charset="0"/>
              </a:rPr>
              <a:t>В каком из перечисленных городов 23 октября Солнце раньше всего по московскому времени поднимется над горизонтом?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5336" y="3411062"/>
            <a:ext cx="292895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Century" pitchFamily="18" charset="0"/>
              </a:rPr>
              <a:t>2</a:t>
            </a:r>
            <a:r>
              <a:rPr lang="ru-RU" sz="2400" dirty="0" smtClean="0">
                <a:latin typeface="Century" pitchFamily="18" charset="0"/>
              </a:rPr>
              <a:t>) Кызыл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5336" y="4054004"/>
            <a:ext cx="292895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Орск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7684" y="3411062"/>
            <a:ext cx="300039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Воронеж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07684" y="4054004"/>
            <a:ext cx="300039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Октябрьский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71519" y="1548768"/>
            <a:ext cx="2376264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показать таблицу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l="23206" t="44922" r="17460" b="31640"/>
          <a:stretch/>
        </p:blipFill>
        <p:spPr bwMode="auto">
          <a:xfrm>
            <a:off x="350550" y="-3723"/>
            <a:ext cx="8470353" cy="2468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1557717" y="5862015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7197" y="4650851"/>
            <a:ext cx="350137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где начинаются новые сутки?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7197" y="4650851"/>
            <a:ext cx="3501370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На 180 меридиане</a:t>
            </a:r>
          </a:p>
          <a:p>
            <a:pPr algn="ctr"/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 bwMode="auto">
          <a:xfrm rot="16200000">
            <a:off x="4614052" y="4826199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4727" y="4712406"/>
            <a:ext cx="3501370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Сделайте вывод, чем восточнее, тем ….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таблице долготу каждого пункта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1242" y="4692465"/>
            <a:ext cx="3567511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Чем восточнее,</a:t>
            </a:r>
          </a:p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тем раньше начинается день</a:t>
            </a:r>
          </a:p>
          <a:p>
            <a:pPr algn="ctr"/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50550" y="1230299"/>
            <a:ext cx="1341130" cy="12340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716917" y="1275500"/>
            <a:ext cx="846971" cy="12340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7642" y="188640"/>
            <a:ext cx="8784976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Школьники из нескольких населённых пунктов России обменялись данными многолетних метеонаблюдений, полученными на местных метеостанциях. </a:t>
            </a:r>
            <a:r>
              <a:rPr lang="ru-RU" sz="2000" b="1" dirty="0">
                <a:latin typeface="Century" pitchFamily="18" charset="0"/>
              </a:rPr>
              <a:t>В каком из перечисленных населённых пунктов </a:t>
            </a:r>
            <a:r>
              <a:rPr lang="ru-RU" sz="2000" b="1" dirty="0" smtClean="0">
                <a:latin typeface="Century" pitchFamily="18" charset="0"/>
              </a:rPr>
              <a:t>                  22 </a:t>
            </a:r>
            <a:r>
              <a:rPr lang="ru-RU" sz="2000" b="1" dirty="0">
                <a:latin typeface="Century" pitchFamily="18" charset="0"/>
              </a:rPr>
              <a:t>декабря продолжительность светового дня наименьшая</a:t>
            </a:r>
            <a:r>
              <a:rPr lang="ru-RU" sz="2000" b="1" dirty="0" smtClean="0">
                <a:latin typeface="Century" pitchFamily="18" charset="0"/>
              </a:rPr>
              <a:t>?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l="22705" t="46875" r="17236" b="28710"/>
          <a:stretch>
            <a:fillRect/>
          </a:stretch>
        </p:blipFill>
        <p:spPr bwMode="auto">
          <a:xfrm>
            <a:off x="611560" y="1512079"/>
            <a:ext cx="820097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720074" y="4033455"/>
            <a:ext cx="209288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Сортавала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8264" y="4033455"/>
            <a:ext cx="186426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Уфа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9564" y="4026739"/>
            <a:ext cx="202018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Балахна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07708" y="4033455"/>
            <a:ext cx="203242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Вологда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3851" y="5992359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319563" y="4622753"/>
            <a:ext cx="4220568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основные важнейшие даты связанные с продолжительностью дня и ночи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4864268" y="4776641"/>
            <a:ext cx="403802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Как изменяется световой день в разных полушариях?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 bwMode="auto">
          <a:xfrm rot="16200000">
            <a:off x="4552960" y="4947268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64268" y="5638416"/>
            <a:ext cx="406835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Сделайте вывод, чем севернее город, тем 22 декабря…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55818" y="5638416"/>
            <a:ext cx="5738045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3300"/>
                </a:solidFill>
                <a:latin typeface="Century" pitchFamily="18" charset="0"/>
              </a:rPr>
              <a:t>Ч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ем севернее город, тем 22 декабря продолжительность дня меньше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6525465" y="544388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le:Seasons-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6200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3640510"/>
              </p:ext>
            </p:extLst>
          </p:nvPr>
        </p:nvGraphicFramePr>
        <p:xfrm>
          <a:off x="467544" y="4694628"/>
          <a:ext cx="835292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2979"/>
                <a:gridCol w="41299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22 декабря</a:t>
                      </a:r>
                      <a:r>
                        <a:rPr lang="ru-RU" b="1" u="sng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ru-RU" b="1" baseline="0" dirty="0" smtClean="0">
                          <a:latin typeface="Century" pitchFamily="18" charset="0"/>
                        </a:rPr>
                        <a:t>– день зимнего солнцестояния 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" pitchFamily="18" charset="0"/>
                        </a:rPr>
                        <a:t>самый короткий день и</a:t>
                      </a:r>
                      <a:r>
                        <a:rPr lang="ru-RU" b="1" baseline="0" dirty="0" smtClean="0">
                          <a:latin typeface="Century" pitchFamily="18" charset="0"/>
                        </a:rPr>
                        <a:t> </a:t>
                      </a:r>
                      <a:r>
                        <a:rPr lang="ru-RU" b="1" dirty="0" smtClean="0">
                          <a:latin typeface="Century" pitchFamily="18" charset="0"/>
                        </a:rPr>
                        <a:t>самая длинная ночь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21 июня </a:t>
                      </a:r>
                      <a:r>
                        <a:rPr lang="ru-RU" b="1" dirty="0" smtClean="0">
                          <a:latin typeface="Century" pitchFamily="18" charset="0"/>
                        </a:rPr>
                        <a:t>– день летнего солнцестояния 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" pitchFamily="18" charset="0"/>
                        </a:rPr>
                        <a:t>самая короткая ночь и самый длинный день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21 марта и 23 сентября</a:t>
                      </a:r>
                      <a:r>
                        <a:rPr lang="ru-RU" b="1" u="sng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ru-RU" b="1" baseline="0" dirty="0" smtClean="0">
                          <a:latin typeface="Century" pitchFamily="18" charset="0"/>
                        </a:rPr>
                        <a:t>– дни весеннего и осеннего равноденствия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" pitchFamily="18" charset="0"/>
                        </a:rPr>
                        <a:t>день равен ночи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9278" y="74503"/>
            <a:ext cx="764830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" pitchFamily="18" charset="0"/>
              </a:rPr>
              <a:t>Важнейшие даты </a:t>
            </a: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 bwMode="auto">
          <a:xfrm>
            <a:off x="8244408" y="6237312"/>
            <a:ext cx="792088" cy="432048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911835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798" y="4010839"/>
            <a:ext cx="4126516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Северное полушарие </a:t>
            </a:r>
            <a:r>
              <a:rPr lang="ru-RU" sz="2000" b="1" dirty="0" smtClean="0">
                <a:latin typeface="Century" pitchFamily="18" charset="0"/>
              </a:rPr>
              <a:t>- продолжительность </a:t>
            </a:r>
            <a:r>
              <a:rPr lang="ru-RU" sz="2000" b="1" dirty="0">
                <a:latin typeface="Century" pitchFamily="18" charset="0"/>
              </a:rPr>
              <a:t>дня </a:t>
            </a:r>
            <a:r>
              <a:rPr lang="ru-RU" sz="2000" b="1" dirty="0" smtClean="0">
                <a:latin typeface="Century" pitchFamily="18" charset="0"/>
              </a:rPr>
              <a:t>увеличивается от экватора к полюсу. </a:t>
            </a:r>
            <a:endParaRPr lang="ru-RU" sz="2000" b="1" dirty="0">
              <a:latin typeface="Century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Южное полушарие </a:t>
            </a:r>
            <a:r>
              <a:rPr lang="ru-RU" sz="2000" b="1" dirty="0" smtClean="0">
                <a:latin typeface="Century" pitchFamily="18" charset="0"/>
              </a:rPr>
              <a:t>– продолжительность дня уменьшается от экватора к полюсу. 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6148" name="Picture 4" descr="http://feng-shui.ua/wp-content/uploads/2008/12/solstic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63284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02591" y="4017714"/>
            <a:ext cx="4126516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Северное полушарие</a:t>
            </a:r>
            <a:r>
              <a:rPr lang="ru-RU" sz="2000" b="1" dirty="0" smtClean="0">
                <a:latin typeface="Century" pitchFamily="18" charset="0"/>
              </a:rPr>
              <a:t> - продолжительность </a:t>
            </a:r>
            <a:r>
              <a:rPr lang="ru-RU" sz="2000" b="1" dirty="0">
                <a:latin typeface="Century" pitchFamily="18" charset="0"/>
              </a:rPr>
              <a:t>дня </a:t>
            </a:r>
            <a:r>
              <a:rPr lang="ru-RU" sz="2000" b="1" dirty="0" smtClean="0">
                <a:latin typeface="Century" pitchFamily="18" charset="0"/>
              </a:rPr>
              <a:t>уменьшается от экватора к полюсу.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Южное полушарие </a:t>
            </a:r>
            <a:r>
              <a:rPr lang="ru-RU" sz="2000" b="1" dirty="0" smtClean="0">
                <a:latin typeface="Century" pitchFamily="18" charset="0"/>
              </a:rPr>
              <a:t>– продолжительность дня увеличивается от экватора к полюсу. 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13" name="Управляющая кнопка: назад 12">
            <a:hlinkClick r:id="rId4" action="ppaction://hlinksldjump" highlightClick="1"/>
          </p:cNvPr>
          <p:cNvSpPr/>
          <p:nvPr/>
        </p:nvSpPr>
        <p:spPr bwMode="auto">
          <a:xfrm>
            <a:off x="8351912" y="6425952"/>
            <a:ext cx="792088" cy="432048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405382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8497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Школьники из нескольких населённых пунктов России обменялись данными многолетних метеонаблюдений, полученными на местных метеостанциях</a:t>
            </a:r>
            <a:r>
              <a:rPr lang="ru-RU" sz="2000" b="1" dirty="0" smtClean="0">
                <a:latin typeface="Century" pitchFamily="18" charset="0"/>
              </a:rPr>
              <a:t>.</a:t>
            </a:r>
            <a:r>
              <a:rPr lang="ru-RU" sz="2000" b="1" dirty="0">
                <a:latin typeface="Century" pitchFamily="18" charset="0"/>
              </a:rPr>
              <a:t> В каком из перечисленных городов Солнце будет ниже всего над горизонтом 22 июня в полдень по местному солнечному времени?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7354" y="4979932"/>
            <a:ext cx="209288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Century" pitchFamily="18" charset="0"/>
              </a:rPr>
              <a:t>4</a:t>
            </a:r>
            <a:r>
              <a:rPr lang="ru-RU" sz="2400" dirty="0" smtClean="0">
                <a:latin typeface="Century" pitchFamily="18" charset="0"/>
              </a:rPr>
              <a:t>) Мурманск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37856" y="4979933"/>
            <a:ext cx="25541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Century" pitchFamily="18" charset="0"/>
              </a:rPr>
              <a:t>3</a:t>
            </a:r>
            <a:r>
              <a:rPr lang="ru-RU" sz="2400" dirty="0" smtClean="0">
                <a:latin typeface="Century" pitchFamily="18" charset="0"/>
              </a:rPr>
              <a:t>) Петрозаводск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4983849"/>
            <a:ext cx="202018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Ижевск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37495" y="4979931"/>
            <a:ext cx="203242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Киров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117" t="47851" r="25989" b="19482"/>
          <a:stretch/>
        </p:blipFill>
        <p:spPr bwMode="auto">
          <a:xfrm>
            <a:off x="570265" y="1708092"/>
            <a:ext cx="8208912" cy="328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>
            <a:hlinkClick r:id="rId3" action="ppaction://hlinksldjump"/>
          </p:cNvPr>
          <p:cNvSpPr txBox="1"/>
          <p:nvPr/>
        </p:nvSpPr>
        <p:spPr>
          <a:xfrm>
            <a:off x="217288" y="5483230"/>
            <a:ext cx="422056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где находится Солнце 22 июня?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 bwMode="auto">
          <a:xfrm rot="16200000">
            <a:off x="4496126" y="5668098"/>
            <a:ext cx="357190" cy="33815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268" y="5491028"/>
            <a:ext cx="406835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Сделайте вывод, чем дальше от северного тропика, тем…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43796" y="5445514"/>
            <a:ext cx="4207177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Чем дальше от северного тропика, тем Солнце ниже над горизонтом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7330" y="626112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xmlns="" val="5863866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5599994"/>
              </p:ext>
            </p:extLst>
          </p:nvPr>
        </p:nvGraphicFramePr>
        <p:xfrm>
          <a:off x="161791" y="782389"/>
          <a:ext cx="8856984" cy="54343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91314"/>
                <a:gridCol w="1630996"/>
                <a:gridCol w="1334451"/>
                <a:gridCol w="1632072"/>
                <a:gridCol w="1368151"/>
              </a:tblGrid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Явление</a:t>
                      </a:r>
                      <a:endParaRPr lang="ru-RU" sz="20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22 июня</a:t>
                      </a:r>
                      <a:endParaRPr lang="ru-RU" sz="20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23 сент.</a:t>
                      </a:r>
                      <a:endParaRPr lang="ru-RU" sz="20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22 декабря</a:t>
                      </a:r>
                      <a:endParaRPr lang="ru-RU" sz="20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21 марта</a:t>
                      </a:r>
                      <a:endParaRPr lang="ru-RU" sz="20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местоположение Солнца в зените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северный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тропик 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(23,5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º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aseline="0" dirty="0" err="1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с.ш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экватор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южный 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тропик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(23,5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º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aseline="0" dirty="0" err="1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ю.ш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endParaRPr lang="ru-RU" sz="1800" dirty="0" smtClean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экватор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продолжительность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 дня в северном полушарии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день длиннее ночи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день равен ночи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день короче ночи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день равен ночи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полярная ночь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за южным полярным 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кругом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(66,5</a:t>
                      </a:r>
                      <a:r>
                        <a:rPr lang="en-US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º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ю.ш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---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за 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северным полярным кругом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(66,5</a:t>
                      </a:r>
                      <a:r>
                        <a:rPr lang="en-US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º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с.ш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endParaRPr lang="ru-RU" sz="1800" dirty="0" smtClean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---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положение Солнца в северном полушарии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летнее солнце -стояние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осеннее равноденствие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зимнее солнце-стояние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весеннее равноденствие</a:t>
                      </a:r>
                      <a:endParaRPr lang="ru-RU" sz="1800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положение Солнца в южном</a:t>
                      </a:r>
                      <a:r>
                        <a:rPr lang="ru-RU" sz="1800" baseline="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полушарии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зимнее солнце-стояние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весеннее равноденствие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летнее солнце -стояние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осеннее равноденствие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74503"/>
            <a:ext cx="878497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Характеристика дней весеннего и осеннего равноденствия, летнего и зимнего солнцестояния</a:t>
            </a: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 bwMode="auto">
          <a:xfrm>
            <a:off x="8319508" y="6389712"/>
            <a:ext cx="792088" cy="432048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596742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90245D-CEF1-44DD-8D9A-D983F899AB46}"/>
</file>

<file path=customXml/itemProps2.xml><?xml version="1.0" encoding="utf-8"?>
<ds:datastoreItem xmlns:ds="http://schemas.openxmlformats.org/officeDocument/2006/customXml" ds:itemID="{6DD5C8C9-D947-4BDD-A763-907BE7589F48}"/>
</file>

<file path=customXml/itemProps3.xml><?xml version="1.0" encoding="utf-8"?>
<ds:datastoreItem xmlns:ds="http://schemas.openxmlformats.org/officeDocument/2006/customXml" ds:itemID="{2EA627F8-F45B-4BCA-BB76-DE1126B809D0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827</TotalTime>
  <Words>466</Words>
  <Application>Microsoft Office PowerPoint</Application>
  <PresentationFormat>Экран (4:3)</PresentationFormat>
  <Paragraphs>83</Paragraphs>
  <Slides>7</Slides>
  <Notes>1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uzer</cp:lastModifiedBy>
  <cp:revision>75</cp:revision>
  <dcterms:modified xsi:type="dcterms:W3CDTF">2016-12-23T13:50:05Z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