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8"/>
  </p:notes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3300"/>
    <a:srgbClr val="2D45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26" autoAdjust="0"/>
    <p:restoredTop sz="93606" autoAdjust="0"/>
  </p:normalViewPr>
  <p:slideViewPr>
    <p:cSldViewPr>
      <p:cViewPr varScale="1">
        <p:scale>
          <a:sx n="96" d="100"/>
          <a:sy n="96" d="100"/>
        </p:scale>
        <p:origin x="-3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BB4BD6-2953-4675-9BFE-8EA1D701B40F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0FC69-E2CC-4FFE-9540-35503ECC10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86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34" name="Picture 32" descr="BTZBUL1A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5" name="Rectangle 3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5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8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4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3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3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6" name="Rectangle 3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3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22 h 4320"/>
                <a:gd name="T2" fmla="*/ 1737 w 1737"/>
                <a:gd name="T3" fmla="*/ 4333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22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18 h 4320"/>
                <a:gd name="T2" fmla="*/ 1737 w 1737"/>
                <a:gd name="T3" fmla="*/ 4329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18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325 h 4420"/>
                <a:gd name="T2" fmla="*/ 1739 w 1739"/>
                <a:gd name="T3" fmla="*/ 433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325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24 h 4338"/>
                <a:gd name="T4" fmla="*/ 2080 w 2080"/>
                <a:gd name="T5" fmla="*/ 4324 h 4338"/>
                <a:gd name="T6" fmla="*/ 1033 w 2080"/>
                <a:gd name="T7" fmla="*/ 0 h 4338"/>
                <a:gd name="T8" fmla="*/ 0 w 2080"/>
                <a:gd name="T9" fmla="*/ 7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3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381 h 4320"/>
                <a:gd name="T2" fmla="*/ 1737 w 1737"/>
                <a:gd name="T3" fmla="*/ 382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1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5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380 h 4320"/>
                <a:gd name="T2" fmla="*/ 1737 w 1737"/>
                <a:gd name="T3" fmla="*/ 381 h 4320"/>
                <a:gd name="T4" fmla="*/ 524 w 1737"/>
                <a:gd name="T5" fmla="*/ 0 h 4320"/>
                <a:gd name="T6" fmla="*/ 0 w 1737"/>
                <a:gd name="T7" fmla="*/ 1 h 4320"/>
                <a:gd name="T8" fmla="*/ 494 w 1737"/>
                <a:gd name="T9" fmla="*/ 380 h 43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382 h 4420"/>
                <a:gd name="T2" fmla="*/ 1739 w 1739"/>
                <a:gd name="T3" fmla="*/ 382 h 4420"/>
                <a:gd name="T4" fmla="*/ 524 w 1739"/>
                <a:gd name="T5" fmla="*/ 0 h 4420"/>
                <a:gd name="T6" fmla="*/ 0 w 1739"/>
                <a:gd name="T7" fmla="*/ 1 h 4420"/>
                <a:gd name="T8" fmla="*/ 494 w 1739"/>
                <a:gd name="T9" fmla="*/ 382 h 4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1 h 4338"/>
                <a:gd name="T2" fmla="*/ 1870 w 2080"/>
                <a:gd name="T3" fmla="*/ 381 h 4338"/>
                <a:gd name="T4" fmla="*/ 2080 w 2080"/>
                <a:gd name="T5" fmla="*/ 381 h 4338"/>
                <a:gd name="T6" fmla="*/ 1033 w 2080"/>
                <a:gd name="T7" fmla="*/ 0 h 4338"/>
                <a:gd name="T8" fmla="*/ 0 w 2080"/>
                <a:gd name="T9" fmla="*/ 1 h 43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195"/>
              </a:schemeClr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7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23.12.2016</a:t>
            </a:fld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ttorg.kaluga.ru/images/product_images/popup_images/105017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02" y="5000612"/>
            <a:ext cx="1500198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785786" y="6519446"/>
            <a:ext cx="778674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3300"/>
                </a:solidFill>
                <a:latin typeface="Century" pitchFamily="18" charset="0"/>
              </a:rPr>
              <a:t>Автор: Смирнова Лариса Владимировна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214422"/>
            <a:ext cx="85725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3300"/>
                </a:solidFill>
                <a:latin typeface="Century" pitchFamily="18" charset="0"/>
              </a:rPr>
              <a:t>Элективный курс «Актуальные вопросы Государственной итоговой аттестации по географии»</a:t>
            </a: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(разбор заданий занятия «Разные территории Земли, </a:t>
            </a:r>
            <a:endParaRPr lang="ru-RU" sz="4000" dirty="0" smtClean="0">
              <a:solidFill>
                <a:srgbClr val="800000"/>
              </a:solidFill>
              <a:latin typeface="Century" pitchFamily="18" charset="0"/>
            </a:endParaRP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их </a:t>
            </a:r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обеспеченность </a:t>
            </a:r>
            <a:endParaRPr lang="ru-RU" sz="4000" dirty="0" smtClean="0">
              <a:solidFill>
                <a:srgbClr val="800000"/>
              </a:solidFill>
              <a:latin typeface="Century" pitchFamily="18" charset="0"/>
            </a:endParaRPr>
          </a:p>
          <a:p>
            <a:pPr algn="ctr"/>
            <a:r>
              <a:rPr lang="ru-RU" sz="4000" dirty="0" smtClean="0">
                <a:solidFill>
                  <a:srgbClr val="800000"/>
                </a:solidFill>
                <a:latin typeface="Century" pitchFamily="18" charset="0"/>
              </a:rPr>
              <a:t>ресурсами» (С3))</a:t>
            </a:r>
            <a:endParaRPr lang="ru-RU" sz="4000" dirty="0">
              <a:solidFill>
                <a:srgbClr val="800000"/>
              </a:solidFill>
              <a:latin typeface="Century" pitchFamily="18" charset="0"/>
            </a:endParaRPr>
          </a:p>
        </p:txBody>
      </p:sp>
      <p:pic>
        <p:nvPicPr>
          <p:cNvPr id="47106" name="Picture 2" descr="http://sch14.ru/wp-content/uploads/2015/01/gi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3357554" cy="11605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60284506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Rectangle 1"/>
          <p:cNvSpPr>
            <a:spLocks noChangeArrowheads="1"/>
          </p:cNvSpPr>
          <p:nvPr/>
        </p:nvSpPr>
        <p:spPr bwMode="auto">
          <a:xfrm>
            <a:off x="500034" y="285728"/>
            <a:ext cx="8215370" cy="37087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В городе Сорочинске Оренбургской области построен маслоэкстракционный комбинат. Объём инвестиций в его строительство составил 2,8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млрд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рублей. Мощности нового производства позволят перерабатывать 400 тыс. т сырья в год. Планируется, что предприятие будет ежегодно производить 177 тыс. т растительных масел.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Укажите особенность сельского хозяйства Оренбургской области, которая способствовала созданию на территории области маслоэкстракционного завода. 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Ответ запишите на отдельном листе или бланке, указав сначала номер задания.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4214818"/>
            <a:ext cx="7143800" cy="1015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Из какой культуры делают растительное масло? Какой климат и тип почв наиболее благоприятен для возделывания данной культуры?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28992" y="5643578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4143380"/>
            <a:ext cx="785818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Преобладает засушливый климат степей, распространены черноземы, что благоприятно выращиванию подсолнечника</a:t>
            </a:r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.</a:t>
            </a:r>
            <a:endParaRPr lang="ru-RU" sz="2000" b="1" dirty="0">
              <a:solidFill>
                <a:srgbClr val="0033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Rectangle 1"/>
          <p:cNvSpPr>
            <a:spLocks noChangeArrowheads="1"/>
          </p:cNvSpPr>
          <p:nvPr/>
        </p:nvSpPr>
        <p:spPr bwMode="auto">
          <a:xfrm>
            <a:off x="357158" y="285728"/>
            <a:ext cx="8286808" cy="34778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ООО «Ростовский электрометаллургический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заводъ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» – металлургический завод нового типа, выпускающий высококачественную продукцию по технологии непрерывной разливки стали.</a:t>
            </a: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Производственная мощность завода составляет 730 тыс. тонн стали в год. Сырьём является 100% металлолом, готовой продукцией – стальная заготовка для переката и сортовой прокат в виде арматуры для железобетонных изделий.</a:t>
            </a:r>
            <a:r>
              <a:rPr lang="ru-RU" sz="2000" b="1" dirty="0" smtClean="0">
                <a:latin typeface="Century" pitchFamily="18" charset="0"/>
                <a:ea typeface="Times New Roman"/>
                <a:cs typeface="Times New Roman"/>
              </a:rPr>
              <a:t> Какая особенность хозяйства Ростовской области делает возможным развитие на ее территории энергоёмких производств? Ответ запишите на отдельном листе или бланке, указав сначала номер задания.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71802" y="4500570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85728"/>
            <a:ext cx="8501122" cy="41549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Энергоемкие производства - </a:t>
            </a:r>
            <a:r>
              <a:rPr lang="ru-RU" sz="2400" b="1" dirty="0" err="1" smtClean="0">
                <a:solidFill>
                  <a:srgbClr val="003300"/>
                </a:solidFill>
                <a:latin typeface="Century" pitchFamily="18" charset="0"/>
              </a:rPr>
              <a:t>производства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 с высокой долей затрат на топливо и энергию. 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  <a:ea typeface="Calibri" pitchFamily="34" charset="0"/>
                <a:cs typeface="TimesNewRomanPS-ItalicMT"/>
              </a:rPr>
              <a:t>Электрометаллургия – энергоемкое производство, энергию поставляет Ростовская АЭС. В Ростовской области развита угледобывающая промышленность, работающая на оборудовании, которое очень металлоемкое. Когда такое оборудование приходит пора менять, из него получается много металлолома.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 Ростовская область имеет развитое машиностроение и водный транспорт. Отходы металлообработки, старые корабли – надёжный источник для металлургии.</a:t>
            </a:r>
            <a:endParaRPr lang="ru-RU" sz="2400" b="1" dirty="0">
              <a:solidFill>
                <a:srgbClr val="0033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1"/>
          <p:cNvSpPr>
            <a:spLocks noChangeArrowheads="1"/>
          </p:cNvSpPr>
          <p:nvPr/>
        </p:nvSpPr>
        <p:spPr bwMode="auto">
          <a:xfrm>
            <a:off x="214282" y="214289"/>
            <a:ext cx="8572560" cy="430643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Новолипецкий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металлургический комбинат (НЛМК) – одна из крупнейших металлургических компаний в мире. НЛМК располагает современными производственными мощностями, которые по уровню технологичности не уступают ведущим западным производителям. Успешной работе компании способствует выгодное географическое положение в непосредственной близости от основных российских потребителей и ключевых транспортных путей. При производственной мощности более 15 миллионов тонн стали в год, НЛМК имеет самообеспеченность сырьём на 100%.</a:t>
            </a:r>
            <a:r>
              <a:rPr lang="ru-RU" sz="2000" b="1" dirty="0" smtClean="0">
                <a:latin typeface="Century" pitchFamily="18" charset="0"/>
                <a:ea typeface="Times New Roman"/>
                <a:cs typeface="Times New Roman"/>
              </a:rPr>
              <a:t> Определите, какая особенность ЭГП комбината делает возможным надёжное обеспечение НЛМК сырьём.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86116" y="4929198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43108" y="4714884"/>
            <a:ext cx="5214974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003300"/>
                </a:solidFill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Новолипецкий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металлургический комбинат работает на рудах КМА (Курской магнитной аномалии)</a:t>
            </a:r>
            <a:endParaRPr lang="ru-RU" sz="2400" b="1" dirty="0">
              <a:solidFill>
                <a:srgbClr val="0033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285720" y="285728"/>
            <a:ext cx="8572560" cy="467820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Calibri" pitchFamily="34" charset="0"/>
                <a:cs typeface="Arial" pitchFamily="34" charset="0"/>
              </a:rPr>
              <a:t>Калининградское автосборочное предприятие 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Calibri" pitchFamily="34" charset="0"/>
                <a:cs typeface="Arial" pitchFamily="34" charset="0"/>
              </a:rPr>
              <a:t>Автотор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Calibri" pitchFamily="34" charset="0"/>
                <a:cs typeface="Arial" pitchFamily="34" charset="0"/>
              </a:rPr>
              <a:t>» –  одно из крупнейших предприятий в России по производству и сборке легковых автомобилей. Предприятие выпускает более 25 моделей всемирно известных брендов. Сборку автомобилей из иностранных комплектующих завод начал в 1997 г. В 2008 г. завершено строительство первой очереди нового сварочно-окрасочного комплекса мощностью 80 тыс. автомобилей в год. В 2011 г. введена в эксплуатацию его вторая очередь.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Calibri"/>
                <a:cs typeface="Times New Roman"/>
              </a:rPr>
              <a:t>При выборе места для размещения предприятия в 90-е годы ХХ в. большое значение имело наличие на территории области особой экономической зоны. Этот фактор и сейчас продолжает играть важную роль. Какие ещё географические особенности Калининградской области способствуют успешному развитию данного производства на её территории? Укажите две особенности.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6000768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5072074"/>
            <a:ext cx="8001056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Калининград — транспортный узел. Здесь сходятся линии железных, автомобильных дорог. Также это крупный порт России. </a:t>
            </a:r>
            <a:endParaRPr lang="ru-RU" sz="2400" b="1" dirty="0">
              <a:solidFill>
                <a:srgbClr val="0033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214282" y="285728"/>
            <a:ext cx="8643998" cy="532453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Производство калийных удобрений в России началось более 75 лет назад в городе Соликамске. В настоящее время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Соликамскийкалийный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комбинат входит в состав ОАО 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Уралкалий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», который является вторым по величине производителем калийных удобрений в мире. В настоящее время в непосредственной близости от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Соликамскогокалийного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комбината создаются новые производственные мощности. В ОАО 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Уралкалий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» принята 10-летняя инвестиционная программа по расширению производства, реализация которой позволит увеличить производственные мощности компании примерно на 80% –  до 19 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млн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т в 2021 году. Близость новых проектов к действующим производствам даст возможность использовать существующую инфраструктуру.</a:t>
            </a: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 Укажите особенность природно-ресурсной базы региона, в котором расположен г. Соликамск, которая обусловила размещение в нём производства калийных удобрений. 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Ответ запишите на отдельном листе или бланке, указав сначала номер задания.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28"/>
            <a:ext cx="8715436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В Пермском крае, в районе города Соликамск находится Верхнекамское месторождение солей калия, магния, натрия. Промышленные запасы месторождения огромны – 3,8 млрд. т.  Месторождение одно из самых крупных в мире. </a:t>
            </a:r>
            <a:endParaRPr lang="ru-RU" sz="2400" b="1" dirty="0">
              <a:solidFill>
                <a:srgbClr val="003300"/>
              </a:solidFill>
              <a:latin typeface="Century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1802" y="6000768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357158" y="214290"/>
            <a:ext cx="8501122" cy="470898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В Ставропольском крае в 2011 – 2015 годах могут быть реализованы несколько проектов по строительству сахарных заводов. В частности, в Кочубеевском и Новоалександровском районах планируется построить два перерабатывающих комплекса, мощность каждого составит 1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млн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т/год. Пока единственным в регионе заводом является ОАО 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Ставропольсахар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». В 2010 году объём производства сахара на предприятии составил 163 тыс. т, в том числе свекловичного –  71 тыс. т. Сейчас завод работает со значительным превышением проектной мощности. Наряду со строительством новых заводов в регионе планируется модернизация предприятия ОАО 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Ставропольсахар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».</a:t>
            </a: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 Какая особенность сельского хозяйства способствовала размещению сахарных заводов в Ставропольском крае? Ответ запишите на отдельном листе или бланке, указав сначала номер задания.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14290"/>
            <a:ext cx="8501122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Особенность сельского хозяйства – развитое земледелие. Почвенно-климатические условия Ставропольского края способствуют возделыванию сахарной свеклы: сухое и жаркое лето, способствует накоплению сахара в плодах, наличие плодородных чернозёмных почв</a:t>
            </a:r>
            <a:endParaRPr lang="ru-RU" sz="24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54" y="5429264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7" name="Picture 9"/>
          <p:cNvPicPr>
            <a:picLocks noChangeAspect="1" noChangeArrowheads="1"/>
          </p:cNvPicPr>
          <p:nvPr/>
        </p:nvPicPr>
        <p:blipFill>
          <a:blip r:embed="rId2" cstate="print"/>
          <a:srcRect l="28711" t="38086" r="25000" b="29687"/>
          <a:stretch>
            <a:fillRect/>
          </a:stretch>
        </p:blipFill>
        <p:spPr bwMode="auto">
          <a:xfrm>
            <a:off x="500034" y="928670"/>
            <a:ext cx="7866795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85720" y="214290"/>
            <a:ext cx="8501122" cy="70788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latin typeface="Century" pitchFamily="18" charset="0"/>
              </a:rPr>
              <a:t>На какой диаграмме правильно показана промышленность в ВВП России?</a:t>
            </a:r>
            <a:endParaRPr lang="ru-RU" sz="2000" b="1" dirty="0">
              <a:latin typeface="Century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43240" y="4286256"/>
            <a:ext cx="107157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2) 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00826" y="4286256"/>
            <a:ext cx="107157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4) 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857752" y="4286256"/>
            <a:ext cx="107157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>
                <a:latin typeface="Century" pitchFamily="18" charset="0"/>
              </a:rPr>
              <a:t>3)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728" y="4286256"/>
            <a:ext cx="1071570" cy="46166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Century" pitchFamily="18" charset="0"/>
              </a:rPr>
              <a:t>1)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71802" y="6215082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43174" y="4929198"/>
            <a:ext cx="3786214" cy="1015663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Вспомните особенности отраслевой </a:t>
            </a:r>
          </a:p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структуры хозяйства РФ.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14546" y="4857760"/>
            <a:ext cx="4429156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Сельское хозяйство</a:t>
            </a:r>
            <a:r>
              <a:rPr lang="ru-RU" sz="2400" dirty="0" smtClean="0">
                <a:solidFill>
                  <a:srgbClr val="003300"/>
                </a:solidFill>
                <a:latin typeface="Century" pitchFamily="18" charset="0"/>
              </a:rPr>
              <a:t> (4,5%) </a:t>
            </a:r>
          </a:p>
          <a:p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Промышленность</a:t>
            </a:r>
            <a:r>
              <a:rPr lang="ru-RU" sz="2400" dirty="0" smtClean="0">
                <a:solidFill>
                  <a:srgbClr val="003300"/>
                </a:solidFill>
                <a:latin typeface="Century" pitchFamily="18" charset="0"/>
              </a:rPr>
              <a:t> (36,9 %)</a:t>
            </a:r>
          </a:p>
          <a:p>
            <a:r>
              <a:rPr lang="ru-RU" sz="2400" dirty="0" smtClean="0">
                <a:solidFill>
                  <a:srgbClr val="003300"/>
                </a:solidFill>
                <a:latin typeface="Century" pitchFamily="18" charset="0"/>
              </a:rPr>
              <a:t> 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Сфера услуг</a:t>
            </a:r>
            <a:r>
              <a:rPr lang="ru-RU" sz="2400" dirty="0" smtClean="0">
                <a:solidFill>
                  <a:srgbClr val="003300"/>
                </a:solidFill>
                <a:latin typeface="Century" pitchFamily="18" charset="0"/>
              </a:rPr>
              <a:t> (58,6 %)</a:t>
            </a:r>
            <a:endParaRPr lang="ru-RU" sz="2400" dirty="0">
              <a:solidFill>
                <a:srgbClr val="0033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3FF43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1"/>
          <p:cNvSpPr>
            <a:spLocks noChangeArrowheads="1"/>
          </p:cNvSpPr>
          <p:nvPr/>
        </p:nvSpPr>
        <p:spPr bwMode="auto">
          <a:xfrm>
            <a:off x="285720" y="214290"/>
            <a:ext cx="8643998" cy="401648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АО 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Котласский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ЦБК» –  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Котласский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целлюлозно-бумажный комбинат» (юг Архангельской области, город Коряжма) – крупнейшее в России предприятие по комплексной безотходной химической переработке древесины хвойных и лиственных пород.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Котласский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ЦБК вырабатывает более миллиона тонн целлюлозы разных видов, сотни тысяч тонн печатной и технической бумаги, картона,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древесно-волокнистые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плиты и другие виды продукции.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Какие особенности природно-ресурсной базы Архангельской области способствовали размещению в городе Коряжме целлюлозно-бумажного комбината? Укажите две особенности. 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Ответ запишите на отдельном листе или бланке, указав сначала номер задания.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4357694"/>
            <a:ext cx="7143800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Наличие каких факторов оказывают решающее влияние на размещение ЦБК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14678" y="5715016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85720" y="4286256"/>
            <a:ext cx="8572560" cy="120032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</a:rPr>
              <a:t>Город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</a:rPr>
              <a:t> Коряжма находится в лесной зоне, следовательно есть сырьё. Город Коряжма находится на реке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</a:rPr>
              <a:t> Северная Двина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Rectangle 1"/>
          <p:cNvSpPr>
            <a:spLocks noChangeArrowheads="1"/>
          </p:cNvSpPr>
          <p:nvPr/>
        </p:nvSpPr>
        <p:spPr bwMode="auto">
          <a:xfrm>
            <a:off x="214282" y="214290"/>
            <a:ext cx="8643966" cy="370870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В 2012 г. в Прокопьевске (Кемеровская область) запущен единственный в России завод по производству комплектующих для карьерных самосвалов БелАЗ-75570 грузоподъёмностью 90 тонн. 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В 2013 г. начато строительство производственного комплекса 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по сборке большегрузных автомобилей. Планируемый объём выпуска –  250 автосамосвалов в год.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Укажите особенность хозяйства Кемеровской области, кроме развитой металлургии, которая определила выбор места для создания нового производства, о котором говорится в тексте. 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Ответ запишите на отдельном листе или бланке, указав сначала номер задания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ea typeface="Times New Roman"/>
                <a:cs typeface="Times New Roman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4414" y="4143380"/>
            <a:ext cx="7143800" cy="40011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Зачем в Кемеровской области нужны самосвалы?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4071942"/>
            <a:ext cx="7715304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В Кемеровской области находится КУЗБАСС - крупнейший угольный бассейн России. Преобладает открытая добыча угля, где необходимы карьерные самосвалы. </a:t>
            </a:r>
            <a:endParaRPr lang="ru-RU" sz="24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14678" y="5857892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Rectangle 1"/>
          <p:cNvSpPr>
            <a:spLocks noChangeArrowheads="1"/>
          </p:cNvSpPr>
          <p:nvPr/>
        </p:nvSpPr>
        <p:spPr bwMode="auto">
          <a:xfrm>
            <a:off x="214282" y="285728"/>
            <a:ext cx="8643998" cy="4339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Компания 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Нитол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» –  международная компания, приоритетным направлением деятельности которой является производство поликристаллического кремния для нужд солнечной энергетики. Создание этого современного, высокотехнологичного, но очень энергоёмкого производства началось в 2008 г. в Иркутской области. Активную поддержку проекту оказывает российская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госкорпорация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Роснано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». Первая продукция завода была получена в 2010 г.</a:t>
            </a: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 Какая особенность промышленности Иркутской области способствует успешной реализации на её территории проекта по производству поликристаллического кремния? 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Ответ запишите на отдельном листе или бланке, указав сначала номер задания.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71802" y="5357826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14546" y="4857760"/>
            <a:ext cx="5000660" cy="1200329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</a:rPr>
              <a:t>Наличие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</a:rPr>
              <a:t> мощных ГЭС: Иркутской, Братской,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u="none" strike="noStrike" cap="none" normalizeH="0" dirty="0" err="1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</a:rPr>
              <a:t>Усть-Илимской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Rectangle 1"/>
          <p:cNvSpPr>
            <a:spLocks noChangeArrowheads="1"/>
          </p:cNvSpPr>
          <p:nvPr/>
        </p:nvSpPr>
        <p:spPr bwMode="auto">
          <a:xfrm>
            <a:off x="428596" y="285728"/>
            <a:ext cx="8358246" cy="427809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1 июня 2013 г. Челябинский тракторный завод отметил своё 80-летие. ЧТЗ стал первым в стране заводом по крупносерийному производству гусеничных тракторов. В годы Великой Отечественной войны завод выпускал танки и внёс огромный вклад в победу над фашизмом. В настоящее время с конвейера завода ежегодно сходят тысячи тяжёлых инженерных машин (промышленных тракторов, бульдозеров, трубоукладчиков); продукция ЧТЗ поставляется во все регионы России, страны СНГ и дальнего зарубежья.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latin typeface="Century" pitchFamily="18" charset="0"/>
                <a:ea typeface="Times New Roman"/>
                <a:cs typeface="Times New Roman"/>
              </a:rPr>
              <a:t>Назовите одну из особенностей промышленности Челябинской области, способствующую развитию производства там тяжёлой тракторной техники. Ответ запишите на отдельном листе или бланке, сначала указав номер задания.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7224" y="4786322"/>
            <a:ext cx="7643866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3300"/>
                </a:solidFill>
                <a:latin typeface="Century" pitchFamily="18" charset="0"/>
              </a:rPr>
              <a:t>Наличие каких факторов оказывают решающее влияние на размещение тяжёлой транспортной техники?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14678" y="5929330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4786322"/>
            <a:ext cx="785818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В Челябинске есть крупный </a:t>
            </a:r>
          </a:p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металлургический комбинат.</a:t>
            </a:r>
            <a:endParaRPr lang="ru-RU" sz="2400" b="1" dirty="0">
              <a:solidFill>
                <a:srgbClr val="003300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ChangeArrowheads="1"/>
          </p:cNvSpPr>
          <p:nvPr/>
        </p:nvSpPr>
        <p:spPr bwMode="auto">
          <a:xfrm>
            <a:off x="285720" y="428604"/>
            <a:ext cx="8643998" cy="40934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Тихвинский глинозёмный завод 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Волховский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алюминиевый завод были построены в 30-е гг. прошлого века. В 2007 г.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Волховский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 алюминиевый завод произвел 24 тыс. т алюминия. Город Волхов, расположенный на реке Волхов, обеспечен водными ресурсами. Он является крупным железнодорожным узлом и имеет выход к морским портам: Санкт-Петербургу и Мурманску. </a:t>
            </a: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Объясните, какая особенность природно-ресурсной базы региона, в котором расположены упомянутые в тексте предприятия, кроме наличия здесь водных ресурсов, и какая особенность промышленности способствовали развитию алюминиевой промышленности.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Ответ запишите на отдельном листе или бланке, указав сначала номер задания.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357166"/>
            <a:ext cx="8643998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Наличие бокситов  /Тихвин/ и глиноземных заводов в г. Пикалево и г.Бокситогорске. Наличие ГЭС, поскольку производство металлического алюминия- энергоемкое производство.</a:t>
            </a:r>
          </a:p>
          <a:p>
            <a:endParaRPr lang="ru-RU" sz="24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6116" y="4857760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>
            <a:spLocks noChangeArrowheads="1"/>
          </p:cNvSpPr>
          <p:nvPr/>
        </p:nvSpPr>
        <p:spPr bwMode="auto">
          <a:xfrm>
            <a:off x="357158" y="500042"/>
            <a:ext cx="8572560" cy="40934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spcAft>
                <a:spcPts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Город Кириши расположен на северо-западе России. В этом городе действует один из крупнейших в России нефтеперерабатывающих заводов (НПЗ). Решение о его размещении в Киришах было принято с учетом того, что город находится на реке Волхов, т. е. обеспечен водными ресурсами. Также здесь имеется электростанция, которая обеспечивает производство электроэнергией. В непосредственной близости от действующего планируется построить еще один НПЗ.</a:t>
            </a:r>
            <a:r>
              <a:rPr lang="ru-RU" sz="2000" b="1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Какие особенности экономико-географического положения, кроме названных в тексте, являются благоприятными для размещения в городе Кириши нового НПЗ? Укажите две особенности ЭГП этого города.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Ответ запишите на отдельном листе или бланке, указав сначала номер задания.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500042"/>
            <a:ext cx="8572560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Предприятие получает сырьё по трубопроводу из центров распределения в Ярославской области. Комбинат получает </a:t>
            </a:r>
            <a:r>
              <a:rPr lang="ru-RU" sz="2400" b="1" dirty="0" err="1" smtClean="0">
                <a:solidFill>
                  <a:srgbClr val="003300"/>
                </a:solidFill>
                <a:latin typeface="Century" pitchFamily="18" charset="0"/>
              </a:rPr>
              <a:t>западно-сибирскую</a:t>
            </a:r>
            <a:r>
              <a:rPr lang="ru-RU" sz="2400" b="1" dirty="0" smtClean="0">
                <a:solidFill>
                  <a:srgbClr val="003300"/>
                </a:solidFill>
                <a:latin typeface="Century" pitchFamily="18" charset="0"/>
              </a:rPr>
              <a:t> и волго-уральскую нефть. Город располагается на судоходной реке Волхов, имеется возможность поставок речным транспортом.</a:t>
            </a:r>
            <a:endParaRPr lang="ru-RU" sz="2400" b="1" dirty="0">
              <a:solidFill>
                <a:srgbClr val="003300"/>
              </a:solidFill>
              <a:latin typeface="Century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86116" y="4857760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1"/>
          <p:cNvSpPr>
            <a:spLocks noChangeArrowheads="1"/>
          </p:cNvSpPr>
          <p:nvPr/>
        </p:nvSpPr>
        <p:spPr bwMode="auto">
          <a:xfrm>
            <a:off x="214282" y="285728"/>
            <a:ext cx="8643998" cy="502509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Ново-Ярославский нефтеперерабатывающий завод (ОАО «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Славнефть-ЯНОС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») был пущен в эксплуатацию в г. Ярославле в 1961 году. В настоящее время завод является одним из крупнейших в России предприятий по производству нефтепродуктов. Ассортимент продукции завода включает высококачественные автомобильные бензины, экологически чистое дизельное топливо, авиационный керосин и топливо для реактивных двигателей, широкий спектр масел, битумы, топочный мазут и пр. Ново-Ярославский НПЗ –  завод, расположенный на трассе нефтепровода, а не в районе добычи нефти. Технический прогресс в транспортировке нефти привёл к отрыву нефтеперерабатывающей промышленности от нефтедобывающей. </a:t>
            </a:r>
            <a:r>
              <a:rPr lang="ru-RU" sz="2000" b="1" dirty="0" smtClean="0">
                <a:solidFill>
                  <a:srgbClr val="000000"/>
                </a:solidFill>
                <a:latin typeface="Century" pitchFamily="18" charset="0"/>
                <a:ea typeface="Times New Roman"/>
                <a:cs typeface="Times New Roman"/>
              </a:rPr>
              <a:t>Почему с развитием трубопроводного транспорта размещение НПЗ стало связано с трассами нефтепроводов, а не с местами добычи нефти?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5500702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14282" y="214290"/>
            <a:ext cx="8643998" cy="230832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  <a:ea typeface="Times New Roman" pitchFamily="18" charset="0"/>
              </a:rPr>
              <a:t>Содержание верного ответа: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Century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  <a:ea typeface="Times New Roman" pitchFamily="18" charset="0"/>
              </a:rPr>
              <a:t>1) Через Ярославль проходят нефтепроводы которые поставляют нефть из Западной Сибири и Печорского бассейна.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Century" pitchFamily="18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  <a:ea typeface="Times New Roman" pitchFamily="18" charset="0"/>
              </a:rPr>
              <a:t>2) Город расположен в Центральной России, где есть большое количество потребителей продукции завода.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43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Rectangle 1"/>
          <p:cNvSpPr>
            <a:spLocks noChangeArrowheads="1"/>
          </p:cNvSpPr>
          <p:nvPr/>
        </p:nvSpPr>
        <p:spPr bwMode="auto">
          <a:xfrm>
            <a:off x="285720" y="357166"/>
            <a:ext cx="8429684" cy="25474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Горьковский 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Times New Roman" pitchFamily="18" charset="0"/>
                <a:cs typeface="Times New Roman" pitchFamily="18" charset="0"/>
              </a:rPr>
              <a:t>автомобильный завод («ГАЗ») – крупный производитель легковых, лёгких грузовых автомобилей и микроавтобусов. Завод был основан в 1932 году, находится в Нижнем Новгороде.</a:t>
            </a:r>
            <a:r>
              <a:rPr lang="ru-RU" sz="2000" b="1" dirty="0" smtClean="0">
                <a:latin typeface="Century" pitchFamily="18" charset="0"/>
                <a:ea typeface="Times New Roman"/>
                <a:cs typeface="Times New Roman"/>
              </a:rPr>
              <a:t> Какие особенности ЭГП Нижнего Новгорода обусловили его выбор для строительства автомобильного завода? Укажите две особенности ЭГП. Ответ запишите на отдельном листе или бланке, указав сначала номер задания.</a:t>
            </a:r>
            <a:endParaRPr lang="ru-RU" sz="2000" b="1" dirty="0" smtClean="0">
              <a:latin typeface="Century" pitchFamily="18" charset="0"/>
              <a:ea typeface="Calibri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43240" y="3357562"/>
            <a:ext cx="2714644" cy="400110"/>
          </a:xfrm>
          <a:prstGeom prst="rect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Century" pitchFamily="18" charset="0"/>
              </a:rPr>
              <a:t>правильный ответ</a:t>
            </a: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214282" y="3071810"/>
            <a:ext cx="8572560" cy="267765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  <a:ea typeface="Times New Roman" pitchFamily="18" charset="0"/>
              </a:rPr>
              <a:t>1) Нижний Новгород – крупный производитель легковых автомобилей, легких грузовых автомобилей и микроавтобусов, т.е. есть база для развития этого производства и квалифицированные кадры.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Century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  <a:ea typeface="Times New Roman" pitchFamily="18" charset="0"/>
              </a:rPr>
              <a:t>2) Близость металлургических баз – поставщиков сырья (Центральная и Уральская)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Century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u="none" strike="noStrike" cap="none" normalizeH="0" baseline="0" dirty="0" smtClean="0">
                <a:ln>
                  <a:noFill/>
                </a:ln>
                <a:solidFill>
                  <a:srgbClr val="003300"/>
                </a:solidFill>
                <a:effectLst/>
                <a:latin typeface="Century" pitchFamily="18" charset="0"/>
                <a:ea typeface="Times New Roman" pitchFamily="18" charset="0"/>
              </a:rPr>
              <a:t>3) Развитая транспортная сеть.</a:t>
            </a:r>
            <a:endParaRPr kumimoji="0" lang="ru-RU" sz="2400" b="1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Century" pitchFamily="18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34817" grpId="0" animBg="1"/>
    </p:bldLst>
  </p:timing>
</p:sld>
</file>

<file path=ppt/theme/theme1.xml><?xml version="1.0" encoding="utf-8"?>
<a:theme xmlns:a="http://schemas.openxmlformats.org/drawingml/2006/main" name="Электронная паутина">
  <a:themeElements>
    <a:clrScheme name="Другая 63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DFEADF"/>
      </a:accent1>
      <a:accent2>
        <a:srgbClr val="EFF4E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лектронная паутин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7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6D2E4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E5EF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8">
        <a:dk1>
          <a:srgbClr val="000050"/>
        </a:dk1>
        <a:lt1>
          <a:srgbClr val="D0E2F4"/>
        </a:lt1>
        <a:dk2>
          <a:srgbClr val="000099"/>
        </a:dk2>
        <a:lt2>
          <a:srgbClr val="7DAFE1"/>
        </a:lt2>
        <a:accent1>
          <a:srgbClr val="2C7426"/>
        </a:accent1>
        <a:accent2>
          <a:srgbClr val="FCFEAC"/>
        </a:accent2>
        <a:accent3>
          <a:srgbClr val="E4EEF8"/>
        </a:accent3>
        <a:accent4>
          <a:srgbClr val="000043"/>
        </a:accent4>
        <a:accent5>
          <a:srgbClr val="ACBCAC"/>
        </a:accent5>
        <a:accent6>
          <a:srgbClr val="E4E69B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260ECE1-3226-4B2F-A0E9-3ACAF580758C}"/>
</file>

<file path=customXml/itemProps2.xml><?xml version="1.0" encoding="utf-8"?>
<ds:datastoreItem xmlns:ds="http://schemas.openxmlformats.org/officeDocument/2006/customXml" ds:itemID="{ED2734A9-3CD7-4563-8A23-19337A292A6E}"/>
</file>

<file path=customXml/itemProps3.xml><?xml version="1.0" encoding="utf-8"?>
<ds:datastoreItem xmlns:ds="http://schemas.openxmlformats.org/officeDocument/2006/customXml" ds:itemID="{1AA97B69-675F-4F63-A920-1E711029FC90}"/>
</file>

<file path=docProps/app.xml><?xml version="1.0" encoding="utf-8"?>
<Properties xmlns="http://schemas.openxmlformats.org/officeDocument/2006/extended-properties" xmlns:vt="http://schemas.openxmlformats.org/officeDocument/2006/docPropsVTypes">
  <Template>Природопользование и геоэкология</Template>
  <TotalTime>777</TotalTime>
  <Words>868</Words>
  <Application>Microsoft Office PowerPoint</Application>
  <PresentationFormat>Экран (4:3)</PresentationFormat>
  <Paragraphs>82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Электронная паутина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Aleksey</dc:creator>
  <cp:lastModifiedBy>uzer</cp:lastModifiedBy>
  <cp:revision>74</cp:revision>
  <dcterms:modified xsi:type="dcterms:W3CDTF">2016-12-23T11:02:10Z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