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18"/>
  </p:notes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3300"/>
    <a:srgbClr val="2D452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26" autoAdjust="0"/>
    <p:restoredTop sz="93606" autoAdjust="0"/>
  </p:normalViewPr>
  <p:slideViewPr>
    <p:cSldViewPr>
      <p:cViewPr varScale="1">
        <p:scale>
          <a:sx n="96" d="100"/>
          <a:sy n="96" d="100"/>
        </p:scale>
        <p:origin x="-33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BB4BD6-2953-4675-9BFE-8EA1D701B40F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0FC69-E2CC-4FFE-9540-35503ECC10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86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pic>
          <p:nvPicPr>
            <p:cNvPr id="34" name="Picture 32" descr="BTZBUL1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29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130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5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5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8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3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6" name="Rectangle 3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3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22 h 4320"/>
                <a:gd name="T2" fmla="*/ 1737 w 1737"/>
                <a:gd name="T3" fmla="*/ 433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22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18 h 4320"/>
                <a:gd name="T2" fmla="*/ 1737 w 1737"/>
                <a:gd name="T3" fmla="*/ 4329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18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325 h 4420"/>
                <a:gd name="T2" fmla="*/ 1739 w 1739"/>
                <a:gd name="T3" fmla="*/ 433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32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24 h 4338"/>
                <a:gd name="T4" fmla="*/ 2080 w 2080"/>
                <a:gd name="T5" fmla="*/ 4324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2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381 h 4320"/>
                <a:gd name="T2" fmla="*/ 1737 w 1737"/>
                <a:gd name="T3" fmla="*/ 382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5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380 h 4320"/>
                <a:gd name="T2" fmla="*/ 1737 w 1737"/>
                <a:gd name="T3" fmla="*/ 381 h 4320"/>
                <a:gd name="T4" fmla="*/ 524 w 1737"/>
                <a:gd name="T5" fmla="*/ 0 h 4320"/>
                <a:gd name="T6" fmla="*/ 0 w 1737"/>
                <a:gd name="T7" fmla="*/ 1 h 4320"/>
                <a:gd name="T8" fmla="*/ 494 w 1737"/>
                <a:gd name="T9" fmla="*/ 38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382 h 4420"/>
                <a:gd name="T2" fmla="*/ 1739 w 1739"/>
                <a:gd name="T3" fmla="*/ 382 h 4420"/>
                <a:gd name="T4" fmla="*/ 524 w 1739"/>
                <a:gd name="T5" fmla="*/ 0 h 4420"/>
                <a:gd name="T6" fmla="*/ 0 w 1739"/>
                <a:gd name="T7" fmla="*/ 1 h 4420"/>
                <a:gd name="T8" fmla="*/ 494 w 1739"/>
                <a:gd name="T9" fmla="*/ 382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1 h 4338"/>
                <a:gd name="T2" fmla="*/ 1870 w 2080"/>
                <a:gd name="T3" fmla="*/ 381 h 4338"/>
                <a:gd name="T4" fmla="*/ 2080 w 2080"/>
                <a:gd name="T5" fmla="*/ 381 h 4338"/>
                <a:gd name="T6" fmla="*/ 1033 w 2080"/>
                <a:gd name="T7" fmla="*/ 0 h 4338"/>
                <a:gd name="T8" fmla="*/ 0 w 2080"/>
                <a:gd name="T9" fmla="*/ 1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6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7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8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99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0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01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027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3104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22.12.2016</a:t>
            </a:fld>
            <a:endParaRPr lang="ru-RU"/>
          </a:p>
        </p:txBody>
      </p:sp>
      <p:sp>
        <p:nvSpPr>
          <p:cNvPr id="3105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3106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85000"/>
        <a:buBlip>
          <a:blip r:embed="rId13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sttorg.kaluga.ru/images/product_images/popup_images/1050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3802" y="5000612"/>
            <a:ext cx="150019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85786" y="6519446"/>
            <a:ext cx="77867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3300"/>
                </a:solidFill>
                <a:latin typeface="Century" pitchFamily="18" charset="0"/>
              </a:rPr>
              <a:t>Автор: Смирнова Лариса Владимировна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214422"/>
            <a:ext cx="8572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3300"/>
                </a:solidFill>
                <a:latin typeface="Century" pitchFamily="18" charset="0"/>
              </a:rPr>
              <a:t>Элективный курс «Актуальные вопросы Государственной итоговой аттестации по географии»</a:t>
            </a:r>
          </a:p>
          <a:p>
            <a:pPr algn="ctr"/>
            <a:r>
              <a:rPr lang="ru-RU" sz="4000" dirty="0" smtClean="0">
                <a:solidFill>
                  <a:srgbClr val="800000"/>
                </a:solidFill>
                <a:latin typeface="Century" pitchFamily="18" charset="0"/>
              </a:rPr>
              <a:t>(разбор заданий занятия «Географические особенности природы и </a:t>
            </a:r>
            <a:r>
              <a:rPr lang="ru-RU" sz="4000" smtClean="0">
                <a:solidFill>
                  <a:srgbClr val="800000"/>
                </a:solidFill>
                <a:latin typeface="Century" pitchFamily="18" charset="0"/>
              </a:rPr>
              <a:t>народов Земли»)</a:t>
            </a:r>
            <a:endParaRPr lang="ru-RU" sz="4000" dirty="0">
              <a:solidFill>
                <a:srgbClr val="800000"/>
              </a:solidFill>
              <a:latin typeface="Century" pitchFamily="18" charset="0"/>
            </a:endParaRPr>
          </a:p>
        </p:txBody>
      </p:sp>
      <p:pic>
        <p:nvPicPr>
          <p:cNvPr id="47106" name="Picture 2" descr="http://sch14.ru/wp-content/uploads/2015/01/g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3357554" cy="1160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6028450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850112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entury" pitchFamily="18" charset="0"/>
              </a:rPr>
              <a:t>В каком из перечисленных городов численность населения наибольшая?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29190" y="1857364"/>
            <a:ext cx="307183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4) Мехико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57290" y="1857364"/>
            <a:ext cx="321471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3) Санкт-Петербург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29190" y="1214422"/>
            <a:ext cx="307183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2) Рим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7290" y="1214422"/>
            <a:ext cx="321471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1) Сидней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7554" y="5286388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232" y="2786058"/>
            <a:ext cx="5357850" cy="70788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Вспомните крупнейшие по численности города мира</a:t>
            </a:r>
            <a:endParaRPr lang="ru-RU" sz="2000" b="1" dirty="0">
              <a:solidFill>
                <a:srgbClr val="003300"/>
              </a:solidFill>
              <a:latin typeface="Century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85720" y="2500306"/>
            <a:ext cx="8643998" cy="255454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В столице Японии – Токио проживает 37,2 </a:t>
            </a:r>
            <a:r>
              <a:rPr lang="ru-RU" sz="2000" b="1" dirty="0" err="1" smtClean="0">
                <a:solidFill>
                  <a:srgbClr val="003300"/>
                </a:solidFill>
                <a:latin typeface="Century" pitchFamily="18" charset="0"/>
              </a:rPr>
              <a:t>млн</a:t>
            </a:r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 человек, что составляет почти треть от всего населения страны. На втором месте в рейтинге расположилась столица Индии </a:t>
            </a:r>
            <a:r>
              <a:rPr lang="ru-RU" sz="2000" b="1" dirty="0" err="1" smtClean="0">
                <a:solidFill>
                  <a:srgbClr val="003300"/>
                </a:solidFill>
                <a:latin typeface="Century" pitchFamily="18" charset="0"/>
              </a:rPr>
              <a:t>Нью-Дели</a:t>
            </a:r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 с 22,7 </a:t>
            </a:r>
            <a:r>
              <a:rPr lang="ru-RU" sz="2000" b="1" dirty="0" err="1" smtClean="0">
                <a:solidFill>
                  <a:srgbClr val="003300"/>
                </a:solidFill>
                <a:latin typeface="Century" pitchFamily="18" charset="0"/>
              </a:rPr>
              <a:t>млн</a:t>
            </a:r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 человек. На третьем — столица Мексики Мехико, в которой проживают 20,5 </a:t>
            </a:r>
            <a:r>
              <a:rPr lang="ru-RU" sz="2000" b="1" dirty="0" err="1" smtClean="0">
                <a:solidFill>
                  <a:srgbClr val="003300"/>
                </a:solidFill>
                <a:latin typeface="Century" pitchFamily="18" charset="0"/>
              </a:rPr>
              <a:t>млн</a:t>
            </a:r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 человек.</a:t>
            </a:r>
          </a:p>
          <a:p>
            <a:pPr algn="just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Среди десяти самых густонаселенных городов мира расположились Нью-Йорк, Шанхай, Сан-Паулу, </a:t>
            </a:r>
            <a:r>
              <a:rPr lang="ru-RU" sz="2000" b="1" dirty="0" err="1" smtClean="0">
                <a:solidFill>
                  <a:srgbClr val="003300"/>
                </a:solidFill>
                <a:latin typeface="Century" pitchFamily="18" charset="0"/>
              </a:rPr>
              <a:t>Мумбаи</a:t>
            </a:r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, Пекин, Дакка и Калькутта.</a:t>
            </a:r>
            <a:endParaRPr lang="ru-RU" sz="2000" b="1" dirty="0">
              <a:solidFill>
                <a:srgbClr val="0033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640960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latin typeface="Century" pitchFamily="18" charset="0"/>
              </a:rPr>
              <a:t>На долю кислорода в составе воздуха приходится около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48127" y="1700808"/>
            <a:ext cx="133401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Century" pitchFamily="18" charset="0"/>
              </a:rPr>
              <a:t>4</a:t>
            </a:r>
            <a:r>
              <a:rPr lang="ru-RU" sz="2400" dirty="0" smtClean="0">
                <a:latin typeface="Century" pitchFamily="18" charset="0"/>
              </a:rPr>
              <a:t>) 21%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5856" y="1052736"/>
            <a:ext cx="115212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1) 89%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48127" y="1052736"/>
            <a:ext cx="133401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3) 78%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5856" y="1700808"/>
            <a:ext cx="1152128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Century" pitchFamily="18" charset="0"/>
              </a:rPr>
              <a:t>2</a:t>
            </a:r>
            <a:r>
              <a:rPr lang="ru-RU" sz="2400" dirty="0" smtClean="0">
                <a:latin typeface="Century" pitchFamily="18" charset="0"/>
              </a:rPr>
              <a:t>) 53%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231" y="2564904"/>
            <a:ext cx="4220568" cy="4001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Вспомните состав воздуха</a:t>
            </a:r>
            <a:endParaRPr lang="ru-RU" sz="2000" b="1" dirty="0">
              <a:solidFill>
                <a:srgbClr val="003300"/>
              </a:solidFill>
              <a:latin typeface="Century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486" y="3215957"/>
            <a:ext cx="5389043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15136" y="2564904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xmlns="" val="350783571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640960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" pitchFamily="18" charset="0"/>
              </a:rPr>
              <a:t>Какая из перечисленных горных пород относится к числу метаморфических?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5616" y="1844823"/>
            <a:ext cx="30003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3) мрамор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21308" y="1844824"/>
            <a:ext cx="299510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4) известняк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1201882"/>
            <a:ext cx="30003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1) базальт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16016" y="1201882"/>
            <a:ext cx="30003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2) гранит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3848" y="3861048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2343729" y="2780928"/>
            <a:ext cx="4220568" cy="70788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Вспомните</a:t>
            </a:r>
            <a:r>
              <a:rPr lang="ru-RU" sz="2000" b="1" dirty="0">
                <a:solidFill>
                  <a:srgbClr val="003300"/>
                </a:solidFill>
                <a:latin typeface="Century" pitchFamily="18" charset="0"/>
              </a:rPr>
              <a:t> </a:t>
            </a:r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классификацию горных пород по происхождению</a:t>
            </a:r>
            <a:endParaRPr lang="ru-RU" sz="2000" b="1" dirty="0">
              <a:solidFill>
                <a:srgbClr val="003300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3910332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0520208"/>
              </p:ext>
            </p:extLst>
          </p:nvPr>
        </p:nvGraphicFramePr>
        <p:xfrm>
          <a:off x="228600" y="1052735"/>
          <a:ext cx="8686800" cy="5295800"/>
        </p:xfrm>
        <a:graphic>
          <a:graphicData uri="http://schemas.openxmlformats.org/drawingml/2006/table">
            <a:tbl>
              <a:tblPr/>
              <a:tblGrid>
                <a:gridCol w="2895600"/>
                <a:gridCol w="3130550"/>
                <a:gridCol w="2660650"/>
              </a:tblGrid>
              <a:tr h="8424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</a:rPr>
                        <a:t>   МАГМАТИЧЕСКИЕ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</a:rPr>
                        <a:t>       ОСАДОЧНЫЕ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Comic Sans MS" pitchFamily="66" charset="0"/>
                        </a:rPr>
                        <a:t>МЕТАМОРФИЧЕСКИЕ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460920"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Глубинные – </a:t>
                      </a:r>
                    </a:p>
                    <a:p>
                      <a:pPr marL="457200" marR="0" lvl="0" indent="-4572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             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гранит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Органические-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-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торф, уголь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(из растений)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-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мел, известняк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(из животных)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Известняк  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         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мрамор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Гранит  -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          </a:t>
                      </a: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гнейс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1920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 Излившиеся –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                </a:t>
                      </a:r>
                      <a:r>
                        <a:rPr kumimoji="0" lang="ru-RU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базальт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 Обломочные 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глина, гравий, песок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 Химические 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</a:rPr>
                        <a:t>гипс, калийная соль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51520" y="260648"/>
            <a:ext cx="864096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Классификация горных пород</a:t>
            </a:r>
            <a:endParaRPr lang="ru-RU" sz="2400" b="1" dirty="0">
              <a:latin typeface="Century" pitchFamily="18" charset="0"/>
            </a:endParaRPr>
          </a:p>
        </p:txBody>
      </p:sp>
      <p:sp>
        <p:nvSpPr>
          <p:cNvPr id="4" name="Управляющая кнопка: назад 3">
            <a:hlinkClick r:id="rId2" action="ppaction://hlinksldjump" highlightClick="1"/>
          </p:cNvPr>
          <p:cNvSpPr/>
          <p:nvPr/>
        </p:nvSpPr>
        <p:spPr bwMode="auto">
          <a:xfrm>
            <a:off x="8244408" y="6237312"/>
            <a:ext cx="792088" cy="432048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96073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" pitchFamily="18" charset="0"/>
              </a:rPr>
              <a:t>Какая из эр геологического летоисчисления является самой древней по возрасту?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20061" y="1893021"/>
            <a:ext cx="30003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4) архейская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1893022"/>
            <a:ext cx="299510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3) палеозойская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1201882"/>
            <a:ext cx="30003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1) кайнозойская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016" y="1201882"/>
            <a:ext cx="300039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2) мезозойская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43240" y="4214818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2343729" y="2780928"/>
            <a:ext cx="4220568" cy="1015663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Рассмотрите карту 8 класса, найдите геохронологическую таблицу, проанализируйте</a:t>
            </a:r>
            <a:endParaRPr lang="ru-RU" sz="2000" b="1" dirty="0">
              <a:solidFill>
                <a:srgbClr val="003300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7192151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xxlbook.ru/imgh56624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1952"/>
            <a:ext cx="5004132" cy="6696048"/>
          </a:xfrm>
          <a:prstGeom prst="rect">
            <a:avLst/>
          </a:prstGeom>
          <a:noFill/>
        </p:spPr>
      </p:pic>
      <p:grpSp>
        <p:nvGrpSpPr>
          <p:cNvPr id="4" name="Группа 3"/>
          <p:cNvGrpSpPr/>
          <p:nvPr/>
        </p:nvGrpSpPr>
        <p:grpSpPr>
          <a:xfrm>
            <a:off x="4286248" y="214290"/>
            <a:ext cx="4647072" cy="3500462"/>
            <a:chOff x="1142976" y="188640"/>
            <a:chExt cx="7790344" cy="6240756"/>
          </a:xfrm>
        </p:grpSpPr>
        <p:sp>
          <p:nvSpPr>
            <p:cNvPr id="5" name="Прямоугольник 4"/>
            <p:cNvSpPr/>
            <p:nvPr/>
          </p:nvSpPr>
          <p:spPr bwMode="auto">
            <a:xfrm>
              <a:off x="1142976" y="2414929"/>
              <a:ext cx="1639347" cy="112906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Мезозой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 err="1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ская</a:t>
              </a:r>
              <a:endParaRPr lang="ru-RU" sz="1200" b="1" dirty="0" smtClean="0">
                <a:solidFill>
                  <a:schemeClr val="accent1">
                    <a:lumMod val="25000"/>
                  </a:schemeClr>
                </a:solidFill>
                <a:latin typeface="Cambria" pitchFamily="18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 bwMode="auto">
            <a:xfrm>
              <a:off x="1142976" y="6066979"/>
              <a:ext cx="6085561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Архейская эра</a:t>
              </a:r>
            </a:p>
          </p:txBody>
        </p:sp>
        <p:sp>
          <p:nvSpPr>
            <p:cNvPr id="7" name="Прямоугольник 6"/>
            <p:cNvSpPr/>
            <p:nvPr/>
          </p:nvSpPr>
          <p:spPr bwMode="auto">
            <a:xfrm>
              <a:off x="7228537" y="6066979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4000</a:t>
              </a:r>
            </a:p>
          </p:txBody>
        </p:sp>
        <p:sp>
          <p:nvSpPr>
            <p:cNvPr id="8" name="Прямоугольник 7"/>
            <p:cNvSpPr/>
            <p:nvPr/>
          </p:nvSpPr>
          <p:spPr bwMode="auto">
            <a:xfrm>
              <a:off x="1142976" y="5704561"/>
              <a:ext cx="6085561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Протерозойская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 эра</a:t>
              </a:r>
            </a:p>
          </p:txBody>
        </p:sp>
        <p:sp>
          <p:nvSpPr>
            <p:cNvPr id="9" name="Прямоугольник 8"/>
            <p:cNvSpPr/>
            <p:nvPr/>
          </p:nvSpPr>
          <p:spPr bwMode="auto">
            <a:xfrm>
              <a:off x="7228537" y="5704561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2500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10" name="Прямоугольник 9"/>
            <p:cNvSpPr/>
            <p:nvPr/>
          </p:nvSpPr>
          <p:spPr bwMode="auto">
            <a:xfrm>
              <a:off x="1142976" y="3530059"/>
              <a:ext cx="1635903" cy="2174503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Палеозой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1200" b="1" dirty="0" err="1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ская</a:t>
              </a:r>
              <a:endParaRPr lang="ru-RU" sz="1200" b="1" dirty="0" smtClean="0">
                <a:solidFill>
                  <a:schemeClr val="accent1">
                    <a:lumMod val="25000"/>
                  </a:schemeClr>
                </a:solidFill>
                <a:latin typeface="Cambria" pitchFamily="18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 bwMode="auto">
            <a:xfrm>
              <a:off x="2778879" y="5342144"/>
              <a:ext cx="4449657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Кембрийский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 bwMode="auto">
            <a:xfrm>
              <a:off x="7228537" y="5342144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542 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 bwMode="auto">
            <a:xfrm>
              <a:off x="2778879" y="4979727"/>
              <a:ext cx="4449657" cy="362417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Ордовикский</a:t>
              </a:r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7228537" y="4979727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488,3±1,7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 bwMode="auto">
            <a:xfrm>
              <a:off x="2778879" y="4617311"/>
              <a:ext cx="4449657" cy="362417"/>
            </a:xfrm>
            <a:prstGeom prst="rect">
              <a:avLst/>
            </a:prstGeom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Силурийский</a:t>
              </a:r>
            </a:p>
          </p:txBody>
        </p:sp>
        <p:sp>
          <p:nvSpPr>
            <p:cNvPr id="16" name="Прямоугольник 15"/>
            <p:cNvSpPr/>
            <p:nvPr/>
          </p:nvSpPr>
          <p:spPr bwMode="auto">
            <a:xfrm>
              <a:off x="7228537" y="4617311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443,7±1,5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 bwMode="auto">
            <a:xfrm>
              <a:off x="2778879" y="4254893"/>
              <a:ext cx="4449657" cy="362417"/>
            </a:xfrm>
            <a:prstGeom prst="rect">
              <a:avLst/>
            </a:prstGeom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Девонский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18" name="Прямоугольник 17"/>
            <p:cNvSpPr/>
            <p:nvPr/>
          </p:nvSpPr>
          <p:spPr bwMode="auto">
            <a:xfrm>
              <a:off x="7228537" y="4254893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416±2,5 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19" name="Прямоугольник 18"/>
            <p:cNvSpPr/>
            <p:nvPr/>
          </p:nvSpPr>
          <p:spPr bwMode="auto">
            <a:xfrm>
              <a:off x="2778879" y="3892476"/>
              <a:ext cx="4449657" cy="362417"/>
            </a:xfrm>
            <a:prstGeom prst="rect">
              <a:avLst/>
            </a:prstGeom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Каменноугольный</a:t>
              </a:r>
              <a:r>
                <a:rPr kumimoji="0" lang="ru-RU" sz="1200" b="1" i="0" u="none" strike="noStrike" cap="none" normalizeH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 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 bwMode="auto">
            <a:xfrm>
              <a:off x="7228537" y="3892476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359,2±2,8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 bwMode="auto">
            <a:xfrm>
              <a:off x="2778879" y="3530059"/>
              <a:ext cx="4449657" cy="362417"/>
            </a:xfrm>
            <a:prstGeom prst="rect">
              <a:avLst/>
            </a:prstGeom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rgbClr val="2D452D"/>
                  </a:solidFill>
                  <a:latin typeface="Cambria" pitchFamily="18" charset="0"/>
                </a:rPr>
                <a:t>Пермский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2D452D"/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22" name="Прямоугольник 21"/>
            <p:cNvSpPr/>
            <p:nvPr/>
          </p:nvSpPr>
          <p:spPr bwMode="auto">
            <a:xfrm>
              <a:off x="7228537" y="3530059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299±0,8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 bwMode="auto">
            <a:xfrm>
              <a:off x="2778879" y="3167641"/>
              <a:ext cx="4449657" cy="362417"/>
            </a:xfrm>
            <a:prstGeom prst="rect">
              <a:avLst/>
            </a:prstGeom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Триасовый</a:t>
              </a:r>
            </a:p>
          </p:txBody>
        </p:sp>
        <p:sp>
          <p:nvSpPr>
            <p:cNvPr id="24" name="Прямоугольник 23"/>
            <p:cNvSpPr/>
            <p:nvPr/>
          </p:nvSpPr>
          <p:spPr bwMode="auto">
            <a:xfrm>
              <a:off x="7228537" y="3167641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251±0,4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25" name="Прямоугольник 24"/>
            <p:cNvSpPr/>
            <p:nvPr/>
          </p:nvSpPr>
          <p:spPr bwMode="auto">
            <a:xfrm>
              <a:off x="2782323" y="2791285"/>
              <a:ext cx="4449657" cy="362417"/>
            </a:xfrm>
            <a:prstGeom prst="rect">
              <a:avLst/>
            </a:prstGeom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Юрский</a:t>
              </a:r>
            </a:p>
          </p:txBody>
        </p:sp>
        <p:sp>
          <p:nvSpPr>
            <p:cNvPr id="26" name="Прямоугольник 25"/>
            <p:cNvSpPr/>
            <p:nvPr/>
          </p:nvSpPr>
          <p:spPr bwMode="auto">
            <a:xfrm>
              <a:off x="7231981" y="2791285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199,6±0,6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 bwMode="auto">
            <a:xfrm>
              <a:off x="2782323" y="2414929"/>
              <a:ext cx="4449657" cy="362417"/>
            </a:xfrm>
            <a:prstGeom prst="rect">
              <a:avLst/>
            </a:prstGeom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Меловой</a:t>
              </a:r>
            </a:p>
          </p:txBody>
        </p:sp>
        <p:sp>
          <p:nvSpPr>
            <p:cNvPr id="28" name="Прямоугольник 27"/>
            <p:cNvSpPr/>
            <p:nvPr/>
          </p:nvSpPr>
          <p:spPr bwMode="auto">
            <a:xfrm>
              <a:off x="7231981" y="2414929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145,5±0,4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 bwMode="auto">
            <a:xfrm>
              <a:off x="1142976" y="1285860"/>
              <a:ext cx="1639347" cy="1129069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Кайнозой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err="1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ская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 bwMode="auto">
            <a:xfrm>
              <a:off x="2782323" y="2038573"/>
              <a:ext cx="4449657" cy="362417"/>
            </a:xfrm>
            <a:prstGeom prst="rect">
              <a:avLst/>
            </a:prstGeom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Палеогеновый</a:t>
              </a:r>
            </a:p>
          </p:txBody>
        </p:sp>
        <p:sp>
          <p:nvSpPr>
            <p:cNvPr id="31" name="Прямоугольник 30"/>
            <p:cNvSpPr/>
            <p:nvPr/>
          </p:nvSpPr>
          <p:spPr bwMode="auto">
            <a:xfrm>
              <a:off x="7231981" y="2038573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65,5±0,3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 bwMode="auto">
            <a:xfrm>
              <a:off x="2782323" y="1662216"/>
              <a:ext cx="4449657" cy="362417"/>
            </a:xfrm>
            <a:prstGeom prst="rect">
              <a:avLst/>
            </a:prstGeom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Неогеновый</a:t>
              </a:r>
            </a:p>
          </p:txBody>
        </p:sp>
        <p:sp>
          <p:nvSpPr>
            <p:cNvPr id="33" name="Прямоугольник 32"/>
            <p:cNvSpPr/>
            <p:nvPr/>
          </p:nvSpPr>
          <p:spPr bwMode="auto">
            <a:xfrm>
              <a:off x="7231981" y="1662216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23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34" name="Прямоугольник 33"/>
            <p:cNvSpPr/>
            <p:nvPr/>
          </p:nvSpPr>
          <p:spPr bwMode="auto">
            <a:xfrm>
              <a:off x="7231981" y="1285860"/>
              <a:ext cx="1701339" cy="36241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2,588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 bwMode="auto">
            <a:xfrm>
              <a:off x="2786050" y="188640"/>
              <a:ext cx="4449657" cy="110244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Период</a:t>
              </a:r>
              <a:r>
                <a:rPr kumimoji="0" lang="ru-RU" sz="1200" b="1" i="0" u="none" strike="noStrike" cap="none" normalizeH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 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36" name="Прямоугольник 35"/>
            <p:cNvSpPr/>
            <p:nvPr/>
          </p:nvSpPr>
          <p:spPr bwMode="auto">
            <a:xfrm>
              <a:off x="7215206" y="188640"/>
              <a:ext cx="1701339" cy="110244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Начало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периода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1200" b="1" dirty="0" smtClean="0">
                  <a:solidFill>
                    <a:schemeClr val="accent1">
                      <a:lumMod val="25000"/>
                    </a:schemeClr>
                  </a:solidFill>
                  <a:latin typeface="Cambria" pitchFamily="18" charset="0"/>
                </a:rPr>
                <a:t> (млн  лет)</a:t>
              </a:r>
              <a:endPara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25000"/>
                  </a:schemeClr>
                </a:solidFill>
                <a:effectLst/>
                <a:latin typeface="Cambria" pitchFamily="18" charset="0"/>
              </a:endParaRPr>
            </a:p>
          </p:txBody>
        </p:sp>
        <p:sp>
          <p:nvSpPr>
            <p:cNvPr id="37" name="Прямоугольник 36"/>
            <p:cNvSpPr/>
            <p:nvPr/>
          </p:nvSpPr>
          <p:spPr bwMode="auto">
            <a:xfrm>
              <a:off x="1142976" y="188640"/>
              <a:ext cx="1639347" cy="109722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Эра </a:t>
              </a:r>
            </a:p>
          </p:txBody>
        </p:sp>
        <p:sp>
          <p:nvSpPr>
            <p:cNvPr id="38" name="Прямоугольник 37"/>
            <p:cNvSpPr/>
            <p:nvPr/>
          </p:nvSpPr>
          <p:spPr bwMode="auto">
            <a:xfrm>
              <a:off x="2782323" y="1285860"/>
              <a:ext cx="4449657" cy="362417"/>
            </a:xfrm>
            <a:prstGeom prst="rect">
              <a:avLst/>
            </a:prstGeom>
            <a:ln w="28575"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accent1">
                      <a:lumMod val="25000"/>
                    </a:schemeClr>
                  </a:solidFill>
                  <a:effectLst/>
                  <a:latin typeface="Cambria" pitchFamily="18" charset="0"/>
                </a:rPr>
                <a:t>Четвертичный</a:t>
              </a:r>
            </a:p>
          </p:txBody>
        </p:sp>
      </p:grpSp>
      <p:sp>
        <p:nvSpPr>
          <p:cNvPr id="39" name="Управляющая кнопка: назад 38">
            <a:hlinkClick r:id="rId3" action="ppaction://hlinksldjump" highlightClick="1"/>
          </p:cNvPr>
          <p:cNvSpPr/>
          <p:nvPr/>
        </p:nvSpPr>
        <p:spPr bwMode="auto">
          <a:xfrm>
            <a:off x="8244408" y="6237312"/>
            <a:ext cx="792088" cy="432048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1" name="Прямая со стрелкой 40"/>
          <p:cNvCxnSpPr/>
          <p:nvPr/>
        </p:nvCxnSpPr>
        <p:spPr bwMode="auto">
          <a:xfrm rot="10800000" flipV="1">
            <a:off x="1571604" y="3857628"/>
            <a:ext cx="4214842" cy="35719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 bwMode="auto">
          <a:xfrm rot="5400000">
            <a:off x="6643702" y="4143380"/>
            <a:ext cx="714380" cy="1588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6" name="Прямоугольник 45"/>
          <p:cNvSpPr/>
          <p:nvPr/>
        </p:nvSpPr>
        <p:spPr bwMode="auto">
          <a:xfrm>
            <a:off x="0" y="3357562"/>
            <a:ext cx="1500166" cy="171451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86380" y="4500570"/>
            <a:ext cx="357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Century" pitchFamily="18" charset="0"/>
              </a:rPr>
              <a:t>Геохронолическая</a:t>
            </a:r>
            <a:r>
              <a:rPr lang="ru-RU" b="1" dirty="0" smtClean="0">
                <a:latin typeface="Century" pitchFamily="18" charset="0"/>
              </a:rPr>
              <a:t> таблица читается снизу вверх</a:t>
            </a:r>
            <a:endParaRPr lang="ru-RU" b="1" dirty="0">
              <a:latin typeface="Century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193899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" pitchFamily="18" charset="0"/>
              </a:rPr>
              <a:t>Давид Ливингстон </a:t>
            </a:r>
            <a:r>
              <a:rPr lang="ru-RU" sz="2000" b="1" dirty="0" smtClean="0">
                <a:latin typeface="Century" pitchFamily="18" charset="0"/>
              </a:rPr>
              <a:t>– английский </a:t>
            </a:r>
            <a:r>
              <a:rPr lang="ru-RU" sz="2000" b="1" dirty="0">
                <a:latin typeface="Century" pitchFamily="18" charset="0"/>
              </a:rPr>
              <a:t>исследователь Африки. С 1841 по 1873 г. он совершил многочисленные путешествия по внутренним районам Южной и Центральной Африки: провёл исследования реки Замбези, озер </a:t>
            </a:r>
            <a:r>
              <a:rPr lang="ru-RU" sz="2000" b="1" dirty="0" err="1">
                <a:latin typeface="Century" pitchFamily="18" charset="0"/>
              </a:rPr>
              <a:t>Чилва</a:t>
            </a:r>
            <a:r>
              <a:rPr lang="ru-RU" sz="2000" b="1" dirty="0">
                <a:latin typeface="Century" pitchFamily="18" charset="0"/>
              </a:rPr>
              <a:t> и Ньяса; участвовал в экспедициях в поисках истока Нила. Какой из перечисленных географических объектов назван в честь Д. Ливингстона?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51909" y="3340311"/>
            <a:ext cx="26660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Century" pitchFamily="18" charset="0"/>
              </a:rPr>
              <a:t>3</a:t>
            </a:r>
            <a:r>
              <a:rPr lang="ru-RU" sz="2400" dirty="0" smtClean="0">
                <a:latin typeface="Century" pitchFamily="18" charset="0"/>
              </a:rPr>
              <a:t>) водопад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6421" y="3317128"/>
            <a:ext cx="26660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4) река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1909" y="2602748"/>
            <a:ext cx="26318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itchFamily="18" charset="0"/>
              </a:rPr>
              <a:t>1) остров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6421" y="2602748"/>
            <a:ext cx="2631806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Century" pitchFamily="18" charset="0"/>
              </a:rPr>
              <a:t>2</a:t>
            </a:r>
            <a:r>
              <a:rPr lang="ru-RU" sz="2400" dirty="0" smtClean="0">
                <a:latin typeface="Century" pitchFamily="18" charset="0"/>
              </a:rPr>
              <a:t>) мыс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71800" y="4101115"/>
            <a:ext cx="3257624" cy="10156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Внимательно рассмотрите физические карты материков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3550" y="5465005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xmlns="" val="18362340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50112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latin typeface="Century" pitchFamily="18" charset="0"/>
              </a:rPr>
              <a:t>На территории какой из перечисленных стран находится самая большая по площади низменность на Земле?</a:t>
            </a:r>
            <a:endParaRPr lang="ru-RU" sz="2000" dirty="0">
              <a:latin typeface="Century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4546" y="1928802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3) Бразилия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4546" y="1214422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1) США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00628" y="1214422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2) Китай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0628" y="1928802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4) Канада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14942" y="5357826"/>
            <a:ext cx="2500330" cy="830997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entury" pitchFamily="18" charset="0"/>
              </a:rPr>
              <a:t>правильный ответ</a:t>
            </a: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57158" y="2714620"/>
            <a:ext cx="3286148" cy="1214446"/>
          </a:xfrm>
          <a:prstGeom prst="rect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Как называется самая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большая низменность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на земном шаре?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57158" y="2714620"/>
            <a:ext cx="3286148" cy="121444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Амазонская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</a:rPr>
              <a:t>низменность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 rot="16200000">
            <a:off x="3714744" y="3143248"/>
            <a:ext cx="357190" cy="357190"/>
          </a:xfrm>
          <a:prstGeom prst="downArrow">
            <a:avLst/>
          </a:prstGeom>
          <a:solidFill>
            <a:srgbClr val="003300"/>
          </a:solidFill>
          <a:ln>
            <a:solidFill>
              <a:srgbClr val="003300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Прямоугольник 11">
            <a:hlinkClick r:id="rId2" action="ppaction://hlinksldjump"/>
          </p:cNvPr>
          <p:cNvSpPr/>
          <p:nvPr/>
        </p:nvSpPr>
        <p:spPr bwMode="auto">
          <a:xfrm>
            <a:off x="4071934" y="2714620"/>
            <a:ext cx="4857784" cy="2357454"/>
          </a:xfrm>
          <a:prstGeom prst="rect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Вспомните на каком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 материке находится низменность,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сопоставьте эту карту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с политической картой.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При необходимости обратитесь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</a:rPr>
              <a:t>к картам атласа 7 класса.  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изображ\Юж Америка\Ю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714356"/>
            <a:ext cx="4214842" cy="545051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1026" name="Picture 2" descr="http://900igr.net/datai/geografija/JUzhnaja-Amerika/0005-008-Fizicheskaja-kart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714356"/>
            <a:ext cx="4071966" cy="537657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357290" y="1928802"/>
            <a:ext cx="16371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entury" pitchFamily="18" charset="0"/>
              </a:rPr>
              <a:t>Амазонская </a:t>
            </a:r>
          </a:p>
          <a:p>
            <a:pPr algn="ctr"/>
            <a:r>
              <a:rPr lang="ru-RU" b="1" dirty="0" smtClean="0">
                <a:latin typeface="Century" pitchFamily="18" charset="0"/>
              </a:rPr>
              <a:t>низменность</a:t>
            </a:r>
            <a:endParaRPr lang="ru-RU" b="1" dirty="0">
              <a:latin typeface="Century" pitchFamily="18" charset="0"/>
            </a:endParaRPr>
          </a:p>
        </p:txBody>
      </p:sp>
      <p:sp>
        <p:nvSpPr>
          <p:cNvPr id="5" name="Полилиния 4"/>
          <p:cNvSpPr/>
          <p:nvPr/>
        </p:nvSpPr>
        <p:spPr bwMode="auto">
          <a:xfrm>
            <a:off x="5715009" y="2601310"/>
            <a:ext cx="2262344" cy="184748"/>
          </a:xfrm>
          <a:custGeom>
            <a:avLst/>
            <a:gdLst>
              <a:gd name="connsiteX0" fmla="*/ 0 w 2128345"/>
              <a:gd name="connsiteY0" fmla="*/ 0 h 204952"/>
              <a:gd name="connsiteX1" fmla="*/ 2128345 w 2128345"/>
              <a:gd name="connsiteY1" fmla="*/ 204952 h 204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28345" h="204952">
                <a:moveTo>
                  <a:pt x="0" y="0"/>
                </a:moveTo>
                <a:lnTo>
                  <a:pt x="2128345" y="204952"/>
                </a:lnTo>
              </a:path>
            </a:pathLst>
          </a:cu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Управляющая кнопка: назад 5">
            <a:hlinkClick r:id="rId4" action="ppaction://hlinksldjump" highlightClick="1"/>
          </p:cNvPr>
          <p:cNvSpPr/>
          <p:nvPr/>
        </p:nvSpPr>
        <p:spPr bwMode="auto">
          <a:xfrm>
            <a:off x="8215306" y="6429396"/>
            <a:ext cx="928694" cy="428604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85728"/>
            <a:ext cx="857256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entury" pitchFamily="18" charset="0"/>
              </a:rPr>
              <a:t>На территории какой из перечисленных стран имеется пустыня, расположенная в тропических широтах вдоль океанического побережья?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4876" y="2428868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4) Намибия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00232" y="1714488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1) Китай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00232" y="2428868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3) Турция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14876" y="1714488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2) Египет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1604" y="3214686"/>
            <a:ext cx="6500858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Найдите на политической карте государства. </a:t>
            </a:r>
          </a:p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Сопоставьте с физической картой мира.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8992" y="4643446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358246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entury" pitchFamily="18" charset="0"/>
              </a:rPr>
              <a:t>Представителями животного мира Северной Америки являются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8662" y="928670"/>
            <a:ext cx="35719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1) скунс и бизон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14876" y="1571612"/>
            <a:ext cx="35719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4) коала и утконос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8662" y="1571612"/>
            <a:ext cx="35719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3) тигр и панда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4876" y="928670"/>
            <a:ext cx="35719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2) бегемот и носорог</a:t>
            </a: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1571604" y="2428868"/>
            <a:ext cx="6500858" cy="1323439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Вспомните типичных представителей животного мира материка Северная Америка. При необходимости обратитесь к карте природных зон Северной Америки (7 класс)</a:t>
            </a:r>
            <a:endParaRPr lang="ru-RU" sz="2000" b="1" dirty="0">
              <a:solidFill>
                <a:srgbClr val="003300"/>
              </a:solidFill>
              <a:latin typeface="Century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28992" y="4057683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9060" y="332656"/>
            <a:ext cx="5086022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005" t="42444" r="47723" b="51015"/>
          <a:stretch/>
        </p:blipFill>
        <p:spPr bwMode="auto">
          <a:xfrm>
            <a:off x="583610" y="935294"/>
            <a:ext cx="1818572" cy="1485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457" t="55014" r="39643" b="39573"/>
          <a:stretch/>
        </p:blipFill>
        <p:spPr bwMode="auto">
          <a:xfrm>
            <a:off x="512556" y="3190191"/>
            <a:ext cx="1845568" cy="162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Прямая со стрелкой 4"/>
          <p:cNvCxnSpPr/>
          <p:nvPr/>
        </p:nvCxnSpPr>
        <p:spPr bwMode="auto">
          <a:xfrm>
            <a:off x="2378340" y="1988840"/>
            <a:ext cx="2625708" cy="1201351"/>
          </a:xfrm>
          <a:prstGeom prst="straightConnector1">
            <a:avLst/>
          </a:prstGeom>
          <a:ln w="57150"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 bwMode="auto">
          <a:xfrm>
            <a:off x="2378340" y="4133427"/>
            <a:ext cx="3129764" cy="0"/>
          </a:xfrm>
          <a:prstGeom prst="straightConnector1">
            <a:avLst/>
          </a:prstGeom>
          <a:ln w="57150">
            <a:headEnd type="none" w="med" len="med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90862" y="531186"/>
            <a:ext cx="181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" pitchFamily="18" charset="0"/>
              </a:rPr>
              <a:t>бизон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552" y="2790081"/>
            <a:ext cx="181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" pitchFamily="18" charset="0"/>
              </a:rPr>
              <a:t>скунс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13" name="Управляющая кнопка: назад 12">
            <a:hlinkClick r:id="rId4" action="ppaction://hlinksldjump" highlightClick="1"/>
          </p:cNvPr>
          <p:cNvSpPr/>
          <p:nvPr/>
        </p:nvSpPr>
        <p:spPr bwMode="auto">
          <a:xfrm>
            <a:off x="8215306" y="6429396"/>
            <a:ext cx="928694" cy="428604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20567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entury" pitchFamily="18" charset="0"/>
              </a:rPr>
              <a:t>Какой из перечисленных островов находится у юго-восточного побережья Африки?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33007" y="1211579"/>
            <a:ext cx="35719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2) Мадагаскар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04407" y="1854521"/>
            <a:ext cx="35719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4) Огненная Земля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64096" y="1854521"/>
            <a:ext cx="35719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3) Ява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0063" y="1211579"/>
            <a:ext cx="35719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Century" pitchFamily="18" charset="0"/>
              </a:rPr>
              <a:t>1</a:t>
            </a:r>
            <a:r>
              <a:rPr lang="ru-RU" sz="2400" dirty="0" smtClean="0">
                <a:latin typeface="Century" pitchFamily="18" charset="0"/>
              </a:rPr>
              <a:t>) Шри-Ланка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54242" y="3645024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  <p:sp>
        <p:nvSpPr>
          <p:cNvPr id="8" name="TextBox 7">
            <a:hlinkClick r:id="rId2" action="ppaction://hlinksldjump"/>
          </p:cNvPr>
          <p:cNvSpPr txBox="1"/>
          <p:nvPr/>
        </p:nvSpPr>
        <p:spPr>
          <a:xfrm>
            <a:off x="1482578" y="2577098"/>
            <a:ext cx="6500858" cy="70788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Вспомните стороны горизонта и обратитесь с физической карте Африки (7 класс)</a:t>
            </a:r>
            <a:endParaRPr lang="ru-RU" sz="2000" b="1" dirty="0">
              <a:solidFill>
                <a:srgbClr val="003300"/>
              </a:solidFill>
              <a:latin typeface="Century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394908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3163" y="564929"/>
            <a:ext cx="425767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9912" y="164819"/>
            <a:ext cx="181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" pitchFamily="18" charset="0"/>
              </a:rPr>
              <a:t>север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3450" y="6324534"/>
            <a:ext cx="181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" pitchFamily="18" charset="0"/>
              </a:rPr>
              <a:t>юг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16181" y="3222374"/>
            <a:ext cx="181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" pitchFamily="18" charset="0"/>
              </a:rPr>
              <a:t>восток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3222374"/>
            <a:ext cx="181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entury" pitchFamily="18" charset="0"/>
              </a:rPr>
              <a:t>запад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7" name="Управляющая кнопка: назад 6">
            <a:hlinkClick r:id="rId3" action="ppaction://hlinksldjump" highlightClick="1"/>
          </p:cNvPr>
          <p:cNvSpPr/>
          <p:nvPr/>
        </p:nvSpPr>
        <p:spPr bwMode="auto">
          <a:xfrm>
            <a:off x="8215306" y="6429396"/>
            <a:ext cx="928694" cy="428604"/>
          </a:xfrm>
          <a:prstGeom prst="actionButtonBackPrevious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281966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8429684" cy="70788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Century" pitchFamily="18" charset="0"/>
              </a:rPr>
              <a:t>Численность населения какой из перечисленных стран наименьшая?</a:t>
            </a:r>
            <a:endParaRPr lang="ru-RU" sz="2000" b="1" dirty="0">
              <a:latin typeface="Century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7158" y="2000240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3) Австралия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7158" y="1285860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1) Индия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43240" y="1285860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2) Индонезия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43240" y="2000240"/>
            <a:ext cx="2428892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Century" pitchFamily="18" charset="0"/>
              </a:rPr>
              <a:t>4) США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85918" y="4000504"/>
            <a:ext cx="2500330" cy="400110"/>
          </a:xfrm>
          <a:prstGeom prst="rect">
            <a:avLst/>
          </a:prstGeom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entury" pitchFamily="18" charset="0"/>
              </a:rPr>
              <a:t>правильный ответ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5720" y="2643182"/>
            <a:ext cx="5357850" cy="1015663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3300"/>
                </a:solidFill>
                <a:latin typeface="Century" pitchFamily="18" charset="0"/>
              </a:rPr>
              <a:t>Вспомните, первую десятку по численности стран населения. Какое государство не входит в эту десятку?</a:t>
            </a:r>
            <a:endParaRPr lang="ru-RU" sz="2000" b="1" dirty="0">
              <a:solidFill>
                <a:srgbClr val="003300"/>
              </a:solidFill>
              <a:latin typeface="Century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155025" y="1000108"/>
          <a:ext cx="3988975" cy="4212261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28628"/>
                <a:gridCol w="1785950"/>
                <a:gridCol w="1774397"/>
              </a:tblGrid>
              <a:tr h="45198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entury" pitchFamily="18" charset="0"/>
                        </a:rPr>
                        <a:t>1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</a:t>
                      </a:r>
                      <a:r>
                        <a:rPr lang="ru-RU" sz="2000" dirty="0" smtClean="0">
                          <a:latin typeface="Century" pitchFamily="18" charset="0"/>
                        </a:rPr>
                        <a:t>Китай</a:t>
                      </a:r>
                      <a:endParaRPr lang="ru-RU" sz="2000" dirty="0">
                        <a:latin typeface="Century" pitchFamily="18" charset="0"/>
                      </a:endParaRP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>
                          <a:latin typeface="Century" pitchFamily="18" charset="0"/>
                        </a:rPr>
                        <a:t>1 363 758 000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83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latin typeface="Century" pitchFamily="18" charset="0"/>
                        </a:rPr>
                        <a:t>2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Индия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>
                          <a:latin typeface="Century" pitchFamily="18" charset="0"/>
                        </a:rPr>
                        <a:t>1 249 461 000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8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Century" pitchFamily="18" charset="0"/>
                        </a:rPr>
                        <a:t>3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США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>
                          <a:latin typeface="Century" pitchFamily="18" charset="0"/>
                        </a:rPr>
                        <a:t>317 320 000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3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latin typeface="Century" pitchFamily="18" charset="0"/>
                        </a:rPr>
                        <a:t>4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Индонезия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>
                          <a:latin typeface="Century" pitchFamily="18" charset="0"/>
                        </a:rPr>
                        <a:t>249 866 000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83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latin typeface="Century" pitchFamily="18" charset="0"/>
                        </a:rPr>
                        <a:t>5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Бразилия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>
                          <a:latin typeface="Century" pitchFamily="18" charset="0"/>
                        </a:rPr>
                        <a:t>201 017 249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83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latin typeface="Century" pitchFamily="18" charset="0"/>
                        </a:rPr>
                        <a:t>6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Пакистан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>
                          <a:latin typeface="Century" pitchFamily="18" charset="0"/>
                        </a:rPr>
                        <a:t>185 744 527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3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latin typeface="Century" pitchFamily="18" charset="0"/>
                        </a:rPr>
                        <a:t>7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Нигерия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>
                          <a:latin typeface="Century" pitchFamily="18" charset="0"/>
                        </a:rPr>
                        <a:t>173 615 000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83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latin typeface="Century" pitchFamily="18" charset="0"/>
                        </a:rPr>
                        <a:t>8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Бангладеш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>
                          <a:latin typeface="Century" pitchFamily="18" charset="0"/>
                        </a:rPr>
                        <a:t>152 518 015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983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latin typeface="Century" pitchFamily="18" charset="0"/>
                        </a:rPr>
                        <a:t>9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Россия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>
                          <a:latin typeface="Century" pitchFamily="18" charset="0"/>
                        </a:rPr>
                        <a:t>143 657 134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2830">
                <a:tc>
                  <a:txBody>
                    <a:bodyPr/>
                    <a:lstStyle/>
                    <a:p>
                      <a:pPr algn="ctr"/>
                      <a:r>
                        <a:rPr lang="ru-RU" sz="2000">
                          <a:latin typeface="Century" pitchFamily="18" charset="0"/>
                        </a:rPr>
                        <a:t>10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dirty="0">
                          <a:latin typeface="Century" pitchFamily="18" charset="0"/>
                        </a:rPr>
                        <a:t> Япония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2000" dirty="0">
                          <a:latin typeface="Century" pitchFamily="18" charset="0"/>
                        </a:rPr>
                        <a:t>127 336 000</a:t>
                      </a:r>
                    </a:p>
                  </a:txBody>
                  <a:tcPr marL="44659" marR="44659" marT="22330" marB="2233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3FF43"/>
                                      </p:to>
                                    </p:animClr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Электронная паутина">
  <a:themeElements>
    <a:clrScheme name="Другая 63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DFEADF"/>
      </a:accent1>
      <a:accent2>
        <a:srgbClr val="EFF4EF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Электронная паутин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Электронная паутина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лектронная паутина 7">
        <a:dk1>
          <a:srgbClr val="000050"/>
        </a:dk1>
        <a:lt1>
          <a:srgbClr val="D0E2F4"/>
        </a:lt1>
        <a:dk2>
          <a:srgbClr val="000099"/>
        </a:dk2>
        <a:lt2>
          <a:srgbClr val="7DAFE1"/>
        </a:lt2>
        <a:accent1>
          <a:srgbClr val="26D2E4"/>
        </a:accent1>
        <a:accent2>
          <a:srgbClr val="FCFEAC"/>
        </a:accent2>
        <a:accent3>
          <a:srgbClr val="E4EEF8"/>
        </a:accent3>
        <a:accent4>
          <a:srgbClr val="000043"/>
        </a:accent4>
        <a:accent5>
          <a:srgbClr val="ACE5EF"/>
        </a:accent5>
        <a:accent6>
          <a:srgbClr val="E4E69B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лектронная паутина 8">
        <a:dk1>
          <a:srgbClr val="000050"/>
        </a:dk1>
        <a:lt1>
          <a:srgbClr val="D0E2F4"/>
        </a:lt1>
        <a:dk2>
          <a:srgbClr val="000099"/>
        </a:dk2>
        <a:lt2>
          <a:srgbClr val="7DAFE1"/>
        </a:lt2>
        <a:accent1>
          <a:srgbClr val="2C7426"/>
        </a:accent1>
        <a:accent2>
          <a:srgbClr val="FCFEAC"/>
        </a:accent2>
        <a:accent3>
          <a:srgbClr val="E4EEF8"/>
        </a:accent3>
        <a:accent4>
          <a:srgbClr val="000043"/>
        </a:accent4>
        <a:accent5>
          <a:srgbClr val="ACBCAC"/>
        </a:accent5>
        <a:accent6>
          <a:srgbClr val="E4E69B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3E0A40001E814E995471E0489B1028" ma:contentTypeVersion="1" ma:contentTypeDescription="Создание документа." ma:contentTypeScope="" ma:versionID="1ef7d38ec03c930eb334f4ee5131ff55">
  <xsd:schema xmlns:xsd="http://www.w3.org/2001/XMLSchema" xmlns:xs="http://www.w3.org/2001/XMLSchema" xmlns:p="http://schemas.microsoft.com/office/2006/metadata/properties" xmlns:ns2="d93f08c7-4dc9-4366-b183-71f4e46057df" targetNamespace="http://schemas.microsoft.com/office/2006/metadata/properties" ma:root="true" ma:fieldsID="901426136c3cb9e8a8df3f1a14d2308d" ns2:_="">
    <xsd:import namespace="d93f08c7-4dc9-4366-b183-71f4e46057df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3f08c7-4dc9-4366-b183-71f4e46057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40357B-770D-4805-A709-D1C61BDC6BC5}"/>
</file>

<file path=customXml/itemProps2.xml><?xml version="1.0" encoding="utf-8"?>
<ds:datastoreItem xmlns:ds="http://schemas.openxmlformats.org/officeDocument/2006/customXml" ds:itemID="{BA001B59-3BDE-44B1-B1BE-0E3E3DAE6270}"/>
</file>

<file path=customXml/itemProps3.xml><?xml version="1.0" encoding="utf-8"?>
<ds:datastoreItem xmlns:ds="http://schemas.openxmlformats.org/officeDocument/2006/customXml" ds:itemID="{5B4F4E54-9DB0-4E7A-A082-D4BDE43EB203}"/>
</file>

<file path=docProps/app.xml><?xml version="1.0" encoding="utf-8"?>
<Properties xmlns="http://schemas.openxmlformats.org/officeDocument/2006/extended-properties" xmlns:vt="http://schemas.openxmlformats.org/officeDocument/2006/docPropsVTypes">
  <Template>Природопользование и геоэкология</Template>
  <TotalTime>871</TotalTime>
  <Words>668</Words>
  <Application>Microsoft Office PowerPoint</Application>
  <PresentationFormat>Экран (4:3)</PresentationFormat>
  <Paragraphs>190</Paragraphs>
  <Slides>16</Slides>
  <Notes>0</Notes>
  <HiddenSlides>5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Электронная паутина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Aleksey</dc:creator>
  <cp:lastModifiedBy>uzer</cp:lastModifiedBy>
  <cp:revision>83</cp:revision>
  <dcterms:modified xsi:type="dcterms:W3CDTF">2016-12-22T13:26:49Z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0x010100533E0A40001E814E995471E0489B1028</vt:lpwstr>
  </property>
</Properties>
</file>