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7"/>
  </p:notesMasterIdLst>
  <p:sldIdLst>
    <p:sldId id="266" r:id="rId2"/>
    <p:sldId id="267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 varScale="1">
        <p:scale>
          <a:sx n="85" d="100"/>
          <a:sy n="85" d="100"/>
        </p:scale>
        <p:origin x="-7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 повторном нажатии на</a:t>
            </a:r>
            <a:r>
              <a:rPr lang="ru-RU" baseline="0" dirty="0" smtClean="0"/>
              <a:t> имена, эффект исчезает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0FC69-E2CC-4FFE-9540-35503ECC109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4118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«Выявление эмпирических зависимостей»)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23846" y="214290"/>
            <a:ext cx="7786742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 dirty="0" smtClean="0">
                <a:latin typeface="Century" pitchFamily="18" charset="0"/>
              </a:rPr>
              <a:t>Учащиеся проанализировали собранные данные в целях выявления зависимости между особенностями климата и географическим положением пункта. У всех учащихся выводы получились разные. Кто из учащихся сделал верный вывод на основе представленных данны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х</a:t>
            </a:r>
            <a:r>
              <a:rPr lang="ru-RU" b="1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158" y="2731163"/>
            <a:ext cx="857256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entury" pitchFamily="18" charset="0"/>
              </a:rPr>
              <a:t>1) Алина: «Чем дальше на юго-восток, тем больше среднегодовое количество осадков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57158" y="4302799"/>
            <a:ext cx="8572560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entury" pitchFamily="18" charset="0"/>
              </a:rPr>
              <a:t>3) Георгий: «Чем севернее, тем ниже температуры в январе»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57158" y="4857760"/>
            <a:ext cx="857256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entury" pitchFamily="18" charset="0"/>
              </a:rPr>
              <a:t>4) Тамара: «Чем выше над уровне моря расположен пункт, тем прохладней там в июле»</a:t>
            </a:r>
          </a:p>
        </p:txBody>
      </p:sp>
      <p:sp>
        <p:nvSpPr>
          <p:cNvPr id="39" name="Скругленный прямоугольник 38"/>
          <p:cNvSpPr/>
          <p:nvPr/>
        </p:nvSpPr>
        <p:spPr bwMode="auto">
          <a:xfrm>
            <a:off x="6153134" y="1500174"/>
            <a:ext cx="2428892" cy="428628"/>
          </a:xfrm>
          <a:prstGeom prst="roundRect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</a:rPr>
              <a:t>показать таблицу</a:t>
            </a: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439150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TextBox 39"/>
          <p:cNvSpPr txBox="1"/>
          <p:nvPr/>
        </p:nvSpPr>
        <p:spPr>
          <a:xfrm>
            <a:off x="0" y="5643578"/>
            <a:ext cx="250033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Проанализируйте версию Алины</a:t>
            </a:r>
          </a:p>
        </p:txBody>
      </p:sp>
      <p:sp>
        <p:nvSpPr>
          <p:cNvPr id="53" name="Стрелка вниз 52"/>
          <p:cNvSpPr/>
          <p:nvPr/>
        </p:nvSpPr>
        <p:spPr bwMode="auto">
          <a:xfrm>
            <a:off x="8081960" y="1142984"/>
            <a:ext cx="214314" cy="285752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Стрелка вниз 53"/>
          <p:cNvSpPr/>
          <p:nvPr/>
        </p:nvSpPr>
        <p:spPr bwMode="auto">
          <a:xfrm>
            <a:off x="1652540" y="1142984"/>
            <a:ext cx="214314" cy="285752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7158" y="2714620"/>
            <a:ext cx="8572560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Осадков  при движении на юго-восток то меньше, то больше</a:t>
            </a:r>
          </a:p>
          <a:p>
            <a:pPr algn="ctr"/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643174" y="5643578"/>
            <a:ext cx="250033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Проанализируйте версию Сергея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86380" y="5286388"/>
            <a:ext cx="250033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Проанализируйте версию Георгия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86380" y="6150114"/>
            <a:ext cx="250033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Проанализируйте версию Тамары</a:t>
            </a:r>
          </a:p>
        </p:txBody>
      </p:sp>
      <p:sp>
        <p:nvSpPr>
          <p:cNvPr id="59" name="Стрелка вниз 58"/>
          <p:cNvSpPr/>
          <p:nvPr/>
        </p:nvSpPr>
        <p:spPr bwMode="auto">
          <a:xfrm>
            <a:off x="1804940" y="1295384"/>
            <a:ext cx="214314" cy="285752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6938952" y="1285860"/>
            <a:ext cx="685800" cy="1323975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t"/>
            <a:r>
              <a:rPr lang="ru-RU" sz="2000" b="1" dirty="0">
                <a:solidFill>
                  <a:srgbClr val="000000"/>
                </a:solidFill>
                <a:latin typeface="Century" pitchFamily="18" charset="0"/>
              </a:rPr>
              <a:t>26,2</a:t>
            </a:r>
            <a:endParaRPr lang="ru-RU" dirty="0">
              <a:latin typeface="Century" pitchFamily="18" charset="0"/>
            </a:endParaRPr>
          </a:p>
          <a:p>
            <a:pPr algn="ctr" fontAlgn="t"/>
            <a:r>
              <a:rPr lang="ru-RU" sz="2000" b="1" dirty="0">
                <a:solidFill>
                  <a:srgbClr val="000000"/>
                </a:solidFill>
                <a:latin typeface="Century" pitchFamily="18" charset="0"/>
              </a:rPr>
              <a:t>28,9</a:t>
            </a:r>
            <a:endParaRPr lang="ru-RU" dirty="0">
              <a:latin typeface="Century" pitchFamily="18" charset="0"/>
            </a:endParaRPr>
          </a:p>
          <a:p>
            <a:pPr algn="ctr" fontAlgn="t"/>
            <a:r>
              <a:rPr lang="ru-RU" sz="2000" b="1" dirty="0">
                <a:solidFill>
                  <a:srgbClr val="000000"/>
                </a:solidFill>
                <a:latin typeface="Century" pitchFamily="18" charset="0"/>
              </a:rPr>
              <a:t>30,6</a:t>
            </a:r>
            <a:endParaRPr lang="ru-RU" dirty="0">
              <a:latin typeface="Century" pitchFamily="18" charset="0"/>
            </a:endParaRPr>
          </a:p>
          <a:p>
            <a:pPr algn="ctr" fontAlgn="t"/>
            <a:r>
              <a:rPr lang="ru-RU" sz="2000" b="1" dirty="0">
                <a:solidFill>
                  <a:srgbClr val="000000"/>
                </a:solidFill>
                <a:latin typeface="Century" pitchFamily="18" charset="0"/>
              </a:rPr>
              <a:t>34,5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62" name="Стрелка вверх 61"/>
          <p:cNvSpPr/>
          <p:nvPr/>
        </p:nvSpPr>
        <p:spPr bwMode="auto">
          <a:xfrm>
            <a:off x="1723978" y="2143116"/>
            <a:ext cx="285752" cy="500066"/>
          </a:xfrm>
          <a:prstGeom prst="up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Стрелка вверх 63"/>
          <p:cNvSpPr/>
          <p:nvPr/>
        </p:nvSpPr>
        <p:spPr bwMode="auto">
          <a:xfrm>
            <a:off x="5938820" y="2285992"/>
            <a:ext cx="285720" cy="500066"/>
          </a:xfrm>
          <a:prstGeom prst="up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57158" y="4286256"/>
            <a:ext cx="8572560" cy="40011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Температура становится выше</a:t>
            </a:r>
          </a:p>
        </p:txBody>
      </p:sp>
      <p:sp>
        <p:nvSpPr>
          <p:cNvPr id="66" name="Овал 65"/>
          <p:cNvSpPr/>
          <p:nvPr/>
        </p:nvSpPr>
        <p:spPr bwMode="auto">
          <a:xfrm>
            <a:off x="3795680" y="1285860"/>
            <a:ext cx="1000132" cy="1357322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Овал 66"/>
          <p:cNvSpPr/>
          <p:nvPr/>
        </p:nvSpPr>
        <p:spPr bwMode="auto">
          <a:xfrm>
            <a:off x="4938688" y="1285860"/>
            <a:ext cx="1000132" cy="1357322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57158" y="4857760"/>
            <a:ext cx="8572560" cy="40011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Вологда находится всех выше, но температура не самая высокая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000232" y="6457890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57158" y="3500438"/>
            <a:ext cx="857256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entury" pitchFamily="18" charset="0"/>
              </a:rPr>
              <a:t>2) Сергей: «Чем дальше на юго-восток, тем больше среднегодовая амплитуда температуры воздуха»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7158" y="3500438"/>
            <a:ext cx="8572560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Амплитуда – это разница в самой высокой температуре (июль) и самой низкой (январь). Необходимо сделать вычисления.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7158" y="3500438"/>
            <a:ext cx="857256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entury" pitchFamily="18" charset="0"/>
              </a:rPr>
              <a:t>2) Сергей: «Чем дальше на юго-восток, тем больше среднегодовая амплитуда температуры воздуха»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2 0.02639 C 0.01962 0.02639 0.11788 0.10093 0.21615 0.17569 " pathEditMode="relative" ptsTypes="aA">
                                      <p:cBhvr>
                                        <p:cTn id="20" dur="5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3079 C 0.00104 0.03079 0.00104 0.10093 0.00104 0.17106 " pathEditMode="relative" ptsTypes="aA">
                                      <p:cBhvr>
                                        <p:cTn id="32" dur="5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000"/>
                            </p:stCondLst>
                            <p:childTnLst>
                              <p:par>
                                <p:cTn id="3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2 0.02639 C 0.01962 0.02639 0.11788 0.10093 0.21615 0.17569 " pathEditMode="relative" ptsTypes="aA">
                                      <p:cBhvr>
                                        <p:cTn id="52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00087 -0.07477 0.00173 -0.14954 " pathEditMode="relative" ptsTypes="aA">
                                      <p:cBhvr>
                                        <p:cTn id="7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-0.00174 -0.08056 -0.00348 -0.16088 " pathEditMode="relative" ptsTypes="aA">
                                      <p:cBhvr>
                                        <p:cTn id="90" dur="5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000"/>
                            </p:stCondLst>
                            <p:childTnLst>
                              <p:par>
                                <p:cTn id="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" presetClass="exit" presetSubtype="0" fill="hold" grpId="1" nodeType="after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3" grpId="2" animBg="1"/>
      <p:bldP spid="54" grpId="0" animBg="1"/>
      <p:bldP spid="54" grpId="1" animBg="1"/>
      <p:bldP spid="54" grpId="2" animBg="1"/>
      <p:bldP spid="55" grpId="0" animBg="1"/>
      <p:bldP spid="59" grpId="0" animBg="1"/>
      <p:bldP spid="59" grpId="1" animBg="1"/>
      <p:bldP spid="59" grpId="2" animBg="1"/>
      <p:bldP spid="60" grpId="0" animBg="1"/>
      <p:bldP spid="60" grpId="1" animBg="1"/>
      <p:bldP spid="62" grpId="0" animBg="1"/>
      <p:bldP spid="62" grpId="1" animBg="1"/>
      <p:bldP spid="62" grpId="2" animBg="1"/>
      <p:bldP spid="64" grpId="0" animBg="1"/>
      <p:bldP spid="64" grpId="1" animBg="1"/>
      <p:bldP spid="64" grpId="2" animBg="1"/>
      <p:bldP spid="65" grpId="0" animBg="1"/>
      <p:bldP spid="66" grpId="0" animBg="1"/>
      <p:bldP spid="66" grpId="1" animBg="1"/>
      <p:bldP spid="67" grpId="0" animBg="1"/>
      <p:bldP spid="67" grpId="1" animBg="1"/>
      <p:bldP spid="68" grpId="0" animBg="1"/>
      <p:bldP spid="61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96899" y="188640"/>
            <a:ext cx="8578893" cy="22467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Школьники нашли в Интернете климатические данные для пунктов, расположенных в Европе на одной параллели, но на разных меридианах. Данные получены на местных метеостанциях в результате многолетних наблюдений. Собранные школьниками данные представлены в следующей таблице.</a:t>
            </a:r>
            <a:r>
              <a:rPr lang="ru-RU" sz="2000" b="1" dirty="0" smtClean="0">
                <a:latin typeface="Century" pitchFamily="18" charset="0"/>
              </a:rPr>
              <a:t> У всех учащихся выводы получились разные. Кто из учащихся сделал верный вывод на основе представленных данных?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90577" y="2111270"/>
            <a:ext cx="2376264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показать таблицу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860" y="4342376"/>
            <a:ext cx="8578893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entury" pitchFamily="18" charset="0"/>
              </a:rPr>
              <a:t>3) </a:t>
            </a:r>
            <a:r>
              <a:rPr lang="ru-RU" sz="2000" dirty="0">
                <a:latin typeface="Century" pitchFamily="18" charset="0"/>
                <a:ea typeface="Times New Roman"/>
                <a:cs typeface="Times New Roman"/>
              </a:rPr>
              <a:t>Анастасия: «При удалении от Атлантического океана зимы становятся холоднее</a:t>
            </a:r>
            <a:r>
              <a:rPr lang="ru-RU" sz="2000" dirty="0" smtClean="0">
                <a:latin typeface="Century" pitchFamily="18" charset="0"/>
                <a:ea typeface="Times New Roman"/>
                <a:cs typeface="Times New Roman"/>
              </a:rPr>
              <a:t>».</a:t>
            </a:r>
            <a:r>
              <a:rPr lang="ru-RU" sz="2000" dirty="0" smtClean="0">
                <a:latin typeface="Century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8859" y="5221281"/>
            <a:ext cx="8578893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entury" pitchFamily="18" charset="0"/>
              </a:rPr>
              <a:t>4) </a:t>
            </a:r>
            <a:r>
              <a:rPr lang="ru-RU" sz="2000" dirty="0">
                <a:latin typeface="Century" pitchFamily="18" charset="0"/>
                <a:ea typeface="Times New Roman"/>
                <a:cs typeface="Times New Roman"/>
              </a:rPr>
              <a:t>Диана: «Чем теплее зима, тем больше выпадает в это время года атмосферных осадков</a:t>
            </a:r>
            <a:r>
              <a:rPr lang="ru-RU" sz="2000" dirty="0" smtClean="0">
                <a:latin typeface="Century" pitchFamily="18" charset="0"/>
                <a:ea typeface="Times New Roman"/>
                <a:cs typeface="Times New Roman"/>
              </a:rPr>
              <a:t>».</a:t>
            </a:r>
            <a:endParaRPr lang="ru-RU" sz="2000" dirty="0">
              <a:latin typeface="Century" pitchFamily="18" charset="0"/>
              <a:ea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860" y="2686403"/>
            <a:ext cx="8583473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entury" pitchFamily="18" charset="0"/>
              </a:rPr>
              <a:t>1) </a:t>
            </a:r>
            <a:r>
              <a:rPr lang="ru-RU" sz="2000" dirty="0">
                <a:latin typeface="Century" pitchFamily="18" charset="0"/>
                <a:ea typeface="Times New Roman"/>
                <a:cs typeface="Times New Roman"/>
              </a:rPr>
              <a:t>Олег: «При удалении от Атлантического океана количество атмосферных осадков постепенно увеличивается</a:t>
            </a:r>
            <a:r>
              <a:rPr lang="ru-RU" sz="2000" dirty="0" smtClean="0">
                <a:latin typeface="Century" pitchFamily="18" charset="0"/>
                <a:ea typeface="Times New Roman"/>
                <a:cs typeface="Times New Roman"/>
              </a:rPr>
              <a:t>».</a:t>
            </a:r>
            <a:endParaRPr lang="ru-RU" sz="2000" dirty="0">
              <a:latin typeface="Century" pitchFamily="18" charset="0"/>
              <a:ea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8860" y="3547538"/>
            <a:ext cx="8583473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entury" pitchFamily="18" charset="0"/>
              </a:rPr>
              <a:t>2)</a:t>
            </a:r>
            <a:r>
              <a:rPr lang="ru-RU" sz="2000" dirty="0">
                <a:latin typeface="Century" pitchFamily="18" charset="0"/>
                <a:ea typeface="Times New Roman"/>
                <a:cs typeface="Times New Roman"/>
              </a:rPr>
              <a:t> Филипп: «При движении с запада на восток лето становится теплее</a:t>
            </a:r>
            <a:r>
              <a:rPr lang="ru-RU" sz="2000" dirty="0" smtClean="0">
                <a:latin typeface="Century" pitchFamily="18" charset="0"/>
                <a:ea typeface="Times New Roman"/>
                <a:cs typeface="Times New Roman"/>
              </a:rPr>
              <a:t>».</a:t>
            </a:r>
            <a:endParaRPr lang="ru-RU" sz="2000" dirty="0">
              <a:latin typeface="Century" pitchFamily="18" charset="0"/>
              <a:ea typeface="Times New Roman"/>
              <a:cs typeface="Times New Roman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/>
          <a:srcRect l="23218" t="27344" r="17236" b="52148"/>
          <a:stretch>
            <a:fillRect/>
          </a:stretch>
        </p:blipFill>
        <p:spPr bwMode="auto">
          <a:xfrm>
            <a:off x="326924" y="108281"/>
            <a:ext cx="8583473" cy="2505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96899" y="6040238"/>
            <a:ext cx="1250765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Олег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555776" y="1311458"/>
            <a:ext cx="875750" cy="1301423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7614147" y="1330771"/>
            <a:ext cx="864096" cy="1301423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26924" y="2686403"/>
            <a:ext cx="8548868" cy="7078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Количество осадков становится то меньше, то больше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Century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2555776" y="1356096"/>
            <a:ext cx="875750" cy="1301423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469129" y="1330771"/>
            <a:ext cx="875750" cy="1301423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42886" y="6040238"/>
            <a:ext cx="1250765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Филипп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296899" y="3546689"/>
            <a:ext cx="8548868" cy="7078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</a:rPr>
              <a:t>Температура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</a:rPr>
              <a:t> как повышается, так и понижается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Century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2573257" y="1312024"/>
            <a:ext cx="875750" cy="1301423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3595028" y="1311457"/>
            <a:ext cx="875750" cy="1301423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5318" y="6045986"/>
            <a:ext cx="1546726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Анастасия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296899" y="4342376"/>
            <a:ext cx="8548868" cy="7078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Температура понижается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Century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3595028" y="1345949"/>
            <a:ext cx="875750" cy="1301423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5580112" y="1295785"/>
            <a:ext cx="698597" cy="1301423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15981" y="6045986"/>
            <a:ext cx="1250765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Диана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294112" y="5221281"/>
            <a:ext cx="8548868" cy="7078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</a:rPr>
              <a:t>Зависимости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</a:rPr>
              <a:t> температура-осадки не прослеживается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Century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84892" y="5957824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5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1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4" grpId="0" animBg="1"/>
      <p:bldP spid="14" grpId="1" animBg="1"/>
      <p:bldP spid="12" grpId="0" animBg="1"/>
      <p:bldP spid="16" grpId="0" animBg="1"/>
      <p:bldP spid="16" grpId="1" animBg="1"/>
      <p:bldP spid="17" grpId="0" animBg="1"/>
      <p:bldP spid="17" grpId="1" animBg="1"/>
      <p:bldP spid="19" grpId="0" animBg="1"/>
      <p:bldP spid="20" grpId="0" animBg="1"/>
      <p:bldP spid="20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780" y="2708920"/>
            <a:ext cx="6573187" cy="221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16632"/>
            <a:ext cx="8424936" cy="224676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entury" pitchFamily="18" charset="0"/>
              </a:rPr>
              <a:t>На рисунке показаны </a:t>
            </a:r>
            <a:r>
              <a:rPr lang="ru-RU" sz="2000" b="1" dirty="0" err="1">
                <a:latin typeface="Century" pitchFamily="18" charset="0"/>
              </a:rPr>
              <a:t>климатограммы</a:t>
            </a:r>
            <a:r>
              <a:rPr lang="ru-RU" sz="2000" b="1" dirty="0">
                <a:latin typeface="Century" pitchFamily="18" charset="0"/>
              </a:rPr>
              <a:t> Х и Z, составленные для двух городов, расположенных в Европе примерно на одной широте и на одной высоте над уровнем моря. Какой из городов </a:t>
            </a:r>
            <a:r>
              <a:rPr lang="ru-RU" sz="2000" b="1" dirty="0" smtClean="0">
                <a:latin typeface="Century" pitchFamily="18" charset="0"/>
              </a:rPr>
              <a:t>– X </a:t>
            </a:r>
            <a:r>
              <a:rPr lang="ru-RU" sz="2000" b="1" dirty="0">
                <a:latin typeface="Century" pitchFamily="18" charset="0"/>
              </a:rPr>
              <a:t>или Z </a:t>
            </a:r>
            <a:r>
              <a:rPr lang="ru-RU" sz="2000" b="1" dirty="0" smtClean="0">
                <a:latin typeface="Century" pitchFamily="18" charset="0"/>
              </a:rPr>
              <a:t>– расположен </a:t>
            </a:r>
            <a:r>
              <a:rPr lang="ru-RU" sz="2000" b="1" dirty="0">
                <a:latin typeface="Century" pitchFamily="18" charset="0"/>
              </a:rPr>
              <a:t>восточнее? Обоснуйте свой ответ, приведите два довода.</a:t>
            </a:r>
          </a:p>
          <a:p>
            <a:pPr algn="just"/>
            <a:r>
              <a:rPr lang="ru-RU" sz="2000" b="1" dirty="0">
                <a:latin typeface="Century" pitchFamily="18" charset="0"/>
              </a:rPr>
              <a:t>Ответ запишите на отдельном листе или бланке, указав сначала номер </a:t>
            </a:r>
            <a:r>
              <a:rPr lang="ru-RU" sz="2000" b="1" dirty="0" smtClean="0">
                <a:latin typeface="Century" pitchFamily="18" charset="0"/>
              </a:rPr>
              <a:t>задания. 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94145" y="5085184"/>
            <a:ext cx="4824536" cy="1015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Внимательно рассмотри годовое количество осадков и годовой ход температуры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75144"/>
            <a:ext cx="8424936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Город </a:t>
            </a:r>
            <a:r>
              <a:rPr lang="ru-RU" sz="2400" b="1" dirty="0">
                <a:solidFill>
                  <a:srgbClr val="003300"/>
                </a:solidFill>
                <a:latin typeface="Century" pitchFamily="18" charset="0"/>
              </a:rPr>
              <a:t>Z</a:t>
            </a:r>
            <a:r>
              <a:rPr lang="ru-RU" sz="2400" b="1" dirty="0">
                <a:latin typeface="Century" pitchFamily="18" charset="0"/>
              </a:rPr>
              <a:t> </a:t>
            </a:r>
            <a:r>
              <a:rPr lang="ru-RU" sz="2400" b="1" dirty="0" smtClean="0">
                <a:latin typeface="Century" pitchFamily="18" charset="0"/>
              </a:rPr>
              <a:t> 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расположен восточнее. При </a:t>
            </a:r>
            <a:r>
              <a:rPr lang="ru-RU" sz="2400" b="1" dirty="0">
                <a:solidFill>
                  <a:srgbClr val="003300"/>
                </a:solidFill>
                <a:latin typeface="Century" pitchFamily="18" charset="0"/>
              </a:rPr>
              <a:t>продвижении вглубь материка уменьшается количество осадков и растет 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давление, лето становится жарче, а зима холоднее. </a:t>
            </a:r>
            <a:endParaRPr lang="ru-RU" sz="24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9813352"/>
              </p:ext>
            </p:extLst>
          </p:nvPr>
        </p:nvGraphicFramePr>
        <p:xfrm>
          <a:off x="1460424" y="2354819"/>
          <a:ext cx="6554882" cy="35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7441"/>
                <a:gridCol w="3277441"/>
              </a:tblGrid>
              <a:tr h="210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2000" dirty="0" err="1">
                          <a:solidFill>
                            <a:srgbClr val="003300"/>
                          </a:solidFill>
                          <a:effectLst/>
                          <a:latin typeface="Century" pitchFamily="18" charset="0"/>
                        </a:rPr>
                        <a:t>Климатограмма</a:t>
                      </a:r>
                      <a:r>
                        <a:rPr lang="ru-RU" sz="2000" dirty="0">
                          <a:solidFill>
                            <a:srgbClr val="003300"/>
                          </a:solidFill>
                          <a:effectLst/>
                          <a:latin typeface="Century" pitchFamily="18" charset="0"/>
                        </a:rPr>
                        <a:t> Х</a:t>
                      </a:r>
                      <a:endParaRPr lang="ru-RU" sz="2000" dirty="0">
                        <a:solidFill>
                          <a:srgbClr val="003300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2000" dirty="0" err="1">
                          <a:solidFill>
                            <a:srgbClr val="003300"/>
                          </a:solidFill>
                          <a:effectLst/>
                          <a:latin typeface="Century" pitchFamily="18" charset="0"/>
                        </a:rPr>
                        <a:t>Климатограмма</a:t>
                      </a:r>
                      <a:r>
                        <a:rPr lang="ru-RU" sz="2000" dirty="0">
                          <a:solidFill>
                            <a:srgbClr val="003300"/>
                          </a:solidFill>
                          <a:effectLst/>
                          <a:latin typeface="Century" pitchFamily="18" charset="0"/>
                        </a:rPr>
                        <a:t> Z</a:t>
                      </a:r>
                      <a:endParaRPr lang="ru-RU" sz="2000" dirty="0">
                        <a:solidFill>
                          <a:srgbClr val="003300"/>
                        </a:solidFill>
                        <a:effectLst/>
                        <a:latin typeface="Century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46231" y="6237312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  <p:extLst>
      <p:ext uri="{BB962C8B-B14F-4D97-AF65-F5344CB8AC3E}">
        <p14:creationId xmlns="" xmlns:p14="http://schemas.microsoft.com/office/powerpoint/2010/main" val="935488306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Рисунок 196" descr="http://opengia.ru/resources/98b452567361e311bb31001fc68344c9-GEO2013II11B102-copy1--98b452567361e311bb31001fc68344c9-2-1395651057/repr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7215238" cy="4078697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5786454"/>
            <a:ext cx="4786346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Запишите получившуюся последовательность цифр.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1)1</a:t>
            </a:r>
            <a:r>
              <a:rPr lang="ru-RU" sz="2000" dirty="0" smtClean="0"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2)2</a:t>
            </a:r>
            <a:r>
              <a:rPr lang="ru-RU" sz="2000" dirty="0" smtClean="0"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  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3)3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42852"/>
            <a:ext cx="8715436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С помощью карты сравните средние годовые температуры воздуха в точках, обозначенных на карте цифрами 1, 2, 3. Расположите эти точки в порядке повышения температуры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285860"/>
            <a:ext cx="62151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black"/>
                </a:solidFill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Средняя годовая температура воздуха (в °С).</a:t>
            </a:r>
            <a:endParaRPr lang="ru-RU" dirty="0" smtClean="0">
              <a:solidFill>
                <a:prstClr val="black"/>
              </a:solidFill>
              <a:latin typeface="Century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43636" y="6000768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29124" y="5929330"/>
            <a:ext cx="153325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231</a:t>
            </a:r>
            <a:endParaRPr lang="ru-RU" sz="24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00958" y="1643050"/>
            <a:ext cx="1533258" cy="30469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Внимательно рассмотрите между какими изотермами находятся точки.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entury" pitchFamily="18" charset="0"/>
              </a:rPr>
              <a:t>Изотерма</a:t>
            </a:r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– это линия с одинаковыми </a:t>
            </a:r>
            <a:r>
              <a:rPr lang="ru-RU" sz="1600" b="1" dirty="0" err="1" smtClean="0">
                <a:solidFill>
                  <a:srgbClr val="003300"/>
                </a:solidFill>
                <a:latin typeface="Century" pitchFamily="18" charset="0"/>
              </a:rPr>
              <a:t>температу</a:t>
            </a:r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рами</a:t>
            </a:r>
            <a:endParaRPr lang="ru-RU" sz="1600" b="1" dirty="0">
              <a:solidFill>
                <a:srgbClr val="0033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916652-7A95-48FA-A9A9-336E56BD47D8}"/>
</file>

<file path=customXml/itemProps2.xml><?xml version="1.0" encoding="utf-8"?>
<ds:datastoreItem xmlns:ds="http://schemas.openxmlformats.org/officeDocument/2006/customXml" ds:itemID="{D983137D-6737-4AA5-89FA-8A603CF9520D}"/>
</file>

<file path=customXml/itemProps3.xml><?xml version="1.0" encoding="utf-8"?>
<ds:datastoreItem xmlns:ds="http://schemas.openxmlformats.org/officeDocument/2006/customXml" ds:itemID="{60E860FD-170E-4640-AA6E-3CB0F3B0A947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763</TotalTime>
  <Words>527</Words>
  <Application>Microsoft Office PowerPoint</Application>
  <PresentationFormat>Экран (4:3)</PresentationFormat>
  <Paragraphs>55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Электронная паутина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uzer</cp:lastModifiedBy>
  <cp:revision>71</cp:revision>
  <dcterms:modified xsi:type="dcterms:W3CDTF">2016-12-21T06:42:45Z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