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9" r:id="rId14"/>
    <p:sldId id="280" r:id="rId15"/>
    <p:sldId id="281" r:id="rId16"/>
    <p:sldId id="282" r:id="rId17"/>
    <p:sldId id="283" r:id="rId18"/>
    <p:sldId id="28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2D45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6" autoAdjust="0"/>
    <p:restoredTop sz="93606" autoAdjust="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B4BD6-2953-4675-9BFE-8EA1D701B40F}" type="datetimeFigureOut">
              <a:rPr lang="ru-RU" smtClean="0"/>
              <a:pPr/>
              <a:t>14.12.2016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0FC69-E2CC-4FFE-9540-35503ECC109E}" type="slidenum">
              <a:rPr lang="ru-RU" smtClean="0"/>
              <a:pPr/>
              <a:t>‹#›</a:t>
            </a:fld>
            <a:endParaRPr lang="ru-RU"/>
          </a:p>
        </p:txBody>
      </p:sp>
    </p:spTree>
    <p:extLst>
      <p:ext uri="{BB962C8B-B14F-4D97-AF65-F5344CB8AC3E}">
        <p14:creationId xmlns="" xmlns:p14="http://schemas.microsoft.com/office/powerpoint/2010/main" val="25286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gd name="T0" fmla="*/ 494 w 1737"/>
                <a:gd name="T1" fmla="*/ 4322 h 4320"/>
                <a:gd name="T2" fmla="*/ 1737 w 1737"/>
                <a:gd name="T3" fmla="*/ 4333 h 4320"/>
                <a:gd name="T4" fmla="*/ 524 w 1737"/>
                <a:gd name="T5" fmla="*/ 0 h 4320"/>
                <a:gd name="T6" fmla="*/ 0 w 1737"/>
                <a:gd name="T7" fmla="*/ 7 h 4320"/>
                <a:gd name="T8" fmla="*/ 494 w 1737"/>
                <a:gd name="T9" fmla="*/ 4322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6" name="Freeform 4"/>
            <p:cNvSpPr>
              <a:spLocks/>
            </p:cNvSpPr>
            <p:nvPr/>
          </p:nvSpPr>
          <p:spPr bwMode="hidden">
            <a:xfrm>
              <a:off x="0" y="-7"/>
              <a:ext cx="1737" cy="4329"/>
            </a:xfrm>
            <a:custGeom>
              <a:avLst/>
              <a:gdLst>
                <a:gd name="T0" fmla="*/ 494 w 1737"/>
                <a:gd name="T1" fmla="*/ 4318 h 4320"/>
                <a:gd name="T2" fmla="*/ 1737 w 1737"/>
                <a:gd name="T3" fmla="*/ 4329 h 4320"/>
                <a:gd name="T4" fmla="*/ 524 w 1737"/>
                <a:gd name="T5" fmla="*/ 0 h 4320"/>
                <a:gd name="T6" fmla="*/ 0 w 1737"/>
                <a:gd name="T7" fmla="*/ 7 h 4320"/>
                <a:gd name="T8" fmla="*/ 494 w 1737"/>
                <a:gd name="T9" fmla="*/ 4318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7" name="Freeform 5"/>
            <p:cNvSpPr>
              <a:spLocks/>
            </p:cNvSpPr>
            <p:nvPr/>
          </p:nvSpPr>
          <p:spPr bwMode="hidden">
            <a:xfrm>
              <a:off x="3744" y="-4"/>
              <a:ext cx="1739" cy="4330"/>
            </a:xfrm>
            <a:custGeom>
              <a:avLst/>
              <a:gdLst>
                <a:gd name="T0" fmla="*/ 494 w 1739"/>
                <a:gd name="T1" fmla="*/ 4325 h 4420"/>
                <a:gd name="T2" fmla="*/ 1739 w 1739"/>
                <a:gd name="T3" fmla="*/ 4330 h 4420"/>
                <a:gd name="T4" fmla="*/ 524 w 1739"/>
                <a:gd name="T5" fmla="*/ 0 h 4420"/>
                <a:gd name="T6" fmla="*/ 0 w 1739"/>
                <a:gd name="T7" fmla="*/ 7 h 4420"/>
                <a:gd name="T8" fmla="*/ 494 w 1739"/>
                <a:gd name="T9" fmla="*/ 432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8" name="Freeform 6"/>
            <p:cNvSpPr>
              <a:spLocks/>
            </p:cNvSpPr>
            <p:nvPr/>
          </p:nvSpPr>
          <p:spPr bwMode="hidden">
            <a:xfrm>
              <a:off x="1920" y="-9"/>
              <a:ext cx="2080" cy="4324"/>
            </a:xfrm>
            <a:custGeom>
              <a:avLst/>
              <a:gdLst>
                <a:gd name="T0" fmla="*/ 0 w 2080"/>
                <a:gd name="T1" fmla="*/ 7 h 4338"/>
                <a:gd name="T2" fmla="*/ 1870 w 2080"/>
                <a:gd name="T3" fmla="*/ 4324 h 4338"/>
                <a:gd name="T4" fmla="*/ 2080 w 2080"/>
                <a:gd name="T5" fmla="*/ 4324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p:spPr>
          <p:txBody>
            <a:bodyPr wrap="none" anchor="ctr"/>
            <a:lstStyle/>
            <a:p>
              <a:pPr>
                <a:defRPr/>
              </a:pPr>
              <a:endParaRPr lang="ru-RU"/>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ru-RU"/>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xtLst/>
          </p:spPr>
          <p:txBody>
            <a:bodyPr wrap="none" anchor="ctr"/>
            <a:lstStyle/>
            <a:p>
              <a:pPr>
                <a:defRPr/>
              </a:pPr>
              <a:endParaRPr lang="ru-RU"/>
            </a:p>
          </p:txBody>
        </p:sp>
        <p:sp>
          <p:nvSpPr>
            <p:cNvPr id="17" name="Freeform 15"/>
            <p:cNvSpPr>
              <a:spLocks/>
            </p:cNvSpPr>
            <p:nvPr/>
          </p:nvSpPr>
          <p:spPr bwMode="invGray">
            <a:xfrm>
              <a:off x="1632" y="2487"/>
              <a:ext cx="1737" cy="382"/>
            </a:xfrm>
            <a:custGeom>
              <a:avLst/>
              <a:gdLst>
                <a:gd name="T0" fmla="*/ 494 w 1737"/>
                <a:gd name="T1" fmla="*/ 381 h 4320"/>
                <a:gd name="T2" fmla="*/ 1737 w 1737"/>
                <a:gd name="T3" fmla="*/ 382 h 4320"/>
                <a:gd name="T4" fmla="*/ 524 w 1737"/>
                <a:gd name="T5" fmla="*/ 0 h 4320"/>
                <a:gd name="T6" fmla="*/ 0 w 1737"/>
                <a:gd name="T7" fmla="*/ 1 h 4320"/>
                <a:gd name="T8" fmla="*/ 494 w 1737"/>
                <a:gd name="T9" fmla="*/ 38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18" name="Freeform 16"/>
            <p:cNvSpPr>
              <a:spLocks/>
            </p:cNvSpPr>
            <p:nvPr/>
          </p:nvSpPr>
          <p:spPr bwMode="invGray">
            <a:xfrm>
              <a:off x="0" y="2487"/>
              <a:ext cx="1737" cy="381"/>
            </a:xfrm>
            <a:custGeom>
              <a:avLst/>
              <a:gdLst>
                <a:gd name="T0" fmla="*/ 494 w 1737"/>
                <a:gd name="T1" fmla="*/ 380 h 4320"/>
                <a:gd name="T2" fmla="*/ 1737 w 1737"/>
                <a:gd name="T3" fmla="*/ 381 h 4320"/>
                <a:gd name="T4" fmla="*/ 524 w 1737"/>
                <a:gd name="T5" fmla="*/ 0 h 4320"/>
                <a:gd name="T6" fmla="*/ 0 w 1737"/>
                <a:gd name="T7" fmla="*/ 1 h 4320"/>
                <a:gd name="T8" fmla="*/ 494 w 1737"/>
                <a:gd name="T9" fmla="*/ 38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19" name="Freeform 17"/>
            <p:cNvSpPr>
              <a:spLocks/>
            </p:cNvSpPr>
            <p:nvPr/>
          </p:nvSpPr>
          <p:spPr bwMode="invGray">
            <a:xfrm>
              <a:off x="3744" y="2487"/>
              <a:ext cx="1739" cy="382"/>
            </a:xfrm>
            <a:custGeom>
              <a:avLst/>
              <a:gdLst>
                <a:gd name="T0" fmla="*/ 494 w 1739"/>
                <a:gd name="T1" fmla="*/ 382 h 4420"/>
                <a:gd name="T2" fmla="*/ 1739 w 1739"/>
                <a:gd name="T3" fmla="*/ 382 h 4420"/>
                <a:gd name="T4" fmla="*/ 524 w 1739"/>
                <a:gd name="T5" fmla="*/ 0 h 4420"/>
                <a:gd name="T6" fmla="*/ 0 w 1739"/>
                <a:gd name="T7" fmla="*/ 1 h 4420"/>
                <a:gd name="T8" fmla="*/ 494 w 1739"/>
                <a:gd name="T9" fmla="*/ 382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20" name="Freeform 18"/>
            <p:cNvSpPr>
              <a:spLocks/>
            </p:cNvSpPr>
            <p:nvPr/>
          </p:nvSpPr>
          <p:spPr bwMode="invGray">
            <a:xfrm>
              <a:off x="1920" y="2487"/>
              <a:ext cx="2080" cy="381"/>
            </a:xfrm>
            <a:custGeom>
              <a:avLst/>
              <a:gdLst>
                <a:gd name="T0" fmla="*/ 0 w 2080"/>
                <a:gd name="T1" fmla="*/ 1 h 4338"/>
                <a:gd name="T2" fmla="*/ 1870 w 2080"/>
                <a:gd name="T3" fmla="*/ 381 h 4338"/>
                <a:gd name="T4" fmla="*/ 2080 w 2080"/>
                <a:gd name="T5" fmla="*/ 381 h 4338"/>
                <a:gd name="T6" fmla="*/ 1033 w 2080"/>
                <a:gd name="T7" fmla="*/ 0 h 4338"/>
                <a:gd name="T8" fmla="*/ 0 w 2080"/>
                <a:gd name="T9" fmla="*/ 1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p:spPr>
          <p:txBody>
            <a:bodyPr wrap="none" anchor="ctr"/>
            <a:lstStyle/>
            <a:p>
              <a:pPr>
                <a:defRPr/>
              </a:pPr>
              <a:endParaRPr lang="ru-RU"/>
            </a:p>
          </p:txBody>
        </p:sp>
        <p:sp>
          <p:nvSpPr>
            <p:cNvPr id="21" name="Rectangle 19"/>
            <p:cNvSpPr>
              <a:spLocks noChangeArrowheads="1"/>
            </p:cNvSpPr>
            <p:nvPr/>
          </p:nvSpPr>
          <p:spPr bwMode="invGray">
            <a:xfrm>
              <a:off x="7" y="2456"/>
              <a:ext cx="5760" cy="432"/>
            </a:xfrm>
            <a:prstGeom prst="rect">
              <a:avLst/>
            </a:prstGeom>
            <a:solidFill>
              <a:schemeClr val="bg2">
                <a:alpha val="50195"/>
              </a:schemeClr>
            </a:solidFill>
            <a:ln>
              <a:noFill/>
            </a:ln>
            <a:extLst/>
          </p:spPr>
          <p:txBody>
            <a:bodyPr wrap="none" anchor="ctr"/>
            <a:lstStyle/>
            <a:p>
              <a:pPr>
                <a:defRPr/>
              </a:pPr>
              <a:endParaRPr lang="ru-RU"/>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ru-RU"/>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xtLst/>
          </p:spPr>
          <p:txBody>
            <a:bodyPr wrap="none" anchor="ctr"/>
            <a:lstStyle/>
            <a:p>
              <a:pPr>
                <a:defRPr/>
              </a:pPr>
              <a:endParaRPr lang="ru-RU"/>
            </a:p>
          </p:txBody>
        </p:sp>
        <p:sp>
          <p:nvSpPr>
            <p:cNvPr id="33" name="Rectangle 31"/>
            <p:cNvSpPr>
              <a:spLocks noChangeArrowheads="1"/>
            </p:cNvSpPr>
            <p:nvPr/>
          </p:nvSpPr>
          <p:spPr bwMode="hidden">
            <a:xfrm>
              <a:off x="0" y="3408"/>
              <a:ext cx="5760" cy="912"/>
            </a:xfrm>
            <a:prstGeom prst="rect">
              <a:avLst/>
            </a:prstGeom>
            <a:solidFill>
              <a:schemeClr val="bg1"/>
            </a:solidFill>
            <a:ln>
              <a:noFill/>
            </a:ln>
            <a:extLst/>
          </p:spPr>
          <p:txBody>
            <a:bodyPr wrap="none" anchor="ctr"/>
            <a:lstStyle/>
            <a:p>
              <a:pPr>
                <a:defRPr/>
              </a:pPr>
              <a:endParaRPr lang="ru-RU"/>
            </a:p>
          </p:txBody>
        </p:sp>
        <p:pic>
          <p:nvPicPr>
            <p:cNvPr id="34" name="Picture 32" descr="BTZBUL1A"/>
            <p:cNvPicPr>
              <a:picLocks noChangeAspect="1" noChangeArrowheads="1"/>
            </p:cNvPicPr>
            <p:nvPr/>
          </p:nvPicPr>
          <p:blipFill>
            <a:blip r:embed="rId2" cstate="print"/>
            <a:srcRect/>
            <a:stretch>
              <a:fillRect/>
            </a:stretch>
          </p:blipFill>
          <p:spPr bwMode="auto">
            <a:xfrm>
              <a:off x="786" y="1650"/>
              <a:ext cx="204" cy="204"/>
            </a:xfrm>
            <a:prstGeom prst="rect">
              <a:avLst/>
            </a:prstGeom>
            <a:noFill/>
            <a:ln w="9525">
              <a:noFill/>
              <a:miter lim="800000"/>
              <a:headEnd/>
              <a:tailEnd/>
            </a:ln>
          </p:spPr>
        </p:pic>
      </p:grpSp>
      <p:sp>
        <p:nvSpPr>
          <p:cNvPr id="4129" name="Rectangle 33"/>
          <p:cNvSpPr>
            <a:spLocks noGrp="1" noChangeArrowheads="1"/>
          </p:cNvSpPr>
          <p:nvPr>
            <p:ph type="ctrTitle"/>
          </p:nvPr>
        </p:nvSpPr>
        <p:spPr>
          <a:xfrm>
            <a:off x="1676400" y="1905000"/>
            <a:ext cx="7239000" cy="1905000"/>
          </a:xfrm>
        </p:spPr>
        <p:txBody>
          <a:bodyPr/>
          <a:lstStyle>
            <a:lvl1pPr algn="l">
              <a:defRPr/>
            </a:lvl1pPr>
          </a:lstStyle>
          <a:p>
            <a:r>
              <a:rPr lang="ru-RU" smtClean="0"/>
              <a:t>Образец заголовка</a:t>
            </a:r>
            <a:endParaRPr lang="ru-RU"/>
          </a:p>
        </p:txBody>
      </p:sp>
      <p:sp>
        <p:nvSpPr>
          <p:cNvPr id="4130"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ru-RU" smtClean="0"/>
              <a:t>Образец подзаголовка</a:t>
            </a:r>
            <a:endParaRPr lang="ru-RU"/>
          </a:p>
        </p:txBody>
      </p:sp>
      <p:sp>
        <p:nvSpPr>
          <p:cNvPr id="35" name="Rectangle 35"/>
          <p:cNvSpPr>
            <a:spLocks noGrp="1" noChangeArrowheads="1"/>
          </p:cNvSpPr>
          <p:nvPr>
            <p:ph type="dt" sz="half" idx="10"/>
          </p:nvPr>
        </p:nvSpPr>
        <p:spPr>
          <a:xfrm>
            <a:off x="685800" y="6324600"/>
            <a:ext cx="1905000" cy="457200"/>
          </a:xfrm>
        </p:spPr>
        <p:txBody>
          <a:bodyPr/>
          <a:lstStyle>
            <a:lvl1pPr>
              <a:defRPr smtClean="0"/>
            </a:lvl1pPr>
          </a:lstStyle>
          <a:p>
            <a:fld id="{5B106E36-FD25-4E2D-B0AA-010F637433A0}" type="datetimeFigureOut">
              <a:rPr lang="ru-RU" smtClean="0"/>
              <a:pPr/>
              <a:t>14.12.2016</a:t>
            </a:fld>
            <a:endParaRPr lang="ru-RU"/>
          </a:p>
        </p:txBody>
      </p:sp>
      <p:sp>
        <p:nvSpPr>
          <p:cNvPr id="36" name="Rectangle 36"/>
          <p:cNvSpPr>
            <a:spLocks noGrp="1" noChangeArrowheads="1"/>
          </p:cNvSpPr>
          <p:nvPr>
            <p:ph type="ftr" sz="quarter" idx="11"/>
          </p:nvPr>
        </p:nvSpPr>
        <p:spPr>
          <a:xfrm>
            <a:off x="3124200" y="6324600"/>
            <a:ext cx="2895600" cy="457200"/>
          </a:xfrm>
        </p:spPr>
        <p:txBody>
          <a:bodyPr/>
          <a:lstStyle>
            <a:lvl1pPr>
              <a:defRPr/>
            </a:lvl1pPr>
          </a:lstStyle>
          <a:p>
            <a:endParaRPr lang="ru-RU"/>
          </a:p>
        </p:txBody>
      </p:sp>
      <p:sp>
        <p:nvSpPr>
          <p:cNvPr id="37" name="Rectangle 37"/>
          <p:cNvSpPr>
            <a:spLocks noGrp="1" noChangeArrowheads="1"/>
          </p:cNvSpPr>
          <p:nvPr>
            <p:ph type="sldNum" sz="quarter" idx="12"/>
          </p:nvPr>
        </p:nvSpPr>
        <p:spPr>
          <a:xfrm>
            <a:off x="6553200" y="6324600"/>
            <a:ext cx="1905000" cy="457200"/>
          </a:xfrm>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5" name="Rectangle 33"/>
          <p:cNvSpPr>
            <a:spLocks noGrp="1" noChangeArrowheads="1"/>
          </p:cNvSpPr>
          <p:nvPr>
            <p:ph type="ftr" sz="quarter" idx="11"/>
          </p:nvPr>
        </p:nvSpPr>
        <p:spPr>
          <a:ln/>
        </p:spPr>
        <p:txBody>
          <a:bodyPr/>
          <a:lstStyle>
            <a:lvl1pPr>
              <a:defRPr/>
            </a:lvl1pPr>
          </a:lstStyle>
          <a:p>
            <a:endParaRPr lang="ru-RU"/>
          </a:p>
        </p:txBody>
      </p:sp>
      <p:sp>
        <p:nvSpPr>
          <p:cNvPr id="6"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465138"/>
            <a:ext cx="1943100" cy="56308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465138"/>
            <a:ext cx="5676900" cy="56308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5" name="Rectangle 33"/>
          <p:cNvSpPr>
            <a:spLocks noGrp="1" noChangeArrowheads="1"/>
          </p:cNvSpPr>
          <p:nvPr>
            <p:ph type="ftr" sz="quarter" idx="11"/>
          </p:nvPr>
        </p:nvSpPr>
        <p:spPr>
          <a:ln/>
        </p:spPr>
        <p:txBody>
          <a:bodyPr/>
          <a:lstStyle>
            <a:lvl1pPr>
              <a:defRPr/>
            </a:lvl1pPr>
          </a:lstStyle>
          <a:p>
            <a:endParaRPr lang="ru-RU"/>
          </a:p>
        </p:txBody>
      </p:sp>
      <p:sp>
        <p:nvSpPr>
          <p:cNvPr id="6"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5" name="Rectangle 33"/>
          <p:cNvSpPr>
            <a:spLocks noGrp="1" noChangeArrowheads="1"/>
          </p:cNvSpPr>
          <p:nvPr>
            <p:ph type="ftr" sz="quarter" idx="11"/>
          </p:nvPr>
        </p:nvSpPr>
        <p:spPr>
          <a:ln/>
        </p:spPr>
        <p:txBody>
          <a:bodyPr/>
          <a:lstStyle>
            <a:lvl1pPr>
              <a:defRPr/>
            </a:lvl1pPr>
          </a:lstStyle>
          <a:p>
            <a:endParaRPr lang="ru-RU"/>
          </a:p>
        </p:txBody>
      </p:sp>
      <p:sp>
        <p:nvSpPr>
          <p:cNvPr id="6"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5" name="Rectangle 33"/>
          <p:cNvSpPr>
            <a:spLocks noGrp="1" noChangeArrowheads="1"/>
          </p:cNvSpPr>
          <p:nvPr>
            <p:ph type="ftr" sz="quarter" idx="11"/>
          </p:nvPr>
        </p:nvSpPr>
        <p:spPr>
          <a:ln/>
        </p:spPr>
        <p:txBody>
          <a:bodyPr/>
          <a:lstStyle>
            <a:lvl1pPr>
              <a:defRPr/>
            </a:lvl1pPr>
          </a:lstStyle>
          <a:p>
            <a:endParaRPr lang="ru-RU"/>
          </a:p>
        </p:txBody>
      </p:sp>
      <p:sp>
        <p:nvSpPr>
          <p:cNvPr id="6"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6" name="Rectangle 33"/>
          <p:cNvSpPr>
            <a:spLocks noGrp="1" noChangeArrowheads="1"/>
          </p:cNvSpPr>
          <p:nvPr>
            <p:ph type="ftr" sz="quarter" idx="11"/>
          </p:nvPr>
        </p:nvSpPr>
        <p:spPr>
          <a:ln/>
        </p:spPr>
        <p:txBody>
          <a:bodyPr/>
          <a:lstStyle>
            <a:lvl1pPr>
              <a:defRPr/>
            </a:lvl1pPr>
          </a:lstStyle>
          <a:p>
            <a:endParaRPr lang="ru-RU"/>
          </a:p>
        </p:txBody>
      </p:sp>
      <p:sp>
        <p:nvSpPr>
          <p:cNvPr id="7"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8" name="Rectangle 33"/>
          <p:cNvSpPr>
            <a:spLocks noGrp="1" noChangeArrowheads="1"/>
          </p:cNvSpPr>
          <p:nvPr>
            <p:ph type="ftr" sz="quarter" idx="11"/>
          </p:nvPr>
        </p:nvSpPr>
        <p:spPr>
          <a:ln/>
        </p:spPr>
        <p:txBody>
          <a:bodyPr/>
          <a:lstStyle>
            <a:lvl1pPr>
              <a:defRPr/>
            </a:lvl1pPr>
          </a:lstStyle>
          <a:p>
            <a:endParaRPr lang="ru-RU"/>
          </a:p>
        </p:txBody>
      </p:sp>
      <p:sp>
        <p:nvSpPr>
          <p:cNvPr id="9"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4" name="Rectangle 33"/>
          <p:cNvSpPr>
            <a:spLocks noGrp="1" noChangeArrowheads="1"/>
          </p:cNvSpPr>
          <p:nvPr>
            <p:ph type="ftr" sz="quarter" idx="11"/>
          </p:nvPr>
        </p:nvSpPr>
        <p:spPr>
          <a:ln/>
        </p:spPr>
        <p:txBody>
          <a:bodyPr/>
          <a:lstStyle>
            <a:lvl1pPr>
              <a:defRPr/>
            </a:lvl1pPr>
          </a:lstStyle>
          <a:p>
            <a:endParaRPr lang="ru-RU"/>
          </a:p>
        </p:txBody>
      </p:sp>
      <p:sp>
        <p:nvSpPr>
          <p:cNvPr id="5"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3" name="Rectangle 33"/>
          <p:cNvSpPr>
            <a:spLocks noGrp="1" noChangeArrowheads="1"/>
          </p:cNvSpPr>
          <p:nvPr>
            <p:ph type="ftr" sz="quarter" idx="11"/>
          </p:nvPr>
        </p:nvSpPr>
        <p:spPr>
          <a:ln/>
        </p:spPr>
        <p:txBody>
          <a:bodyPr/>
          <a:lstStyle>
            <a:lvl1pPr>
              <a:defRPr/>
            </a:lvl1pPr>
          </a:lstStyle>
          <a:p>
            <a:endParaRPr lang="ru-RU"/>
          </a:p>
        </p:txBody>
      </p:sp>
      <p:sp>
        <p:nvSpPr>
          <p:cNvPr id="4"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6" name="Rectangle 33"/>
          <p:cNvSpPr>
            <a:spLocks noGrp="1" noChangeArrowheads="1"/>
          </p:cNvSpPr>
          <p:nvPr>
            <p:ph type="ftr" sz="quarter" idx="11"/>
          </p:nvPr>
        </p:nvSpPr>
        <p:spPr>
          <a:ln/>
        </p:spPr>
        <p:txBody>
          <a:bodyPr/>
          <a:lstStyle>
            <a:lvl1pPr>
              <a:defRPr/>
            </a:lvl1pPr>
          </a:lstStyle>
          <a:p>
            <a:endParaRPr lang="ru-RU"/>
          </a:p>
        </p:txBody>
      </p:sp>
      <p:sp>
        <p:nvSpPr>
          <p:cNvPr id="7"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2"/>
          <p:cNvSpPr>
            <a:spLocks noGrp="1" noChangeArrowheads="1"/>
          </p:cNvSpPr>
          <p:nvPr>
            <p:ph type="dt" sz="half" idx="10"/>
          </p:nvPr>
        </p:nvSpPr>
        <p:spPr>
          <a:ln/>
        </p:spPr>
        <p:txBody>
          <a:bodyPr/>
          <a:lstStyle>
            <a:lvl1pPr>
              <a:defRPr/>
            </a:lvl1pPr>
          </a:lstStyle>
          <a:p>
            <a:fld id="{5B106E36-FD25-4E2D-B0AA-010F637433A0}" type="datetimeFigureOut">
              <a:rPr lang="ru-RU" smtClean="0"/>
              <a:pPr/>
              <a:t>14.12.2016</a:t>
            </a:fld>
            <a:endParaRPr lang="ru-RU"/>
          </a:p>
        </p:txBody>
      </p:sp>
      <p:sp>
        <p:nvSpPr>
          <p:cNvPr id="6" name="Rectangle 33"/>
          <p:cNvSpPr>
            <a:spLocks noGrp="1" noChangeArrowheads="1"/>
          </p:cNvSpPr>
          <p:nvPr>
            <p:ph type="ftr" sz="quarter" idx="11"/>
          </p:nvPr>
        </p:nvSpPr>
        <p:spPr>
          <a:ln/>
        </p:spPr>
        <p:txBody>
          <a:bodyPr/>
          <a:lstStyle>
            <a:lvl1pPr>
              <a:defRPr/>
            </a:lvl1pPr>
          </a:lstStyle>
          <a:p>
            <a:endParaRPr lang="ru-RU"/>
          </a:p>
        </p:txBody>
      </p:sp>
      <p:sp>
        <p:nvSpPr>
          <p:cNvPr id="7" name="Rectangle 34"/>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1032" name="Freeform 3"/>
            <p:cNvSpPr>
              <a:spLocks/>
            </p:cNvSpPr>
            <p:nvPr/>
          </p:nvSpPr>
          <p:spPr bwMode="hidden">
            <a:xfrm>
              <a:off x="1632" y="-5"/>
              <a:ext cx="1737" cy="4333"/>
            </a:xfrm>
            <a:custGeom>
              <a:avLst/>
              <a:gdLst>
                <a:gd name="T0" fmla="*/ 494 w 1737"/>
                <a:gd name="T1" fmla="*/ 4322 h 4320"/>
                <a:gd name="T2" fmla="*/ 1737 w 1737"/>
                <a:gd name="T3" fmla="*/ 4333 h 4320"/>
                <a:gd name="T4" fmla="*/ 524 w 1737"/>
                <a:gd name="T5" fmla="*/ 0 h 4320"/>
                <a:gd name="T6" fmla="*/ 0 w 1737"/>
                <a:gd name="T7" fmla="*/ 7 h 4320"/>
                <a:gd name="T8" fmla="*/ 494 w 1737"/>
                <a:gd name="T9" fmla="*/ 4322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1033" name="Freeform 4"/>
            <p:cNvSpPr>
              <a:spLocks/>
            </p:cNvSpPr>
            <p:nvPr/>
          </p:nvSpPr>
          <p:spPr bwMode="hidden">
            <a:xfrm>
              <a:off x="0" y="-7"/>
              <a:ext cx="1737" cy="4329"/>
            </a:xfrm>
            <a:custGeom>
              <a:avLst/>
              <a:gdLst>
                <a:gd name="T0" fmla="*/ 494 w 1737"/>
                <a:gd name="T1" fmla="*/ 4318 h 4320"/>
                <a:gd name="T2" fmla="*/ 1737 w 1737"/>
                <a:gd name="T3" fmla="*/ 4329 h 4320"/>
                <a:gd name="T4" fmla="*/ 524 w 1737"/>
                <a:gd name="T5" fmla="*/ 0 h 4320"/>
                <a:gd name="T6" fmla="*/ 0 w 1737"/>
                <a:gd name="T7" fmla="*/ 7 h 4320"/>
                <a:gd name="T8" fmla="*/ 494 w 1737"/>
                <a:gd name="T9" fmla="*/ 4318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1034" name="Freeform 5"/>
            <p:cNvSpPr>
              <a:spLocks/>
            </p:cNvSpPr>
            <p:nvPr/>
          </p:nvSpPr>
          <p:spPr bwMode="hidden">
            <a:xfrm>
              <a:off x="3744" y="-4"/>
              <a:ext cx="1739" cy="4330"/>
            </a:xfrm>
            <a:custGeom>
              <a:avLst/>
              <a:gdLst>
                <a:gd name="T0" fmla="*/ 494 w 1739"/>
                <a:gd name="T1" fmla="*/ 4325 h 4420"/>
                <a:gd name="T2" fmla="*/ 1739 w 1739"/>
                <a:gd name="T3" fmla="*/ 4330 h 4420"/>
                <a:gd name="T4" fmla="*/ 524 w 1739"/>
                <a:gd name="T5" fmla="*/ 0 h 4420"/>
                <a:gd name="T6" fmla="*/ 0 w 1739"/>
                <a:gd name="T7" fmla="*/ 7 h 4420"/>
                <a:gd name="T8" fmla="*/ 494 w 1739"/>
                <a:gd name="T9" fmla="*/ 432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1035" name="Freeform 6"/>
            <p:cNvSpPr>
              <a:spLocks/>
            </p:cNvSpPr>
            <p:nvPr/>
          </p:nvSpPr>
          <p:spPr bwMode="hidden">
            <a:xfrm>
              <a:off x="1920" y="-9"/>
              <a:ext cx="2080" cy="4324"/>
            </a:xfrm>
            <a:custGeom>
              <a:avLst/>
              <a:gdLst>
                <a:gd name="T0" fmla="*/ 0 w 2080"/>
                <a:gd name="T1" fmla="*/ 7 h 4338"/>
                <a:gd name="T2" fmla="*/ 1870 w 2080"/>
                <a:gd name="T3" fmla="*/ 4324 h 4338"/>
                <a:gd name="T4" fmla="*/ 2080 w 2080"/>
                <a:gd name="T5" fmla="*/ 4324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p:spPr>
          <p:txBody>
            <a:bodyPr wrap="none" anchor="ctr"/>
            <a:lstStyle/>
            <a:p>
              <a:pPr>
                <a:defRPr/>
              </a:pPr>
              <a:endParaRPr lang="ru-RU"/>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ru-RU"/>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1043"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xtLst/>
          </p:spPr>
          <p:txBody>
            <a:bodyPr wrap="none" anchor="ctr"/>
            <a:lstStyle/>
            <a:p>
              <a:pPr>
                <a:defRPr/>
              </a:pPr>
              <a:endParaRPr lang="ru-RU"/>
            </a:p>
          </p:txBody>
        </p:sp>
        <p:sp>
          <p:nvSpPr>
            <p:cNvPr id="1044" name="Freeform 15"/>
            <p:cNvSpPr>
              <a:spLocks/>
            </p:cNvSpPr>
            <p:nvPr/>
          </p:nvSpPr>
          <p:spPr bwMode="hidden">
            <a:xfrm>
              <a:off x="1632" y="3956"/>
              <a:ext cx="1737" cy="382"/>
            </a:xfrm>
            <a:custGeom>
              <a:avLst/>
              <a:gdLst>
                <a:gd name="T0" fmla="*/ 494 w 1737"/>
                <a:gd name="T1" fmla="*/ 381 h 4320"/>
                <a:gd name="T2" fmla="*/ 1737 w 1737"/>
                <a:gd name="T3" fmla="*/ 382 h 4320"/>
                <a:gd name="T4" fmla="*/ 524 w 1737"/>
                <a:gd name="T5" fmla="*/ 0 h 4320"/>
                <a:gd name="T6" fmla="*/ 0 w 1737"/>
                <a:gd name="T7" fmla="*/ 1 h 4320"/>
                <a:gd name="T8" fmla="*/ 494 w 1737"/>
                <a:gd name="T9" fmla="*/ 38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1045" name="Freeform 16"/>
            <p:cNvSpPr>
              <a:spLocks/>
            </p:cNvSpPr>
            <p:nvPr/>
          </p:nvSpPr>
          <p:spPr bwMode="hidden">
            <a:xfrm>
              <a:off x="0" y="3956"/>
              <a:ext cx="1737" cy="381"/>
            </a:xfrm>
            <a:custGeom>
              <a:avLst/>
              <a:gdLst>
                <a:gd name="T0" fmla="*/ 494 w 1737"/>
                <a:gd name="T1" fmla="*/ 380 h 4320"/>
                <a:gd name="T2" fmla="*/ 1737 w 1737"/>
                <a:gd name="T3" fmla="*/ 381 h 4320"/>
                <a:gd name="T4" fmla="*/ 524 w 1737"/>
                <a:gd name="T5" fmla="*/ 0 h 4320"/>
                <a:gd name="T6" fmla="*/ 0 w 1737"/>
                <a:gd name="T7" fmla="*/ 1 h 4320"/>
                <a:gd name="T8" fmla="*/ 494 w 1737"/>
                <a:gd name="T9" fmla="*/ 38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1046" name="Freeform 17"/>
            <p:cNvSpPr>
              <a:spLocks/>
            </p:cNvSpPr>
            <p:nvPr/>
          </p:nvSpPr>
          <p:spPr bwMode="hidden">
            <a:xfrm>
              <a:off x="3744" y="3956"/>
              <a:ext cx="1739" cy="382"/>
            </a:xfrm>
            <a:custGeom>
              <a:avLst/>
              <a:gdLst>
                <a:gd name="T0" fmla="*/ 494 w 1739"/>
                <a:gd name="T1" fmla="*/ 382 h 4420"/>
                <a:gd name="T2" fmla="*/ 1739 w 1739"/>
                <a:gd name="T3" fmla="*/ 382 h 4420"/>
                <a:gd name="T4" fmla="*/ 524 w 1739"/>
                <a:gd name="T5" fmla="*/ 0 h 4420"/>
                <a:gd name="T6" fmla="*/ 0 w 1739"/>
                <a:gd name="T7" fmla="*/ 1 h 4420"/>
                <a:gd name="T8" fmla="*/ 494 w 1739"/>
                <a:gd name="T9" fmla="*/ 382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p:spPr>
          <p:txBody>
            <a:bodyPr wrap="none" anchor="ctr"/>
            <a:lstStyle/>
            <a:p>
              <a:pPr>
                <a:defRPr/>
              </a:pPr>
              <a:endParaRPr lang="ru-RU"/>
            </a:p>
          </p:txBody>
        </p:sp>
        <p:sp>
          <p:nvSpPr>
            <p:cNvPr id="1047" name="Freeform 18"/>
            <p:cNvSpPr>
              <a:spLocks/>
            </p:cNvSpPr>
            <p:nvPr/>
          </p:nvSpPr>
          <p:spPr bwMode="hidden">
            <a:xfrm>
              <a:off x="1920" y="3956"/>
              <a:ext cx="2080" cy="381"/>
            </a:xfrm>
            <a:custGeom>
              <a:avLst/>
              <a:gdLst>
                <a:gd name="T0" fmla="*/ 0 w 2080"/>
                <a:gd name="T1" fmla="*/ 1 h 4338"/>
                <a:gd name="T2" fmla="*/ 1870 w 2080"/>
                <a:gd name="T3" fmla="*/ 381 h 4338"/>
                <a:gd name="T4" fmla="*/ 2080 w 2080"/>
                <a:gd name="T5" fmla="*/ 381 h 4338"/>
                <a:gd name="T6" fmla="*/ 1033 w 2080"/>
                <a:gd name="T7" fmla="*/ 0 h 4338"/>
                <a:gd name="T8" fmla="*/ 0 w 2080"/>
                <a:gd name="T9" fmla="*/ 1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p:spPr>
          <p:txBody>
            <a:bodyPr wrap="none" anchor="ctr"/>
            <a:lstStyle/>
            <a:p>
              <a:pPr>
                <a:defRPr/>
              </a:pPr>
              <a:endParaRPr lang="ru-RU"/>
            </a:p>
          </p:txBody>
        </p:sp>
        <p:sp>
          <p:nvSpPr>
            <p:cNvPr id="1048" name="Rectangle 19"/>
            <p:cNvSpPr>
              <a:spLocks noChangeArrowheads="1"/>
            </p:cNvSpPr>
            <p:nvPr/>
          </p:nvSpPr>
          <p:spPr bwMode="hidden">
            <a:xfrm>
              <a:off x="0" y="3905"/>
              <a:ext cx="5760" cy="432"/>
            </a:xfrm>
            <a:prstGeom prst="rect">
              <a:avLst/>
            </a:prstGeom>
            <a:solidFill>
              <a:schemeClr val="bg2">
                <a:alpha val="50195"/>
              </a:schemeClr>
            </a:solidFill>
            <a:ln>
              <a:noFill/>
            </a:ln>
            <a:extLst/>
          </p:spPr>
          <p:txBody>
            <a:bodyPr wrap="none" anchor="ctr"/>
            <a:lstStyle/>
            <a:p>
              <a:pPr>
                <a:defRPr/>
              </a:pPr>
              <a:endParaRPr lang="ru-RU"/>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ru-RU"/>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ru-RU"/>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ru-RU" smtClean="0"/>
              <a:t>Образец заголовка</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fld id="{5B106E36-FD25-4E2D-B0AA-010F637433A0}" type="datetimeFigureOut">
              <a:rPr lang="ru-RU" smtClean="0"/>
              <a:pPr/>
              <a:t>14.12.2016</a:t>
            </a:fld>
            <a:endParaRPr lang="ru-RU"/>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ru-RU"/>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Black" pitchFamily="34" charset="0"/>
        </a:defRPr>
      </a:lvl2pPr>
      <a:lvl3pPr algn="ctr" rtl="0" eaLnBrk="1" fontAlgn="base" hangingPunct="1">
        <a:spcBef>
          <a:spcPct val="0"/>
        </a:spcBef>
        <a:spcAft>
          <a:spcPct val="0"/>
        </a:spcAft>
        <a:defRPr sz="4400">
          <a:solidFill>
            <a:schemeClr val="tx2"/>
          </a:solidFill>
          <a:latin typeface="Arial Black" pitchFamily="34" charset="0"/>
        </a:defRPr>
      </a:lvl3pPr>
      <a:lvl4pPr algn="ctr" rtl="0" eaLnBrk="1" fontAlgn="base" hangingPunct="1">
        <a:spcBef>
          <a:spcPct val="0"/>
        </a:spcBef>
        <a:spcAft>
          <a:spcPct val="0"/>
        </a:spcAft>
        <a:defRPr sz="4400">
          <a:solidFill>
            <a:schemeClr val="tx2"/>
          </a:solidFill>
          <a:latin typeface="Arial Black" pitchFamily="34" charset="0"/>
        </a:defRPr>
      </a:lvl4pPr>
      <a:lvl5pPr algn="ctr" rtl="0" eaLnBrk="1" fontAlgn="base" hangingPunct="1">
        <a:spcBef>
          <a:spcPct val="0"/>
        </a:spcBef>
        <a:spcAft>
          <a:spcPct val="0"/>
        </a:spcAft>
        <a:defRPr sz="4400">
          <a:solidFill>
            <a:schemeClr val="tx2"/>
          </a:solidFill>
          <a:latin typeface="Arial Black" pitchFamily="34" charset="0"/>
        </a:defRPr>
      </a:lvl5pPr>
      <a:lvl6pPr marL="457200" algn="ctr" rtl="0" eaLnBrk="1" fontAlgn="base" hangingPunct="1">
        <a:spcBef>
          <a:spcPct val="0"/>
        </a:spcBef>
        <a:spcAft>
          <a:spcPct val="0"/>
        </a:spcAft>
        <a:defRPr sz="4400">
          <a:solidFill>
            <a:schemeClr val="tx2"/>
          </a:solidFill>
          <a:latin typeface="Arial Black" pitchFamily="34" charset="0"/>
        </a:defRPr>
      </a:lvl6pPr>
      <a:lvl7pPr marL="914400" algn="ctr" rtl="0" eaLnBrk="1" fontAlgn="base" hangingPunct="1">
        <a:spcBef>
          <a:spcPct val="0"/>
        </a:spcBef>
        <a:spcAft>
          <a:spcPct val="0"/>
        </a:spcAft>
        <a:defRPr sz="4400">
          <a:solidFill>
            <a:schemeClr val="tx2"/>
          </a:solidFill>
          <a:latin typeface="Arial Black" pitchFamily="34" charset="0"/>
        </a:defRPr>
      </a:lvl7pPr>
      <a:lvl8pPr marL="1371600" algn="ctr" rtl="0" eaLnBrk="1" fontAlgn="base" hangingPunct="1">
        <a:spcBef>
          <a:spcPct val="0"/>
        </a:spcBef>
        <a:spcAft>
          <a:spcPct val="0"/>
        </a:spcAft>
        <a:defRPr sz="4400">
          <a:solidFill>
            <a:schemeClr val="tx2"/>
          </a:solidFill>
          <a:latin typeface="Arial Black" pitchFamily="34" charset="0"/>
        </a:defRPr>
      </a:lvl8pPr>
      <a:lvl9pPr marL="1828800" algn="ctr"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85000"/>
        <a:buBlip>
          <a:blip r:embed="rId1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torg.kaluga.ru/images/product_images/popup_images/105017.jpg"/>
          <p:cNvPicPr/>
          <p:nvPr/>
        </p:nvPicPr>
        <p:blipFill>
          <a:blip r:embed="rId2" cstate="print"/>
          <a:srcRect/>
          <a:stretch>
            <a:fillRect/>
          </a:stretch>
        </p:blipFill>
        <p:spPr bwMode="auto">
          <a:xfrm>
            <a:off x="7643802" y="5000612"/>
            <a:ext cx="1500198" cy="1857388"/>
          </a:xfrm>
          <a:prstGeom prst="rect">
            <a:avLst/>
          </a:prstGeom>
          <a:ln>
            <a:noFill/>
          </a:ln>
          <a:effectLst>
            <a:softEdge rad="112500"/>
          </a:effectLst>
        </p:spPr>
      </p:pic>
      <p:sp>
        <p:nvSpPr>
          <p:cNvPr id="4" name="Прямоугольник 3"/>
          <p:cNvSpPr/>
          <p:nvPr/>
        </p:nvSpPr>
        <p:spPr>
          <a:xfrm>
            <a:off x="785786" y="6519446"/>
            <a:ext cx="7786742" cy="338554"/>
          </a:xfrm>
          <a:prstGeom prst="rect">
            <a:avLst/>
          </a:prstGeom>
        </p:spPr>
        <p:txBody>
          <a:bodyPr wrap="square">
            <a:spAutoFit/>
          </a:bodyPr>
          <a:lstStyle/>
          <a:p>
            <a:pPr algn="ctr"/>
            <a:r>
              <a:rPr lang="ru-RU" sz="1600" b="1" dirty="0" smtClean="0">
                <a:solidFill>
                  <a:srgbClr val="003300"/>
                </a:solidFill>
                <a:latin typeface="Century" pitchFamily="18" charset="0"/>
              </a:rPr>
              <a:t>Автор: Смирнова Лариса Владимировна</a:t>
            </a:r>
          </a:p>
        </p:txBody>
      </p:sp>
      <p:sp>
        <p:nvSpPr>
          <p:cNvPr id="5" name="Прямоугольник 4"/>
          <p:cNvSpPr/>
          <p:nvPr/>
        </p:nvSpPr>
        <p:spPr>
          <a:xfrm>
            <a:off x="357158" y="1214422"/>
            <a:ext cx="8572560" cy="4401205"/>
          </a:xfrm>
          <a:prstGeom prst="rect">
            <a:avLst/>
          </a:prstGeom>
        </p:spPr>
        <p:txBody>
          <a:bodyPr wrap="square">
            <a:spAutoFit/>
          </a:bodyPr>
          <a:lstStyle/>
          <a:p>
            <a:pPr algn="ctr"/>
            <a:r>
              <a:rPr lang="ru-RU" sz="4000" b="1" dirty="0" smtClean="0">
                <a:solidFill>
                  <a:srgbClr val="003300"/>
                </a:solidFill>
                <a:latin typeface="Century" pitchFamily="18" charset="0"/>
              </a:rPr>
              <a:t>Элективный курс «Актуальные вопросы Государственной итоговой аттестации по географии»</a:t>
            </a:r>
          </a:p>
          <a:p>
            <a:pPr algn="ctr"/>
            <a:r>
              <a:rPr lang="ru-RU" sz="4000" dirty="0" smtClean="0">
                <a:solidFill>
                  <a:srgbClr val="800000"/>
                </a:solidFill>
                <a:latin typeface="Century" pitchFamily="18" charset="0"/>
              </a:rPr>
              <a:t>(разбор заданий занятия «Географические явления и процессы в </a:t>
            </a:r>
            <a:r>
              <a:rPr lang="ru-RU" sz="4000" dirty="0" smtClean="0">
                <a:solidFill>
                  <a:srgbClr val="800000"/>
                </a:solidFill>
                <a:latin typeface="Century" pitchFamily="18" charset="0"/>
              </a:rPr>
              <a:t>геосферах (С1)»)</a:t>
            </a:r>
            <a:endParaRPr lang="ru-RU" sz="4000" dirty="0">
              <a:solidFill>
                <a:srgbClr val="800000"/>
              </a:solidFill>
              <a:latin typeface="Century" pitchFamily="18" charset="0"/>
            </a:endParaRPr>
          </a:p>
        </p:txBody>
      </p:sp>
      <p:pic>
        <p:nvPicPr>
          <p:cNvPr id="47106" name="Picture 2" descr="http://sch14.ru/wp-content/uploads/2015/01/gia.jpg"/>
          <p:cNvPicPr>
            <a:picLocks noChangeAspect="1" noChangeArrowheads="1"/>
          </p:cNvPicPr>
          <p:nvPr/>
        </p:nvPicPr>
        <p:blipFill>
          <a:blip r:embed="rId3"/>
          <a:srcRect/>
          <a:stretch>
            <a:fillRect/>
          </a:stretch>
        </p:blipFill>
        <p:spPr bwMode="auto">
          <a:xfrm>
            <a:off x="1" y="0"/>
            <a:ext cx="3357554" cy="1160527"/>
          </a:xfrm>
          <a:prstGeom prst="rect">
            <a:avLst/>
          </a:prstGeom>
          <a:noFill/>
        </p:spPr>
      </p:pic>
    </p:spTree>
    <p:extLst>
      <p:ext uri="{BB962C8B-B14F-4D97-AF65-F5344CB8AC3E}">
        <p14:creationId xmlns="" xmlns:p14="http://schemas.microsoft.com/office/powerpoint/2010/main" val="4160284506"/>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85720" y="318948"/>
            <a:ext cx="8643966" cy="422166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Новосибирская область – важный сельскохозяйственный регион Сибири. Здесь выращивают как зерновые (на долю области приходится почти 20% валового сбора зерна, производимого в Сибирском федеральном округе), так и технические (лён) и кормовые культуры, картофель и овощи. Специализация растениеводства во многом определяется природными условиями.</a:t>
            </a:r>
          </a:p>
          <a:p>
            <a:pPr algn="just">
              <a:spcAft>
                <a:spcPts val="1000"/>
              </a:spcAft>
            </a:pPr>
            <a:r>
              <a:rPr lang="ru-RU" sz="2000" b="1" dirty="0">
                <a:latin typeface="Century" pitchFamily="18" charset="0"/>
                <a:ea typeface="Times New Roman"/>
                <a:cs typeface="Times New Roman"/>
              </a:rPr>
              <a:t>Южная часть Новосибирской области находится в природной зоне степей с чернозёмными почвами, а северная, где выпадает больше атмосферных осадков, – в зоне тайги с подзолистыми почвами. Подзолистые почвы содержат меньше гумуса по сравнению с чернозёмными. Объясните, с чем это связано, указав две причины.</a:t>
            </a:r>
          </a:p>
          <a:p>
            <a:pPr algn="just">
              <a:spcAft>
                <a:spcPts val="1000"/>
              </a:spcAft>
            </a:pPr>
            <a:r>
              <a:rPr lang="ru-RU" sz="2000" b="1" dirty="0">
                <a:latin typeface="Century" pitchFamily="18" charset="0"/>
                <a:ea typeface="Times New Roman"/>
                <a:cs typeface="Times New Roman"/>
              </a:rPr>
              <a:t>Ответ запишите на отдельном листе или бланке, указав сначала номер задания</a:t>
            </a:r>
            <a:r>
              <a:rPr lang="ru-RU" sz="2000" b="1" dirty="0" smtClean="0">
                <a:latin typeface="Century" pitchFamily="18" charset="0"/>
                <a:ea typeface="Times New Roman"/>
                <a:cs typeface="Times New Roman"/>
              </a:rPr>
              <a:t>.</a:t>
            </a:r>
            <a:endParaRPr lang="ru-RU" sz="2000" b="1" dirty="0">
              <a:latin typeface="Century" pitchFamily="18" charset="0"/>
              <a:ea typeface="Times New Roman"/>
              <a:cs typeface="Times New Roman"/>
            </a:endParaRPr>
          </a:p>
        </p:txBody>
      </p:sp>
      <p:sp>
        <p:nvSpPr>
          <p:cNvPr id="3" name="Прямоугольник 2"/>
          <p:cNvSpPr/>
          <p:nvPr/>
        </p:nvSpPr>
        <p:spPr>
          <a:xfrm>
            <a:off x="179512" y="318948"/>
            <a:ext cx="8750174" cy="34163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a:solidFill>
                  <a:srgbClr val="003300"/>
                </a:solidFill>
                <a:latin typeface="Century" pitchFamily="18" charset="0"/>
              </a:rPr>
              <a:t>1. Н</a:t>
            </a:r>
            <a:r>
              <a:rPr lang="ru-RU" sz="2400" b="1" dirty="0" smtClean="0">
                <a:solidFill>
                  <a:srgbClr val="003300"/>
                </a:solidFill>
                <a:latin typeface="Century" pitchFamily="18" charset="0"/>
              </a:rPr>
              <a:t>а </a:t>
            </a:r>
            <a:r>
              <a:rPr lang="ru-RU" sz="2400" b="1" dirty="0">
                <a:solidFill>
                  <a:srgbClr val="003300"/>
                </a:solidFill>
                <a:latin typeface="Century" pitchFamily="18" charset="0"/>
              </a:rPr>
              <a:t>территориях, где преобладают </a:t>
            </a:r>
            <a:r>
              <a:rPr lang="ru-RU" sz="2400" b="1" dirty="0" smtClean="0">
                <a:solidFill>
                  <a:srgbClr val="003300"/>
                </a:solidFill>
                <a:latin typeface="Century" pitchFamily="18" charset="0"/>
              </a:rPr>
              <a:t>подзолистые </a:t>
            </a:r>
            <a:r>
              <a:rPr lang="ru-RU" sz="2400" b="1" dirty="0">
                <a:solidFill>
                  <a:srgbClr val="003300"/>
                </a:solidFill>
                <a:latin typeface="Century" pitchFamily="18" charset="0"/>
              </a:rPr>
              <a:t>почвы больше осадков, чем в </a:t>
            </a:r>
            <a:r>
              <a:rPr lang="ru-RU" sz="2400" b="1" dirty="0" smtClean="0">
                <a:solidFill>
                  <a:srgbClr val="003300"/>
                </a:solidFill>
                <a:latin typeface="Century" pitchFamily="18" charset="0"/>
              </a:rPr>
              <a:t>черноземных </a:t>
            </a:r>
            <a:r>
              <a:rPr lang="ru-RU" sz="2400" b="1" dirty="0">
                <a:solidFill>
                  <a:srgbClr val="003300"/>
                </a:solidFill>
                <a:latin typeface="Century" pitchFamily="18" charset="0"/>
              </a:rPr>
              <a:t>областях. Вода вымывает практически весь гумус глубоко под землю, и почвы остаются </a:t>
            </a:r>
            <a:r>
              <a:rPr lang="ru-RU" sz="2400" b="1" dirty="0" smtClean="0">
                <a:solidFill>
                  <a:srgbClr val="003300"/>
                </a:solidFill>
                <a:latin typeface="Century" pitchFamily="18" charset="0"/>
              </a:rPr>
              <a:t>мало плодородными</a:t>
            </a:r>
            <a:r>
              <a:rPr lang="ru-RU" sz="2400" b="1" dirty="0">
                <a:solidFill>
                  <a:srgbClr val="003300"/>
                </a:solidFill>
                <a:latin typeface="Century" pitchFamily="18" charset="0"/>
              </a:rPr>
              <a:t>.</a:t>
            </a:r>
          </a:p>
          <a:p>
            <a:endParaRPr lang="ru-RU" sz="2400" b="1" dirty="0">
              <a:solidFill>
                <a:srgbClr val="003300"/>
              </a:solidFill>
              <a:latin typeface="Century" pitchFamily="18" charset="0"/>
            </a:endParaRPr>
          </a:p>
          <a:p>
            <a:pPr algn="just"/>
            <a:r>
              <a:rPr lang="ru-RU" sz="2400" b="1" dirty="0">
                <a:solidFill>
                  <a:srgbClr val="003300"/>
                </a:solidFill>
                <a:latin typeface="Century" pitchFamily="18" charset="0"/>
              </a:rPr>
              <a:t>2</a:t>
            </a:r>
            <a:r>
              <a:rPr lang="ru-RU" sz="2400" b="1" dirty="0" smtClean="0">
                <a:solidFill>
                  <a:srgbClr val="003300"/>
                </a:solidFill>
                <a:latin typeface="Century" pitchFamily="18" charset="0"/>
              </a:rPr>
              <a:t>. В степях травы являются хорошим растительным </a:t>
            </a:r>
            <a:r>
              <a:rPr lang="ru-RU" sz="2400" b="1" dirty="0" err="1" smtClean="0">
                <a:solidFill>
                  <a:srgbClr val="003300"/>
                </a:solidFill>
                <a:latin typeface="Century" pitchFamily="18" charset="0"/>
              </a:rPr>
              <a:t>опадом</a:t>
            </a:r>
            <a:r>
              <a:rPr lang="ru-RU" sz="2400" b="1" dirty="0" smtClean="0">
                <a:solidFill>
                  <a:srgbClr val="003300"/>
                </a:solidFill>
                <a:latin typeface="Century" pitchFamily="18" charset="0"/>
              </a:rPr>
              <a:t>, который способствует накоплению гумуса, хвоя же неблагоприятный растительный </a:t>
            </a:r>
            <a:r>
              <a:rPr lang="ru-RU" sz="2400" b="1" dirty="0" err="1" smtClean="0">
                <a:solidFill>
                  <a:srgbClr val="003300"/>
                </a:solidFill>
                <a:latin typeface="Century" pitchFamily="18" charset="0"/>
              </a:rPr>
              <a:t>опад</a:t>
            </a:r>
            <a:r>
              <a:rPr lang="ru-RU" sz="2400" b="1" dirty="0" smtClean="0">
                <a:solidFill>
                  <a:srgbClr val="003300"/>
                </a:solidFill>
                <a:latin typeface="Century" pitchFamily="18" charset="0"/>
              </a:rPr>
              <a:t>, т.к. содержат смолы (при гниении повышается кислотность почвы).</a:t>
            </a:r>
            <a:endParaRPr lang="ru-RU" sz="2400" b="1" dirty="0">
              <a:solidFill>
                <a:srgbClr val="003300"/>
              </a:solidFill>
              <a:latin typeface="Century" pitchFamily="18" charset="0"/>
            </a:endParaRPr>
          </a:p>
        </p:txBody>
      </p:sp>
      <p:sp>
        <p:nvSpPr>
          <p:cNvPr id="5" name="TextBox 4"/>
          <p:cNvSpPr txBox="1"/>
          <p:nvPr/>
        </p:nvSpPr>
        <p:spPr>
          <a:xfrm>
            <a:off x="3491880" y="4797152"/>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nextCondLst>
                <p:cond evt="onClick" delay="0">
                  <p:tgtEl>
                    <p:spTgt spid="5"/>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79247"/>
            <a:ext cx="8640960" cy="34778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Летом планируется проведение автопробега от </a:t>
            </a:r>
            <a:r>
              <a:rPr lang="ru-RU" sz="2000" b="1" dirty="0" err="1">
                <a:latin typeface="Century" pitchFamily="18" charset="0"/>
              </a:rPr>
              <a:t>Cанкт</a:t>
            </a:r>
            <a:r>
              <a:rPr lang="ru-RU" sz="2000" b="1" dirty="0">
                <a:latin typeface="Century" pitchFamily="18" charset="0"/>
              </a:rPr>
              <a:t>-Петербурга до Пятигорска (Ставропольский край). Маршрут проложен почти по прямой, соединяющей эти два города. На первом этапе, проходящем по Ленинградской области, участники увидят лесные дороги, огибающие побережья озёр, болотистые низины, небольшие речки.</a:t>
            </a:r>
          </a:p>
          <a:p>
            <a:pPr algn="just"/>
            <a:r>
              <a:rPr lang="ru-RU" sz="2000" b="1" dirty="0">
                <a:latin typeface="Century" pitchFamily="18" charset="0"/>
              </a:rPr>
              <a:t>Почему на территории Ленинградской области много болот и заболоченных земель? Укажите одну причину, связанную с климатическими особенностями, и одну причину, связанную с особенностями рельефа указанной территории.</a:t>
            </a:r>
          </a:p>
          <a:p>
            <a:pPr algn="just"/>
            <a:r>
              <a:rPr lang="ru-RU" sz="2000" b="1" dirty="0">
                <a:latin typeface="Century" pitchFamily="18" charset="0"/>
              </a:rPr>
              <a:t>Ответ запишите на отдельном листе или бланке, указав сначала номер задания.</a:t>
            </a:r>
          </a:p>
        </p:txBody>
      </p:sp>
      <p:sp>
        <p:nvSpPr>
          <p:cNvPr id="2" name="Прямоугольник 1"/>
          <p:cNvSpPr/>
          <p:nvPr/>
        </p:nvSpPr>
        <p:spPr>
          <a:xfrm>
            <a:off x="149958" y="269228"/>
            <a:ext cx="8670513" cy="34163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a:solidFill>
                  <a:srgbClr val="003300"/>
                </a:solidFill>
                <a:latin typeface="Century" pitchFamily="18" charset="0"/>
              </a:rPr>
              <a:t>1) Климат влажный - много осадков, не успевают испариться и скапливаются на </a:t>
            </a:r>
            <a:r>
              <a:rPr lang="ru-RU" sz="2400" b="1" dirty="0" smtClean="0">
                <a:solidFill>
                  <a:srgbClr val="003300"/>
                </a:solidFill>
                <a:latin typeface="Century" pitchFamily="18" charset="0"/>
              </a:rPr>
              <a:t>поверхности. Климат формирует Атлантический океан, </a:t>
            </a:r>
            <a:r>
              <a:rPr lang="ru-RU" sz="2400" b="1" dirty="0">
                <a:solidFill>
                  <a:srgbClr val="003300"/>
                </a:solidFill>
                <a:latin typeface="Century" pitchFamily="18" charset="0"/>
              </a:rPr>
              <a:t>воздушные массы </a:t>
            </a:r>
            <a:r>
              <a:rPr lang="ru-RU" sz="2400" b="1" dirty="0" smtClean="0">
                <a:solidFill>
                  <a:srgbClr val="003300"/>
                </a:solidFill>
                <a:latin typeface="Century" pitchFamily="18" charset="0"/>
              </a:rPr>
              <a:t>влажные и поэтому выпадает </a:t>
            </a:r>
            <a:r>
              <a:rPr lang="ru-RU" sz="2400" b="1" dirty="0">
                <a:solidFill>
                  <a:srgbClr val="003300"/>
                </a:solidFill>
                <a:latin typeface="Century" pitchFamily="18" charset="0"/>
              </a:rPr>
              <a:t>большое количество осадков, особенно летом и зимой. </a:t>
            </a:r>
          </a:p>
          <a:p>
            <a:pPr algn="just"/>
            <a:endParaRPr lang="ru-RU" sz="2400" b="1" dirty="0">
              <a:solidFill>
                <a:srgbClr val="003300"/>
              </a:solidFill>
              <a:latin typeface="Century" pitchFamily="18" charset="0"/>
            </a:endParaRPr>
          </a:p>
          <a:p>
            <a:pPr algn="just"/>
            <a:r>
              <a:rPr lang="ru-RU" sz="2400" b="1" dirty="0">
                <a:solidFill>
                  <a:srgbClr val="003300"/>
                </a:solidFill>
                <a:latin typeface="Century" pitchFamily="18" charset="0"/>
              </a:rPr>
              <a:t>2) Рельеф очень равнинный (влияние древнего оледенения) - стока излишней влаги не происходит, вода остается на равнине.</a:t>
            </a:r>
          </a:p>
        </p:txBody>
      </p:sp>
      <p:sp>
        <p:nvSpPr>
          <p:cNvPr id="4" name="TextBox 3"/>
          <p:cNvSpPr txBox="1"/>
          <p:nvPr/>
        </p:nvSpPr>
        <p:spPr>
          <a:xfrm>
            <a:off x="3131840" y="3933056"/>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extLst>
      <p:ext uri="{BB962C8B-B14F-4D97-AF65-F5344CB8AC3E}">
        <p14:creationId xmlns:p14="http://schemas.microsoft.com/office/powerpoint/2010/main" xmlns="" val="2925717353"/>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nextCondLst>
                <p:cond evt="onClick" delay="0">
                  <p:tgtEl>
                    <p:spTgt spid="4"/>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42844" y="285728"/>
            <a:ext cx="8858280" cy="447814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a:spcBef>
                <a:spcPts val="185"/>
              </a:spcBef>
              <a:spcAft>
                <a:spcPts val="375"/>
              </a:spcAft>
            </a:pPr>
            <a:r>
              <a:rPr kumimoji="0" lang="ru-RU" sz="20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В 2012 г. в России на острове Русский прошла встреча глав государств организации Азиатско-Тихоокеанского экономического </a:t>
            </a:r>
            <a:r>
              <a:rPr kumimoji="0" lang="ru-RU" sz="2000" b="1" i="0" u="none" strike="noStrike" cap="none" normalizeH="0" baseline="0" dirty="0" err="1" smtClean="0">
                <a:ln>
                  <a:noFill/>
                </a:ln>
                <a:solidFill>
                  <a:schemeClr val="tx1"/>
                </a:solidFill>
                <a:effectLst/>
                <a:latin typeface="Century" pitchFamily="18" charset="0"/>
                <a:ea typeface="Times New Roman" pitchFamily="18" charset="0"/>
                <a:cs typeface="Times New Roman" pitchFamily="18" charset="0"/>
              </a:rPr>
              <a:t>сотруд-ничества</a:t>
            </a:r>
            <a:r>
              <a:rPr kumimoji="0" lang="ru-RU" sz="2000" b="1" i="0" u="none" strike="noStrike" cap="none" normalizeH="0" baseline="0" dirty="0" smtClean="0">
                <a:ln>
                  <a:noFill/>
                </a:ln>
                <a:solidFill>
                  <a:schemeClr val="tx1"/>
                </a:solidFill>
                <a:effectLst/>
                <a:latin typeface="Century" pitchFamily="18" charset="0"/>
                <a:ea typeface="Times New Roman" pitchFamily="18" charset="0"/>
                <a:cs typeface="Times New Roman" pitchFamily="18" charset="0"/>
              </a:rPr>
              <a:t> (АТЭС). Для проведения этого мероприятия во Владивостоке построили несколько объектов, среди которых мост через бухту Золотой Рог и мост на остров Русский. На самом острове построены четыре мини-ТЭЦ и одна ветровая электростанция. Для работы ветровых электростанций требуются постоянные и достаточно сильные ветры, которые характерны для острова Русский</a:t>
            </a:r>
            <a:r>
              <a:rPr lang="ru-RU" sz="2000" b="1" dirty="0" smtClean="0">
                <a:latin typeface="Century" pitchFamily="18" charset="0"/>
                <a:ea typeface="Times New Roman"/>
                <a:cs typeface="Times New Roman"/>
              </a:rPr>
              <a:t> Использование ветровых электростанций для производства электроэнергии имеет свои преимущества по сравнению с выработкой электроэнергии на ТЭС. Укажите два преимущества выработки электроэнергии на ветровых электростанциях по сравнению с ТЭС.</a:t>
            </a:r>
          </a:p>
          <a:p>
            <a:pPr algn="just">
              <a:spcBef>
                <a:spcPts val="185"/>
              </a:spcBef>
              <a:spcAft>
                <a:spcPts val="375"/>
              </a:spcAft>
            </a:pPr>
            <a:r>
              <a:rPr lang="ru-RU" sz="2000" b="1" dirty="0" smtClean="0">
                <a:latin typeface="Century" pitchFamily="18" charset="0"/>
                <a:ea typeface="Times New Roman"/>
                <a:cs typeface="Times New Roman"/>
              </a:rPr>
              <a:t>Ответ запишите на отдельном листе или бланке, указав сначала номер задания.</a:t>
            </a:r>
            <a:endParaRPr kumimoji="0" lang="ru-RU" sz="2000" b="1" i="0" u="none" strike="noStrike" cap="none" normalizeH="0" baseline="0" dirty="0" smtClean="0">
              <a:ln>
                <a:noFill/>
              </a:ln>
              <a:solidFill>
                <a:schemeClr val="tx1"/>
              </a:solidFill>
              <a:effectLst/>
              <a:latin typeface="Century" pitchFamily="18" charset="0"/>
            </a:endParaRPr>
          </a:p>
        </p:txBody>
      </p:sp>
      <p:sp>
        <p:nvSpPr>
          <p:cNvPr id="4" name="TextBox 3"/>
          <p:cNvSpPr txBox="1"/>
          <p:nvPr/>
        </p:nvSpPr>
        <p:spPr>
          <a:xfrm>
            <a:off x="3357554" y="5072074"/>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
        <p:nvSpPr>
          <p:cNvPr id="5" name="Прямоугольник 4"/>
          <p:cNvSpPr/>
          <p:nvPr/>
        </p:nvSpPr>
        <p:spPr>
          <a:xfrm>
            <a:off x="142844" y="285728"/>
            <a:ext cx="8858312"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ru-RU" sz="2400" b="1" dirty="0" smtClean="0">
                <a:solidFill>
                  <a:srgbClr val="003300"/>
                </a:solidFill>
                <a:latin typeface="Century" pitchFamily="18" charset="0"/>
              </a:rPr>
              <a:t>Ветер — возобновляемый и практически неисчерпаемый источник энергии. </a:t>
            </a:r>
            <a:r>
              <a:rPr lang="ru-RU" sz="2400" b="1" dirty="0" err="1" smtClean="0">
                <a:solidFill>
                  <a:srgbClr val="003300"/>
                </a:solidFill>
                <a:latin typeface="Century" pitchFamily="18" charset="0"/>
              </a:rPr>
              <a:t>Ветроэлектростанции</a:t>
            </a:r>
            <a:r>
              <a:rPr lang="ru-RU" sz="2400" b="1" dirty="0" smtClean="0">
                <a:solidFill>
                  <a:srgbClr val="003300"/>
                </a:solidFill>
                <a:latin typeface="Century" pitchFamily="18" charset="0"/>
              </a:rPr>
              <a:t> не производят угарного газа (СО), углекислоты (С02) и окислов азота и серы, пылевых загрязнителей и других вредных отходов.</a:t>
            </a:r>
          </a:p>
          <a:p>
            <a:pPr algn="ctr"/>
            <a:endParaRPr lang="ru-RU" sz="2400" b="1" dirty="0">
              <a:solidFill>
                <a:srgbClr val="003300"/>
              </a:solidFill>
              <a:latin typeface="Century" pitchFamily="18" charset="0"/>
            </a:endParaRPr>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496944" cy="501675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В Забайкалье в 1789 г. был основан посёлок Петровский Завод, названный в честь Петра I. Он возник вокруг чугунолитейного и железоделательного завода, на котором использовались местные железные руды. Когда через посёлок прошла Транссибирская магистраль, железнодорожная станция также получила название Петровский Завод. Позже посёлок получил статус города и был переименован в Петровск-Забайкальский. Город расположен в межгорной котловине в Забайкальском крае. Относился к городам России с наибольшим уровнем загрязнения воздуха. Зимой загрязнение атмосферного воздуха особенно велико.</a:t>
            </a:r>
          </a:p>
          <a:p>
            <a:pPr algn="just"/>
            <a:r>
              <a:rPr lang="ru-RU" sz="2000" b="1" dirty="0">
                <a:latin typeface="Century" pitchFamily="18" charset="0"/>
              </a:rPr>
              <a:t>Почему в городах, расположенных в межгорных котловинах, как правило, наблюдается повышенная степень загрязнения атмосферного воздуха? Почему во многих городах Сибири степень загрязнённости атмосферного воздуха особенно велика зимой?</a:t>
            </a:r>
          </a:p>
          <a:p>
            <a:pPr algn="just"/>
            <a:r>
              <a:rPr lang="ru-RU" sz="2000" b="1" dirty="0">
                <a:latin typeface="Century" pitchFamily="18" charset="0"/>
              </a:rPr>
              <a:t>Ответ запишите на отдельном листе или бланке, указав сначала номер задания.</a:t>
            </a:r>
          </a:p>
        </p:txBody>
      </p:sp>
      <p:sp>
        <p:nvSpPr>
          <p:cNvPr id="3" name="Прямоугольник 2"/>
          <p:cNvSpPr/>
          <p:nvPr/>
        </p:nvSpPr>
        <p:spPr>
          <a:xfrm>
            <a:off x="323528" y="245259"/>
            <a:ext cx="8496944" cy="489364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a:solidFill>
                  <a:srgbClr val="003300"/>
                </a:solidFill>
                <a:latin typeface="Century" pitchFamily="18" charset="0"/>
              </a:rPr>
              <a:t>Холодный воздух с гор скатывается в межгорные котловины, </a:t>
            </a:r>
            <a:r>
              <a:rPr lang="ru-RU" sz="2400" b="1" dirty="0" err="1">
                <a:solidFill>
                  <a:srgbClr val="003300"/>
                </a:solidFill>
                <a:latin typeface="Century" pitchFamily="18" charset="0"/>
              </a:rPr>
              <a:t>тк</a:t>
            </a:r>
            <a:r>
              <a:rPr lang="ru-RU" sz="2400" b="1" dirty="0">
                <a:solidFill>
                  <a:srgbClr val="003300"/>
                </a:solidFill>
                <a:latin typeface="Century" pitchFamily="18" charset="0"/>
              </a:rPr>
              <a:t> более холодный воздух тяжелее и опускается вниз. Котловина окружена горами, а значит для ветров мало доступна. В результате происходит застой воздуха в межгорных котловинах. Загрязненный воздух еще более тяжелый и тоже опускается в межгорную котловину, где нет свободного прохождения воздуха - в </a:t>
            </a:r>
            <a:r>
              <a:rPr lang="ru-RU" sz="2400" b="1" dirty="0" smtClean="0">
                <a:solidFill>
                  <a:srgbClr val="003300"/>
                </a:solidFill>
                <a:latin typeface="Century" pitchFamily="18" charset="0"/>
              </a:rPr>
              <a:t>результате повышенное </a:t>
            </a:r>
            <a:r>
              <a:rPr lang="ru-RU" sz="2400" b="1" dirty="0">
                <a:solidFill>
                  <a:srgbClr val="003300"/>
                </a:solidFill>
                <a:latin typeface="Century" pitchFamily="18" charset="0"/>
              </a:rPr>
              <a:t>загрязнение атмосферного </a:t>
            </a:r>
            <a:r>
              <a:rPr lang="ru-RU" sz="2400" b="1" dirty="0" smtClean="0">
                <a:solidFill>
                  <a:srgbClr val="003300"/>
                </a:solidFill>
                <a:latin typeface="Century" pitchFamily="18" charset="0"/>
              </a:rPr>
              <a:t>воздуха. В </a:t>
            </a:r>
            <a:r>
              <a:rPr lang="ru-RU" sz="2400" b="1" dirty="0">
                <a:solidFill>
                  <a:srgbClr val="003300"/>
                </a:solidFill>
                <a:latin typeface="Century" pitchFamily="18" charset="0"/>
              </a:rPr>
              <a:t>Сибири зимой господствует антициклон - область повышенного давления - воздух не поднимается вверх, а наоборот постоянно опускается (сильно охлажден). Уровень загрязнения за счет этого повышается.</a:t>
            </a:r>
          </a:p>
        </p:txBody>
      </p:sp>
      <p:sp>
        <p:nvSpPr>
          <p:cNvPr id="4" name="TextBox 3"/>
          <p:cNvSpPr txBox="1"/>
          <p:nvPr/>
        </p:nvSpPr>
        <p:spPr>
          <a:xfrm>
            <a:off x="3419872" y="5454260"/>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extLst>
      <p:ext uri="{BB962C8B-B14F-4D97-AF65-F5344CB8AC3E}">
        <p14:creationId xmlns:p14="http://schemas.microsoft.com/office/powerpoint/2010/main" xmlns="" val="120925594"/>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640960" cy="532453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После масштабного разлива нефти вследствие аварии на нефтяной платформе в Мексиканском заливе весной 2010 г. правительство США стало более осмотрительно в отношении выдачи разрешения на бурение нефтяных скважин в открытом море. Так, компании </a:t>
            </a:r>
            <a:r>
              <a:rPr lang="ru-RU" sz="2000" b="1" dirty="0" err="1">
                <a:latin typeface="Century" pitchFamily="18" charset="0"/>
              </a:rPr>
              <a:t>Shell</a:t>
            </a:r>
            <a:r>
              <a:rPr lang="ru-RU" sz="2000" b="1" dirty="0">
                <a:latin typeface="Century" pitchFamily="18" charset="0"/>
              </a:rPr>
              <a:t> </a:t>
            </a:r>
            <a:r>
              <a:rPr lang="ru-RU" sz="2000" b="1" dirty="0" err="1">
                <a:latin typeface="Century" pitchFamily="18" charset="0"/>
              </a:rPr>
              <a:t>Oil</a:t>
            </a:r>
            <a:r>
              <a:rPr lang="ru-RU" sz="2000" b="1" dirty="0">
                <a:latin typeface="Century" pitchFamily="18" charset="0"/>
              </a:rPr>
              <a:t>, занимающейся добычей нефти и газа, не разрешили бурение скважин в Арктике. Этой компании принадлежит нефтеносный участок в море Бофорта. Представители </a:t>
            </a:r>
            <a:r>
              <a:rPr lang="ru-RU" sz="2000" b="1" dirty="0" err="1">
                <a:latin typeface="Century" pitchFamily="18" charset="0"/>
              </a:rPr>
              <a:t>Shell</a:t>
            </a:r>
            <a:r>
              <a:rPr lang="ru-RU" sz="2000" b="1" dirty="0">
                <a:latin typeface="Century" pitchFamily="18" charset="0"/>
              </a:rPr>
              <a:t> </a:t>
            </a:r>
            <a:r>
              <a:rPr lang="ru-RU" sz="2000" b="1" dirty="0" err="1">
                <a:latin typeface="Century" pitchFamily="18" charset="0"/>
              </a:rPr>
              <a:t>Oil</a:t>
            </a:r>
            <a:r>
              <a:rPr lang="ru-RU" sz="2000" b="1" dirty="0">
                <a:latin typeface="Century" pitchFamily="18" charset="0"/>
              </a:rPr>
              <a:t> утверждали, что у них есть и необходимое оборудование, и технологии, чтобы отреагировать на любое чрезвычайное происшествие. Однако печальный опыт ликвидации вытекания нефти и последствий её разлива заставил правительство США запретить бурение.</a:t>
            </a:r>
          </a:p>
          <a:p>
            <a:pPr algn="just"/>
            <a:r>
              <a:rPr lang="ru-RU" sz="2000" b="1" dirty="0">
                <a:latin typeface="Century" pitchFamily="18" charset="0"/>
              </a:rPr>
              <a:t>Если на нефтяной платформе в море Бофорта случится авария, то ликвидировать её последствия будет сложнее, чем в Мексиканском заливе. Объясните почему. Укажите две причины.</a:t>
            </a:r>
          </a:p>
          <a:p>
            <a:pPr algn="just"/>
            <a:r>
              <a:rPr lang="ru-RU" sz="2000" b="1" dirty="0">
                <a:latin typeface="Century" pitchFamily="18" charset="0"/>
              </a:rPr>
              <a:t>Ответ запишите на отдельном листе или бланке, указав сначала номер задания.</a:t>
            </a:r>
          </a:p>
        </p:txBody>
      </p:sp>
      <p:sp>
        <p:nvSpPr>
          <p:cNvPr id="2" name="Прямоугольник 1"/>
          <p:cNvSpPr/>
          <p:nvPr/>
        </p:nvSpPr>
        <p:spPr>
          <a:xfrm>
            <a:off x="179512" y="119920"/>
            <a:ext cx="8640960" cy="563231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dirty="0">
                <a:solidFill>
                  <a:srgbClr val="003300"/>
                </a:solidFill>
                <a:latin typeface="Century" pitchFamily="18" charset="0"/>
              </a:rPr>
              <a:t>1) 1 этапом для сокращения площадей покрытых нефтяной пленкой - это </a:t>
            </a:r>
            <a:r>
              <a:rPr lang="ru-RU" sz="2400" b="1" dirty="0">
                <a:solidFill>
                  <a:srgbClr val="C00000"/>
                </a:solidFill>
                <a:latin typeface="Century" pitchFamily="18" charset="0"/>
                <a:hlinkClick r:id="rId2" action="ppaction://hlinksldjump"/>
              </a:rPr>
              <a:t>боновые заграждения </a:t>
            </a:r>
            <a:r>
              <a:rPr lang="ru-RU" sz="2400" dirty="0">
                <a:solidFill>
                  <a:srgbClr val="003300"/>
                </a:solidFill>
                <a:latin typeface="Century" pitchFamily="18" charset="0"/>
              </a:rPr>
              <a:t>(не тонет, находится на поверхности воды), в условиях моря Бофорта, когда большую часть года море </a:t>
            </a:r>
            <a:r>
              <a:rPr lang="ru-RU" sz="2400" dirty="0" smtClean="0">
                <a:solidFill>
                  <a:srgbClr val="003300"/>
                </a:solidFill>
                <a:latin typeface="Century" pitchFamily="18" charset="0"/>
              </a:rPr>
              <a:t>скованно </a:t>
            </a:r>
            <a:r>
              <a:rPr lang="ru-RU" sz="2400" dirty="0">
                <a:solidFill>
                  <a:srgbClr val="003300"/>
                </a:solidFill>
                <a:latin typeface="Century" pitchFamily="18" charset="0"/>
              </a:rPr>
              <a:t>льдом, боновые заграждения не смогут выполнить свою функцию и помочь предотвратить растекание нефти</a:t>
            </a:r>
          </a:p>
          <a:p>
            <a:pPr algn="just"/>
            <a:r>
              <a:rPr lang="ru-RU" sz="2400" dirty="0" smtClean="0">
                <a:solidFill>
                  <a:srgbClr val="003300"/>
                </a:solidFill>
                <a:latin typeface="Century" pitchFamily="18" charset="0"/>
              </a:rPr>
              <a:t>2</a:t>
            </a:r>
            <a:r>
              <a:rPr lang="ru-RU" sz="2400" dirty="0">
                <a:solidFill>
                  <a:srgbClr val="003300"/>
                </a:solidFill>
                <a:latin typeface="Century" pitchFamily="18" charset="0"/>
              </a:rPr>
              <a:t>) механический способ очистки воды - эффективен только в первые часы после аварии, поэтому в зимнее время спасательные суда могут просто не добраться до места - лед помешает быстро сделать это.</a:t>
            </a:r>
          </a:p>
          <a:p>
            <a:pPr algn="just"/>
            <a:r>
              <a:rPr lang="ru-RU" sz="2400" dirty="0" smtClean="0">
                <a:solidFill>
                  <a:srgbClr val="003300"/>
                </a:solidFill>
                <a:latin typeface="Century" pitchFamily="18" charset="0"/>
              </a:rPr>
              <a:t>3</a:t>
            </a:r>
            <a:r>
              <a:rPr lang="ru-RU" sz="2400" dirty="0">
                <a:solidFill>
                  <a:srgbClr val="003300"/>
                </a:solidFill>
                <a:latin typeface="Century" pitchFamily="18" charset="0"/>
              </a:rPr>
              <a:t>) физико-химический - реагенты могут в условиях низких температур могут не сработать</a:t>
            </a:r>
          </a:p>
          <a:p>
            <a:pPr algn="just"/>
            <a:r>
              <a:rPr lang="ru-RU" sz="2400" dirty="0" smtClean="0">
                <a:solidFill>
                  <a:srgbClr val="003300"/>
                </a:solidFill>
                <a:latin typeface="Century" pitchFamily="18" charset="0"/>
              </a:rPr>
              <a:t>4</a:t>
            </a:r>
            <a:r>
              <a:rPr lang="ru-RU" sz="2400" dirty="0">
                <a:solidFill>
                  <a:srgbClr val="003300"/>
                </a:solidFill>
                <a:latin typeface="Century" pitchFamily="18" charset="0"/>
              </a:rPr>
              <a:t>) биологический - специальные микроорганизмы в условиях холода не выживут, не смогут выполнить свою роль</a:t>
            </a:r>
          </a:p>
        </p:txBody>
      </p:sp>
      <p:sp>
        <p:nvSpPr>
          <p:cNvPr id="4" name="TextBox 3"/>
          <p:cNvSpPr txBox="1"/>
          <p:nvPr/>
        </p:nvSpPr>
        <p:spPr>
          <a:xfrm>
            <a:off x="3420412" y="5861303"/>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extLst>
      <p:ext uri="{BB962C8B-B14F-4D97-AF65-F5344CB8AC3E}">
        <p14:creationId xmlns:p14="http://schemas.microsoft.com/office/powerpoint/2010/main" xmlns="" val="635675968"/>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nextCondLst>
                <p:cond evt="onClick" delay="0">
                  <p:tgtEl>
                    <p:spTgt spid="4"/>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8424936" cy="6318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251520" y="186269"/>
            <a:ext cx="842493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400" b="1" dirty="0" smtClean="0">
                <a:solidFill>
                  <a:srgbClr val="003300"/>
                </a:solidFill>
                <a:latin typeface="Century" pitchFamily="18" charset="0"/>
              </a:rPr>
              <a:t>Боновые </a:t>
            </a:r>
            <a:r>
              <a:rPr lang="ru-RU" sz="2400" b="1" dirty="0">
                <a:solidFill>
                  <a:srgbClr val="003300"/>
                </a:solidFill>
                <a:latin typeface="Century" pitchFamily="18" charset="0"/>
              </a:rPr>
              <a:t>заграждения </a:t>
            </a:r>
            <a:endParaRPr lang="ru-RU" sz="2400" b="1" dirty="0"/>
          </a:p>
        </p:txBody>
      </p:sp>
      <p:sp>
        <p:nvSpPr>
          <p:cNvPr id="4" name="Управляющая кнопка: назад 3">
            <a:hlinkClick r:id="rId3" action="ppaction://hlinksldjump" highlightClick="1"/>
          </p:cNvPr>
          <p:cNvSpPr/>
          <p:nvPr/>
        </p:nvSpPr>
        <p:spPr bwMode="auto">
          <a:xfrm>
            <a:off x="8215338" y="6215082"/>
            <a:ext cx="714348" cy="428604"/>
          </a:xfrm>
          <a:prstGeom prst="actionButtonBackPrevious">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3465265679"/>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97346"/>
            <a:ext cx="8640960" cy="440120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На землях </a:t>
            </a:r>
            <a:r>
              <a:rPr lang="ru-RU" sz="2000" b="1" dirty="0" err="1">
                <a:latin typeface="Century" pitchFamily="18" charset="0"/>
              </a:rPr>
              <a:t>Новохопёрского</a:t>
            </a:r>
            <a:r>
              <a:rPr lang="ru-RU" sz="2000" b="1" dirty="0">
                <a:latin typeface="Century" pitchFamily="18" charset="0"/>
              </a:rPr>
              <a:t> района Воронежской области Уральская </a:t>
            </a:r>
            <a:r>
              <a:rPr lang="ru-RU" sz="2000" b="1" dirty="0" smtClean="0">
                <a:latin typeface="Century" pitchFamily="18" charset="0"/>
              </a:rPr>
              <a:t>горно-металлургическая компания </a:t>
            </a:r>
            <a:r>
              <a:rPr lang="ru-RU" sz="2000" b="1" dirty="0">
                <a:latin typeface="Century" pitchFamily="18" charset="0"/>
              </a:rPr>
              <a:t>собирается разрабатывать месторождение медно-никелевых руд. Добыча будет вестись подземным способом. Построят рудники, хранилища для отвалов пустой породы, которая образуется при обогащении руды. Обогатительная фабрика будет использовать большое количество воды. Экологи протестуют против начала добычи руды в Воронежской области: они считают, что это нанесёт непоправимый ущерб природе, уничтожит уникальные чернозёмные почвы, понизит их плодородие.</a:t>
            </a:r>
          </a:p>
          <a:p>
            <a:pPr algn="just"/>
            <a:r>
              <a:rPr lang="ru-RU" sz="2000" b="1" dirty="0">
                <a:latin typeface="Century" pitchFamily="18" charset="0"/>
              </a:rPr>
              <a:t>Укажите две причины возможного снижения плодородия почв Воронежской области при разработке никелевых месторождений.</a:t>
            </a:r>
          </a:p>
          <a:p>
            <a:pPr algn="just"/>
            <a:r>
              <a:rPr lang="ru-RU" sz="2000" b="1" dirty="0">
                <a:latin typeface="Century" pitchFamily="18" charset="0"/>
              </a:rPr>
              <a:t>Ответ запишите на отдельном листе или бланке, указав сначала номер задания.</a:t>
            </a:r>
          </a:p>
        </p:txBody>
      </p:sp>
      <p:sp>
        <p:nvSpPr>
          <p:cNvPr id="4" name="TextBox 3"/>
          <p:cNvSpPr txBox="1"/>
          <p:nvPr/>
        </p:nvSpPr>
        <p:spPr>
          <a:xfrm>
            <a:off x="3249827" y="4869160"/>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
        <p:nvSpPr>
          <p:cNvPr id="2" name="Прямоугольник 1"/>
          <p:cNvSpPr/>
          <p:nvPr/>
        </p:nvSpPr>
        <p:spPr>
          <a:xfrm>
            <a:off x="174220" y="197346"/>
            <a:ext cx="8646252" cy="230832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a:solidFill>
                  <a:srgbClr val="003300"/>
                </a:solidFill>
                <a:latin typeface="Century" pitchFamily="18" charset="0"/>
              </a:rPr>
              <a:t>При обработке никеля образуется много отходов, и используется большое количество воды, которая в свою очередь сливается в реки, без отчистки. Пары серы от отходов </a:t>
            </a:r>
            <a:r>
              <a:rPr lang="ru-RU" sz="2400" b="1" dirty="0" err="1">
                <a:solidFill>
                  <a:srgbClr val="003300"/>
                </a:solidFill>
                <a:latin typeface="Century" pitchFamily="18" charset="0"/>
              </a:rPr>
              <a:t>закисляют</a:t>
            </a:r>
            <a:r>
              <a:rPr lang="ru-RU" sz="2400" b="1" dirty="0">
                <a:solidFill>
                  <a:srgbClr val="003300"/>
                </a:solidFill>
                <a:latin typeface="Century" pitchFamily="18" charset="0"/>
              </a:rPr>
              <a:t> чернозем. А выбросы в атмосферу, могут способствовать образованиям кислотных дождей, что в свою очередь тоже влияет на почву.</a:t>
            </a:r>
          </a:p>
        </p:txBody>
      </p:sp>
    </p:spTree>
    <p:extLst>
      <p:ext uri="{BB962C8B-B14F-4D97-AF65-F5344CB8AC3E}">
        <p14:creationId xmlns:p14="http://schemas.microsoft.com/office/powerpoint/2010/main" xmlns="" val="1770789236"/>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nextCondLst>
                <p:cond evt="onClick" delay="0">
                  <p:tgtEl>
                    <p:spTgt spid="4"/>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656" y="188640"/>
            <a:ext cx="8654815" cy="440120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В ночь на 4 июня 2006 г. посёлок Витим, где проживает более четырёх тысяч человек, оказался наполовину затоплен в результате резкого повышения уровня воды в реке Лене, сообщило </a:t>
            </a:r>
            <a:r>
              <a:rPr lang="ru-RU" sz="2000" b="1" dirty="0" smtClean="0">
                <a:latin typeface="Century" pitchFamily="18" charset="0"/>
              </a:rPr>
              <a:t>агентство </a:t>
            </a:r>
            <a:r>
              <a:rPr lang="ru-RU" sz="2000" b="1" dirty="0">
                <a:latin typeface="Century" pitchFamily="18" charset="0"/>
              </a:rPr>
              <a:t>РИА НОВОСТИ. Внезапное осложнение паводковой ситуации в регионе было связано с повышенным сбросом воды на </a:t>
            </a:r>
            <a:r>
              <a:rPr lang="ru-RU" sz="2000" b="1" dirty="0" err="1">
                <a:latin typeface="Century" pitchFamily="18" charset="0"/>
              </a:rPr>
              <a:t>Мамаканской</a:t>
            </a:r>
            <a:r>
              <a:rPr lang="ru-RU" sz="2000" b="1" dirty="0">
                <a:latin typeface="Century" pitchFamily="18" charset="0"/>
              </a:rPr>
              <a:t> гидроэлектростанции, расположенной выше по </a:t>
            </a:r>
            <a:r>
              <a:rPr lang="ru-RU" sz="2000" b="1" dirty="0" smtClean="0">
                <a:latin typeface="Century" pitchFamily="18" charset="0"/>
              </a:rPr>
              <a:t>течению. По </a:t>
            </a:r>
            <a:r>
              <a:rPr lang="ru-RU" sz="2000" b="1" dirty="0">
                <a:latin typeface="Century" pitchFamily="18" charset="0"/>
              </a:rPr>
              <a:t>данным МЧС, в конце ХХ </a:t>
            </a:r>
            <a:r>
              <a:rPr lang="ru-RU" sz="2000" b="1" dirty="0" smtClean="0">
                <a:latin typeface="Century" pitchFamily="18" charset="0"/>
              </a:rPr>
              <a:t>– начале </a:t>
            </a:r>
            <a:r>
              <a:rPr lang="ru-RU" sz="2000" b="1" dirty="0">
                <a:latin typeface="Century" pitchFamily="18" charset="0"/>
              </a:rPr>
              <a:t>XXI в. именно антропогенные факторы стали играть всё большую роль в увеличении частоты и разрушительной силы наводнений в России. Назовите ещё два вида деятельности человека, кроме упомянутых в тексте аварийных сбросов воды из водохранилищ, способствующих усилению частоты и силы паводков.</a:t>
            </a:r>
          </a:p>
          <a:p>
            <a:pPr algn="just"/>
            <a:r>
              <a:rPr lang="ru-RU" sz="2000" b="1" dirty="0">
                <a:latin typeface="Century" pitchFamily="18" charset="0"/>
              </a:rPr>
              <a:t>Ответ запишите на отдельном листе или бланке, указав сначала номер задания</a:t>
            </a:r>
            <a:r>
              <a:rPr lang="ru-RU" sz="2000" b="1" dirty="0" smtClean="0">
                <a:latin typeface="Century" pitchFamily="18" charset="0"/>
              </a:rPr>
              <a:t>.</a:t>
            </a:r>
            <a:endParaRPr lang="ru-RU" sz="2000" b="1" dirty="0">
              <a:latin typeface="Century" pitchFamily="18" charset="0"/>
            </a:endParaRPr>
          </a:p>
        </p:txBody>
      </p:sp>
      <p:sp>
        <p:nvSpPr>
          <p:cNvPr id="3" name="Прямоугольник 2"/>
          <p:cNvSpPr/>
          <p:nvPr/>
        </p:nvSpPr>
        <p:spPr>
          <a:xfrm>
            <a:off x="165656" y="188640"/>
            <a:ext cx="8654815" cy="304698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smtClean="0">
                <a:solidFill>
                  <a:srgbClr val="003300"/>
                </a:solidFill>
                <a:latin typeface="Century" pitchFamily="18" charset="0"/>
              </a:rPr>
              <a:t>Уничтожение лесов. Неправильное </a:t>
            </a:r>
            <a:r>
              <a:rPr lang="ru-RU" sz="2400" b="1" dirty="0">
                <a:solidFill>
                  <a:srgbClr val="003300"/>
                </a:solidFill>
                <a:latin typeface="Century" pitchFamily="18" charset="0"/>
              </a:rPr>
              <a:t>ведение сельского </a:t>
            </a:r>
            <a:r>
              <a:rPr lang="ru-RU" sz="2400" b="1" dirty="0" smtClean="0">
                <a:solidFill>
                  <a:srgbClr val="003300"/>
                </a:solidFill>
                <a:latin typeface="Century" pitchFamily="18" charset="0"/>
              </a:rPr>
              <a:t>хозяйства (</a:t>
            </a:r>
            <a:r>
              <a:rPr lang="ru-RU" sz="2400" b="1" dirty="0">
                <a:solidFill>
                  <a:srgbClr val="003300"/>
                </a:solidFill>
                <a:latin typeface="Century" pitchFamily="18" charset="0"/>
              </a:rPr>
              <a:t>почва разрушается, изменяет свои свойства и состав, что ведёт к выходу воды и быстрому и сильному размыву).Продольная распашка склонов, </a:t>
            </a:r>
            <a:r>
              <a:rPr lang="ru-RU" sz="2400" b="1" dirty="0" smtClean="0">
                <a:solidFill>
                  <a:srgbClr val="003300"/>
                </a:solidFill>
                <a:latin typeface="Century" pitchFamily="18" charset="0"/>
              </a:rPr>
              <a:t>например. Изменение (пережим</a:t>
            </a:r>
            <a:r>
              <a:rPr lang="ru-RU" sz="2400" b="1" dirty="0">
                <a:solidFill>
                  <a:srgbClr val="003300"/>
                </a:solidFill>
                <a:latin typeface="Century" pitchFamily="18" charset="0"/>
              </a:rPr>
              <a:t>, перенаправление) течения реки по средством дамб, русловых дорог или мостовыми переходами. </a:t>
            </a:r>
            <a:r>
              <a:rPr lang="ru-RU" sz="2400" b="1" dirty="0" smtClean="0">
                <a:solidFill>
                  <a:srgbClr val="003300"/>
                </a:solidFill>
                <a:latin typeface="Century" pitchFamily="18" charset="0"/>
              </a:rPr>
              <a:t>Снос (</a:t>
            </a:r>
            <a:r>
              <a:rPr lang="ru-RU" sz="2400" b="1" dirty="0">
                <a:solidFill>
                  <a:srgbClr val="003300"/>
                </a:solidFill>
                <a:latin typeface="Century" pitchFamily="18" charset="0"/>
              </a:rPr>
              <a:t>разрушение) плотин, которые удерживали воду</a:t>
            </a:r>
          </a:p>
        </p:txBody>
      </p:sp>
      <p:sp>
        <p:nvSpPr>
          <p:cNvPr id="4" name="TextBox 3"/>
          <p:cNvSpPr txBox="1"/>
          <p:nvPr/>
        </p:nvSpPr>
        <p:spPr>
          <a:xfrm>
            <a:off x="3249827" y="4869160"/>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extLst>
      <p:ext uri="{BB962C8B-B14F-4D97-AF65-F5344CB8AC3E}">
        <p14:creationId xmlns:p14="http://schemas.microsoft.com/office/powerpoint/2010/main" xmlns="" val="3071676510"/>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60648"/>
            <a:ext cx="8712968" cy="37856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Особенность камчатской энергетики состоит в том, что все её </a:t>
            </a:r>
            <a:r>
              <a:rPr lang="ru-RU" sz="2000" b="1" dirty="0" err="1">
                <a:latin typeface="Century" pitchFamily="18" charset="0"/>
              </a:rPr>
              <a:t>энергообъекты</a:t>
            </a:r>
            <a:r>
              <a:rPr lang="ru-RU" sz="2000" b="1" dirty="0">
                <a:latin typeface="Century" pitchFamily="18" charset="0"/>
              </a:rPr>
              <a:t> функционируют в зоне с особыми природными условиями. В силу этих обстоятельств Камчатка не входит и объективно не может входить в состав какой-либо объединённой энергосистемы России, в том числе и в энергосистему Дальнего Востока. По этим же причинам не могут надёжно эксплуатироваться ЛЭП высокого напряжения, что исключает возможность создания единой территориальной энергосистемы.</a:t>
            </a:r>
          </a:p>
          <a:p>
            <a:pPr algn="just"/>
            <a:r>
              <a:rPr lang="ru-RU" sz="2000" b="1" dirty="0">
                <a:latin typeface="Century" pitchFamily="18" charset="0"/>
              </a:rPr>
              <a:t>Какие особенности природных условий Камчатки не позволяют надёжно эксплуатировать ЛЭП, часто приводят к их повреждениям? Укажите две особенности. Ответ запишите на отдельном листе или бланке, указав сначала номер задания.</a:t>
            </a:r>
          </a:p>
        </p:txBody>
      </p:sp>
      <p:sp>
        <p:nvSpPr>
          <p:cNvPr id="2" name="Прямоугольник 1"/>
          <p:cNvSpPr/>
          <p:nvPr/>
        </p:nvSpPr>
        <p:spPr>
          <a:xfrm>
            <a:off x="179512" y="227856"/>
            <a:ext cx="8712968" cy="230832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a:solidFill>
                  <a:srgbClr val="003300"/>
                </a:solidFill>
                <a:latin typeface="Century" pitchFamily="18" charset="0"/>
              </a:rPr>
              <a:t>На Камчатке часты сильные ветры, которые </a:t>
            </a:r>
            <a:r>
              <a:rPr lang="ru-RU" sz="2400" b="1" dirty="0" smtClean="0">
                <a:solidFill>
                  <a:srgbClr val="003300"/>
                </a:solidFill>
                <a:latin typeface="Century" pitchFamily="18" charset="0"/>
              </a:rPr>
              <a:t>могут порвать </a:t>
            </a:r>
            <a:r>
              <a:rPr lang="ru-RU" sz="2400" b="1" dirty="0">
                <a:solidFill>
                  <a:srgbClr val="003300"/>
                </a:solidFill>
                <a:latin typeface="Century" pitchFamily="18" charset="0"/>
              </a:rPr>
              <a:t>провода, зимой выпадает очень много </a:t>
            </a:r>
            <a:r>
              <a:rPr lang="ru-RU" sz="2400" b="1" dirty="0" smtClean="0">
                <a:solidFill>
                  <a:srgbClr val="003300"/>
                </a:solidFill>
                <a:latin typeface="Century" pitchFamily="18" charset="0"/>
              </a:rPr>
              <a:t>снега, который </a:t>
            </a:r>
            <a:r>
              <a:rPr lang="ru-RU" sz="2400" b="1" dirty="0">
                <a:solidFill>
                  <a:srgbClr val="003300"/>
                </a:solidFill>
                <a:latin typeface="Century" pitchFamily="18" charset="0"/>
              </a:rPr>
              <a:t>налипает на </a:t>
            </a:r>
            <a:r>
              <a:rPr lang="ru-RU" sz="2400" b="1" dirty="0" smtClean="0">
                <a:solidFill>
                  <a:srgbClr val="003300"/>
                </a:solidFill>
                <a:latin typeface="Century" pitchFamily="18" charset="0"/>
              </a:rPr>
              <a:t>проводах. На </a:t>
            </a:r>
            <a:r>
              <a:rPr lang="ru-RU" sz="2400" b="1" dirty="0">
                <a:solidFill>
                  <a:srgbClr val="003300"/>
                </a:solidFill>
                <a:latin typeface="Century" pitchFamily="18" charset="0"/>
              </a:rPr>
              <a:t>Камчатке очень часто бывают землетрясения, </a:t>
            </a:r>
            <a:r>
              <a:rPr lang="ru-RU" sz="2400" b="1" dirty="0" smtClean="0">
                <a:solidFill>
                  <a:srgbClr val="003300"/>
                </a:solidFill>
                <a:latin typeface="Century" pitchFamily="18" charset="0"/>
              </a:rPr>
              <a:t>они способны </a:t>
            </a:r>
            <a:r>
              <a:rPr lang="ru-RU" sz="2400" b="1" dirty="0">
                <a:solidFill>
                  <a:srgbClr val="003300"/>
                </a:solidFill>
                <a:latin typeface="Century" pitchFamily="18" charset="0"/>
              </a:rPr>
              <a:t>разрушать ЛЭП; кроме того, циклоны с </a:t>
            </a:r>
            <a:r>
              <a:rPr lang="ru-RU" sz="2400" b="1" dirty="0" smtClean="0">
                <a:solidFill>
                  <a:srgbClr val="003300"/>
                </a:solidFill>
                <a:latin typeface="Century" pitchFamily="18" charset="0"/>
              </a:rPr>
              <a:t>Тихого океана </a:t>
            </a:r>
            <a:r>
              <a:rPr lang="ru-RU" sz="2400" b="1" dirty="0">
                <a:solidFill>
                  <a:srgbClr val="003300"/>
                </a:solidFill>
                <a:latin typeface="Century" pitchFamily="18" charset="0"/>
              </a:rPr>
              <a:t>приносят сильные ветры</a:t>
            </a:r>
          </a:p>
        </p:txBody>
      </p:sp>
      <p:sp>
        <p:nvSpPr>
          <p:cNvPr id="4" name="TextBox 3"/>
          <p:cNvSpPr txBox="1"/>
          <p:nvPr/>
        </p:nvSpPr>
        <p:spPr>
          <a:xfrm>
            <a:off x="3285831" y="4469050"/>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extLst>
      <p:ext uri="{BB962C8B-B14F-4D97-AF65-F5344CB8AC3E}">
        <p14:creationId xmlns:p14="http://schemas.microsoft.com/office/powerpoint/2010/main" xmlns="" val="3130939262"/>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nextCondLst>
                <p:cond evt="onClick" delay="0">
                  <p:tgtEl>
                    <p:spTgt spid="4"/>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85728"/>
            <a:ext cx="8501122"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80000"/>
              </a:lnSpc>
            </a:pPr>
            <a:r>
              <a:rPr lang="ru-RU" sz="2000" b="1" dirty="0" smtClean="0">
                <a:latin typeface="Century" pitchFamily="18" charset="0"/>
              </a:rPr>
              <a:t>В конце февраля 2010 г. в Тихом океане на глубине 55 километров у побережья Чили, в 115 километрах к северу от города </a:t>
            </a:r>
            <a:r>
              <a:rPr lang="ru-RU" sz="2000" b="1" dirty="0" err="1" smtClean="0">
                <a:latin typeface="Century" pitchFamily="18" charset="0"/>
              </a:rPr>
              <a:t>Консепсьон</a:t>
            </a:r>
            <a:r>
              <a:rPr lang="ru-RU" sz="2000" b="1" dirty="0" smtClean="0">
                <a:latin typeface="Century" pitchFamily="18" charset="0"/>
              </a:rPr>
              <a:t>, произошло сильное землетрясение магнитудой 8,8. В результате землетрясения и </a:t>
            </a:r>
            <a:r>
              <a:rPr lang="ru-RU" sz="2000" b="1" dirty="0" err="1" smtClean="0">
                <a:latin typeface="Century" pitchFamily="18" charset="0"/>
              </a:rPr>
              <a:t>последо-вавшего</a:t>
            </a:r>
            <a:r>
              <a:rPr lang="ru-RU" sz="2000" b="1" dirty="0" smtClean="0">
                <a:latin typeface="Century" pitchFamily="18" charset="0"/>
              </a:rPr>
              <a:t> за ним цунами погибли более 500 человек. Примерно год спустя, 1 марта 2011 г., на севере Чили зафиксировано землетрясение магнитудой 5,2. Эпицентр землетрясения находился в 116 километрах восточнее города </a:t>
            </a:r>
            <a:r>
              <a:rPr lang="ru-RU" sz="2000" b="1" dirty="0" err="1" smtClean="0">
                <a:latin typeface="Century" pitchFamily="18" charset="0"/>
              </a:rPr>
              <a:t>Икике</a:t>
            </a:r>
            <a:r>
              <a:rPr lang="ru-RU" sz="2000" b="1" dirty="0" smtClean="0">
                <a:latin typeface="Century" pitchFamily="18" charset="0"/>
              </a:rPr>
              <a:t>. Его очаг находился на глубине 99 километров. Сведений о жертвах и разрушениях не поступало</a:t>
            </a:r>
            <a:r>
              <a:rPr lang="ru-RU" sz="2000" b="1" dirty="0" smtClean="0">
                <a:solidFill>
                  <a:schemeClr val="bg1"/>
                </a:solidFill>
                <a:latin typeface="Century" pitchFamily="18" charset="0"/>
              </a:rPr>
              <a:t>.</a:t>
            </a:r>
            <a:endParaRPr lang="ru-RU" sz="2000" b="1" dirty="0">
              <a:solidFill>
                <a:schemeClr val="bg1"/>
              </a:solidFill>
              <a:latin typeface="Century" pitchFamily="18" charset="0"/>
            </a:endParaRPr>
          </a:p>
        </p:txBody>
      </p:sp>
      <p:sp>
        <p:nvSpPr>
          <p:cNvPr id="4" name="Прямоугольник 3"/>
          <p:cNvSpPr/>
          <p:nvPr/>
        </p:nvSpPr>
        <p:spPr>
          <a:xfrm>
            <a:off x="428596" y="2786058"/>
            <a:ext cx="8429684" cy="1015663"/>
          </a:xfrm>
          <a:prstGeom prst="rect">
            <a:avLst/>
          </a:prstGeom>
        </p:spPr>
        <p:txBody>
          <a:bodyPr wrap="square">
            <a:spAutoFit/>
          </a:bodyPr>
          <a:lstStyle/>
          <a:p>
            <a:r>
              <a:rPr lang="ru-RU" sz="2000" b="1" dirty="0" smtClean="0">
                <a:latin typeface="Century" pitchFamily="18" charset="0"/>
              </a:rPr>
              <a:t>Почему в Чили часто происходят землетрясения?</a:t>
            </a:r>
          </a:p>
          <a:p>
            <a:pPr algn="just"/>
            <a:r>
              <a:rPr lang="ru-RU" sz="2000" b="1" dirty="0" smtClean="0">
                <a:latin typeface="Century" pitchFamily="18" charset="0"/>
              </a:rPr>
              <a:t>Ответ запишите на отдельном листе или бланке, указав сначала номер задания</a:t>
            </a:r>
            <a:endParaRPr lang="ru-RU" sz="2000" dirty="0">
              <a:latin typeface="Century" pitchFamily="18" charset="0"/>
            </a:endParaRPr>
          </a:p>
        </p:txBody>
      </p:sp>
      <p:sp>
        <p:nvSpPr>
          <p:cNvPr id="6" name="TextBox 5">
            <a:hlinkClick r:id="rId2" action="ppaction://hlinksldjump"/>
          </p:cNvPr>
          <p:cNvSpPr txBox="1"/>
          <p:nvPr/>
        </p:nvSpPr>
        <p:spPr>
          <a:xfrm>
            <a:off x="3064826" y="4221088"/>
            <a:ext cx="3637068" cy="707886"/>
          </a:xfrm>
          <a:prstGeom prst="rect">
            <a:avLst/>
          </a:prstGeom>
          <a:ln>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ru-RU" sz="2000" b="1" dirty="0" smtClean="0">
                <a:solidFill>
                  <a:srgbClr val="003300"/>
                </a:solidFill>
                <a:latin typeface="Century" pitchFamily="18" charset="0"/>
              </a:rPr>
              <a:t>Вспомните с чем связано  описанное в тексте явление</a:t>
            </a:r>
          </a:p>
        </p:txBody>
      </p:sp>
      <p:sp>
        <p:nvSpPr>
          <p:cNvPr id="5" name="Прямоугольник 4"/>
          <p:cNvSpPr/>
          <p:nvPr/>
        </p:nvSpPr>
        <p:spPr>
          <a:xfrm>
            <a:off x="1071538" y="4143380"/>
            <a:ext cx="7157480"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smtClean="0">
                <a:latin typeface="Century" pitchFamily="18" charset="0"/>
              </a:rPr>
              <a:t>Чили находится в зоне контакта </a:t>
            </a:r>
            <a:r>
              <a:rPr lang="ru-RU" sz="2000" b="1" dirty="0" err="1" smtClean="0">
                <a:latin typeface="Century" pitchFamily="18" charset="0"/>
              </a:rPr>
              <a:t>литосферных</a:t>
            </a:r>
            <a:r>
              <a:rPr lang="ru-RU" sz="2000" b="1" dirty="0" smtClean="0">
                <a:latin typeface="Century" pitchFamily="18" charset="0"/>
              </a:rPr>
              <a:t> плит.</a:t>
            </a:r>
          </a:p>
          <a:p>
            <a:pPr algn="ctr"/>
            <a:r>
              <a:rPr lang="ru-RU" sz="2000" b="1" dirty="0" smtClean="0">
                <a:latin typeface="Century" pitchFamily="18" charset="0"/>
              </a:rPr>
              <a:t>Эта территория находится в области кайнозойской</a:t>
            </a:r>
          </a:p>
          <a:p>
            <a:pPr algn="ctr"/>
            <a:r>
              <a:rPr lang="ru-RU" sz="2000" b="1" dirty="0" smtClean="0">
                <a:latin typeface="Century" pitchFamily="18" charset="0"/>
              </a:rPr>
              <a:t>складчатости</a:t>
            </a:r>
            <a:endParaRPr lang="ru-RU" sz="2000" b="1" dirty="0">
              <a:latin typeface="Century" pitchFamily="18" charset="0"/>
            </a:endParaRPr>
          </a:p>
        </p:txBody>
      </p:sp>
      <p:sp>
        <p:nvSpPr>
          <p:cNvPr id="7" name="TextBox 6"/>
          <p:cNvSpPr txBox="1"/>
          <p:nvPr/>
        </p:nvSpPr>
        <p:spPr>
          <a:xfrm>
            <a:off x="3491880" y="5517232"/>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7"/>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70" y="260648"/>
            <a:ext cx="9199555" cy="6309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rot="15457147">
            <a:off x="1149867" y="4327123"/>
            <a:ext cx="1655258" cy="369332"/>
          </a:xfrm>
          <a:prstGeom prst="rect">
            <a:avLst/>
          </a:prstGeom>
        </p:spPr>
        <p:txBody>
          <a:bodyPr wrap="square">
            <a:spAutoFit/>
          </a:bodyPr>
          <a:lstStyle/>
          <a:p>
            <a:r>
              <a:rPr lang="ru-RU" b="1" dirty="0" smtClean="0">
                <a:latin typeface="Century" pitchFamily="18" charset="0"/>
              </a:rPr>
              <a:t>Чили</a:t>
            </a:r>
            <a:endParaRPr lang="ru-RU" b="1" dirty="0">
              <a:latin typeface="Century" pitchFamily="18" charset="0"/>
            </a:endParaRPr>
          </a:p>
        </p:txBody>
      </p:sp>
      <p:cxnSp>
        <p:nvCxnSpPr>
          <p:cNvPr id="4" name="Прямая со стрелкой 3"/>
          <p:cNvCxnSpPr/>
          <p:nvPr/>
        </p:nvCxnSpPr>
        <p:spPr bwMode="auto">
          <a:xfrm flipV="1">
            <a:off x="1187624" y="4653136"/>
            <a:ext cx="576064" cy="72008"/>
          </a:xfrm>
          <a:prstGeom prst="straightConnector1">
            <a:avLst/>
          </a:prstGeom>
          <a:solidFill>
            <a:schemeClr val="accent1"/>
          </a:solidFill>
          <a:ln w="57150" cap="flat" cmpd="sng" algn="ctr">
            <a:solidFill>
              <a:srgbClr val="003300"/>
            </a:solidFill>
            <a:prstDash val="solid"/>
            <a:round/>
            <a:headEnd type="none" w="med" len="med"/>
            <a:tailEnd type="arrow"/>
          </a:ln>
          <a:effectLst/>
        </p:spPr>
      </p:cxnSp>
      <p:sp>
        <p:nvSpPr>
          <p:cNvPr id="6" name="Управляющая кнопка: назад 5">
            <a:hlinkClick r:id="rId3" action="ppaction://hlinksldjump" highlightClick="1"/>
          </p:cNvPr>
          <p:cNvSpPr/>
          <p:nvPr/>
        </p:nvSpPr>
        <p:spPr bwMode="auto">
          <a:xfrm>
            <a:off x="8215306" y="6429396"/>
            <a:ext cx="928694" cy="428604"/>
          </a:xfrm>
          <a:prstGeom prst="actionButtonBackPrevious">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1957683802"/>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96944" cy="286232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Тихоокеанские муссоны принесли сильные ливневые дожди в северо-восточные районы Китая. Общее количество выпавших атмосферных осадков в 2 раза превысило обычную для этого времени года норму. В провинции </a:t>
            </a:r>
            <a:r>
              <a:rPr lang="ru-RU" sz="2000" b="1" dirty="0" err="1">
                <a:latin typeface="Century" pitchFamily="18" charset="0"/>
              </a:rPr>
              <a:t>Ляонин</a:t>
            </a:r>
            <a:r>
              <a:rPr lang="ru-RU" sz="2000" b="1" dirty="0">
                <a:latin typeface="Century" pitchFamily="18" charset="0"/>
              </a:rPr>
              <a:t> реки вышли из берегов. Некоторые деревни оказались на грани затопления.</a:t>
            </a:r>
          </a:p>
          <a:p>
            <a:pPr algn="just"/>
            <a:r>
              <a:rPr lang="ru-RU" sz="2000" b="1" dirty="0">
                <a:latin typeface="Century" pitchFamily="18" charset="0"/>
              </a:rPr>
              <a:t>В какое время года и почему в северо-восточных районах Китая муссоны дуют с океана на материк?</a:t>
            </a:r>
          </a:p>
          <a:p>
            <a:pPr algn="just"/>
            <a:r>
              <a:rPr lang="ru-RU" sz="2000" b="1" dirty="0">
                <a:latin typeface="Century" pitchFamily="18" charset="0"/>
              </a:rPr>
              <a:t>Ответ запишите на отдельном листе или бланке, указав сначала номер задания.</a:t>
            </a:r>
          </a:p>
        </p:txBody>
      </p:sp>
      <p:sp>
        <p:nvSpPr>
          <p:cNvPr id="3" name="TextBox 2">
            <a:hlinkClick r:id="rId2" action="ppaction://hlinksldjump"/>
          </p:cNvPr>
          <p:cNvSpPr txBox="1"/>
          <p:nvPr/>
        </p:nvSpPr>
        <p:spPr>
          <a:xfrm>
            <a:off x="2195736" y="3429000"/>
            <a:ext cx="4824536" cy="707886"/>
          </a:xfrm>
          <a:prstGeom prst="rect">
            <a:avLst/>
          </a:prstGeom>
          <a:ln>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ru-RU" sz="2000" b="1" dirty="0" smtClean="0">
                <a:solidFill>
                  <a:srgbClr val="003300"/>
                </a:solidFill>
                <a:latin typeface="Century" pitchFamily="18" charset="0"/>
              </a:rPr>
              <a:t>Вспомните, что такое муссон? </a:t>
            </a:r>
          </a:p>
          <a:p>
            <a:pPr algn="ctr"/>
            <a:r>
              <a:rPr lang="ru-RU" sz="2000" b="1" dirty="0" smtClean="0">
                <a:solidFill>
                  <a:srgbClr val="003300"/>
                </a:solidFill>
                <a:latin typeface="Century" pitchFamily="18" charset="0"/>
              </a:rPr>
              <a:t>Какую погоду приносят муссоны?</a:t>
            </a:r>
          </a:p>
        </p:txBody>
      </p:sp>
      <p:sp>
        <p:nvSpPr>
          <p:cNvPr id="4" name="Прямоугольник 3"/>
          <p:cNvSpPr/>
          <p:nvPr/>
        </p:nvSpPr>
        <p:spPr>
          <a:xfrm>
            <a:off x="251520" y="260648"/>
            <a:ext cx="8496944" cy="230832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smtClean="0">
                <a:solidFill>
                  <a:srgbClr val="003300"/>
                </a:solidFill>
                <a:latin typeface="Century" pitchFamily="18" charset="0"/>
              </a:rPr>
              <a:t>Северо-восточные </a:t>
            </a:r>
            <a:r>
              <a:rPr lang="ru-RU" sz="2400" b="1" dirty="0">
                <a:solidFill>
                  <a:srgbClr val="003300"/>
                </a:solidFill>
                <a:latin typeface="Century" pitchFamily="18" charset="0"/>
              </a:rPr>
              <a:t>районы Китая находятся под влиянием муссонной циркуляции </a:t>
            </a:r>
            <a:r>
              <a:rPr lang="ru-RU" sz="2400" b="1" dirty="0" smtClean="0">
                <a:solidFill>
                  <a:srgbClr val="003300"/>
                </a:solidFill>
                <a:latin typeface="Century" pitchFamily="18" charset="0"/>
              </a:rPr>
              <a:t>атмосферы. Летом </a:t>
            </a:r>
            <a:r>
              <a:rPr lang="ru-RU" sz="2400" b="1" dirty="0">
                <a:solidFill>
                  <a:srgbClr val="003300"/>
                </a:solidFill>
                <a:latin typeface="Century" pitchFamily="18" charset="0"/>
              </a:rPr>
              <a:t>Восточный Китай находится под влиянием океанических восточных масс (летних муссонов</a:t>
            </a:r>
            <a:r>
              <a:rPr lang="ru-RU" sz="2400" b="1" dirty="0" smtClean="0">
                <a:solidFill>
                  <a:srgbClr val="003300"/>
                </a:solidFill>
                <a:latin typeface="Century" pitchFamily="18" charset="0"/>
              </a:rPr>
              <a:t>). Ветра дуют из области высокого давления в область низкого, поэтому летом муссонные ветра приходят с океана. </a:t>
            </a:r>
            <a:endParaRPr lang="ru-RU" sz="2400" b="1" dirty="0">
              <a:solidFill>
                <a:srgbClr val="003300"/>
              </a:solidFill>
              <a:latin typeface="Century" pitchFamily="18" charset="0"/>
            </a:endParaRPr>
          </a:p>
        </p:txBody>
      </p:sp>
      <p:sp>
        <p:nvSpPr>
          <p:cNvPr id="5" name="TextBox 4"/>
          <p:cNvSpPr txBox="1"/>
          <p:nvPr/>
        </p:nvSpPr>
        <p:spPr>
          <a:xfrm>
            <a:off x="3357839" y="4581128"/>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extLst>
      <p:ext uri="{BB962C8B-B14F-4D97-AF65-F5344CB8AC3E}">
        <p14:creationId xmlns:p14="http://schemas.microsoft.com/office/powerpoint/2010/main" xmlns="" val="3249614433"/>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0708" y="748565"/>
            <a:ext cx="7560840" cy="4269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771800" y="260648"/>
            <a:ext cx="300039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400" b="1" dirty="0" smtClean="0">
                <a:latin typeface="Century" pitchFamily="18" charset="0"/>
              </a:rPr>
              <a:t>Муссоны</a:t>
            </a:r>
          </a:p>
        </p:txBody>
      </p:sp>
      <p:sp>
        <p:nvSpPr>
          <p:cNvPr id="2" name="Прямоугольник 1"/>
          <p:cNvSpPr/>
          <p:nvPr/>
        </p:nvSpPr>
        <p:spPr>
          <a:xfrm>
            <a:off x="485800" y="5069537"/>
            <a:ext cx="8190656" cy="1477328"/>
          </a:xfrm>
          <a:prstGeom prst="rect">
            <a:avLst/>
          </a:prstGeom>
        </p:spPr>
        <p:txBody>
          <a:bodyPr wrap="square">
            <a:spAutoFit/>
          </a:bodyPr>
          <a:lstStyle/>
          <a:p>
            <a:pPr algn="ctr"/>
            <a:r>
              <a:rPr lang="vi-VN" b="1" dirty="0" smtClean="0"/>
              <a:t>Муссо</a:t>
            </a:r>
            <a:r>
              <a:rPr lang="ru-RU" b="1" dirty="0" smtClean="0">
                <a:latin typeface="Century" pitchFamily="18" charset="0"/>
              </a:rPr>
              <a:t>н</a:t>
            </a:r>
            <a:r>
              <a:rPr lang="en-US" b="1" dirty="0" smtClean="0">
                <a:latin typeface="Century" pitchFamily="18" charset="0"/>
              </a:rPr>
              <a:t> </a:t>
            </a:r>
            <a:r>
              <a:rPr lang="en-US" b="1" dirty="0">
                <a:latin typeface="Century" pitchFamily="18" charset="0"/>
              </a:rPr>
              <a:t>— </a:t>
            </a:r>
            <a:r>
              <a:rPr lang="vi-VN" b="1" dirty="0"/>
              <a:t>устойчивые ветра, периодически меняющие свое направление; летом дуют с океана, зимой — с суши; свойственны тропическим областям и некоторым приморским странам умеренного пояса (Дальний Восток). Муссонный климат характеризуется повышенной влажностью в летний период.</a:t>
            </a:r>
            <a:endParaRPr lang="ru-RU" b="1" dirty="0">
              <a:latin typeface="Century" pitchFamily="18" charset="0"/>
            </a:endParaRPr>
          </a:p>
        </p:txBody>
      </p:sp>
      <p:sp>
        <p:nvSpPr>
          <p:cNvPr id="5" name="Управляющая кнопка: назад 4">
            <a:hlinkClick r:id="rId3" action="ppaction://hlinksldjump" highlightClick="1"/>
          </p:cNvPr>
          <p:cNvSpPr/>
          <p:nvPr/>
        </p:nvSpPr>
        <p:spPr bwMode="auto">
          <a:xfrm>
            <a:off x="8215306" y="6429396"/>
            <a:ext cx="928694" cy="428604"/>
          </a:xfrm>
          <a:prstGeom prst="actionButtonBackPrevious">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2753226122"/>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214282" y="214290"/>
            <a:ext cx="8643998" cy="50475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15000"/>
              </a:lnSpc>
              <a:spcAft>
                <a:spcPts val="0"/>
              </a:spcAft>
            </a:pPr>
            <a:r>
              <a:rPr kumimoji="0" lang="ru-RU" sz="2000" b="1" i="0" u="none" strike="noStrike" cap="none" normalizeH="0" baseline="0" dirty="0" smtClean="0">
                <a:ln>
                  <a:noFill/>
                </a:ln>
                <a:solidFill>
                  <a:srgbClr val="000000"/>
                </a:solidFill>
                <a:effectLst/>
                <a:latin typeface="Century" pitchFamily="18" charset="0"/>
                <a:ea typeface="Times New Roman" pitchFamily="18" charset="0"/>
                <a:cs typeface="Times New Roman" pitchFamily="18" charset="0"/>
              </a:rPr>
              <a:t>На юге Магаданской области температура на поверхности почвы летом достигает +23...+28°С, а на глубине 15 см –  стабильно +6...+10°С. Такое различие затрудняет рост и развитие растений, жизнедеятельность микроорганизмов, способствующих образованию перегноя. Большинство почв области обладает малой мощностью, большой кислотностью, недостатком минеральных и органических веществ. Близкое к поверхности расположение мёрзлого грунта ведёт к заболачиванию равнин, ограничивает видовой состав растений. </a:t>
            </a:r>
          </a:p>
          <a:p>
            <a:pPr algn="just">
              <a:lnSpc>
                <a:spcPct val="115000"/>
              </a:lnSpc>
              <a:spcAft>
                <a:spcPts val="0"/>
              </a:spcAft>
            </a:pPr>
            <a:r>
              <a:rPr lang="ru-RU" sz="2000" b="1" dirty="0" smtClean="0">
                <a:solidFill>
                  <a:srgbClr val="000000"/>
                </a:solidFill>
                <a:latin typeface="Century" pitchFamily="18" charset="0"/>
                <a:ea typeface="Times New Roman"/>
                <a:cs typeface="Times New Roman"/>
              </a:rPr>
              <a:t>Укажите две причины заболачивания грунта в южной части Магаданской области в летнее время, связанных с многолетней мерзлотой, кроме упомянутой в тексте.</a:t>
            </a:r>
            <a:endParaRPr lang="ru-RU" sz="2000" b="1" dirty="0" smtClean="0">
              <a:latin typeface="Century" pitchFamily="18" charset="0"/>
              <a:ea typeface="Calibri"/>
              <a:cs typeface="Times New Roman"/>
            </a:endParaRPr>
          </a:p>
          <a:p>
            <a:pPr algn="just">
              <a:lnSpc>
                <a:spcPct val="115000"/>
              </a:lnSpc>
              <a:spcAft>
                <a:spcPts val="0"/>
              </a:spcAft>
            </a:pPr>
            <a:r>
              <a:rPr lang="ru-RU" sz="2000" b="1" dirty="0" smtClean="0">
                <a:solidFill>
                  <a:srgbClr val="000000"/>
                </a:solidFill>
                <a:latin typeface="Century" pitchFamily="18" charset="0"/>
                <a:ea typeface="Times New Roman"/>
                <a:cs typeface="Times New Roman"/>
              </a:rPr>
              <a:t>Ответ запишите на отдельном листе или бланке, указав сначала номер задания.</a:t>
            </a:r>
            <a:endParaRPr lang="ru-RU" sz="2000" b="1" dirty="0" smtClean="0">
              <a:latin typeface="Century" pitchFamily="18" charset="0"/>
              <a:ea typeface="Calibri"/>
              <a:cs typeface="Times New Roman"/>
            </a:endParaRPr>
          </a:p>
        </p:txBody>
      </p:sp>
      <p:sp>
        <p:nvSpPr>
          <p:cNvPr id="5" name="Прямоугольник 4"/>
          <p:cNvSpPr/>
          <p:nvPr/>
        </p:nvSpPr>
        <p:spPr>
          <a:xfrm>
            <a:off x="214282" y="214290"/>
            <a:ext cx="8643998" cy="267765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smtClean="0">
                <a:solidFill>
                  <a:srgbClr val="003300"/>
                </a:solidFill>
                <a:latin typeface="Century" pitchFamily="18" charset="0"/>
              </a:rPr>
              <a:t>Мерзлота выступает в роли водоупорного горизонта и поэтому определяет особенности сезонных режимов поверхностных и грунтовых вод. Препятствуя проникновению воды в грунт, она способствует заболачиванию равнинных пространств.  Многолетняя мерзлота ограничивает глубину проникновения в грунт корней растений, их водоснабжение.</a:t>
            </a:r>
            <a:endParaRPr lang="ru-RU" sz="2400" b="1" dirty="0">
              <a:solidFill>
                <a:srgbClr val="003300"/>
              </a:solidFill>
              <a:latin typeface="Century" pitchFamily="18" charset="0"/>
            </a:endParaRPr>
          </a:p>
        </p:txBody>
      </p:sp>
      <p:sp>
        <p:nvSpPr>
          <p:cNvPr id="6" name="TextBox 5"/>
          <p:cNvSpPr txBox="1"/>
          <p:nvPr/>
        </p:nvSpPr>
        <p:spPr>
          <a:xfrm>
            <a:off x="3286116" y="5715016"/>
            <a:ext cx="2714644"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85720" y="285728"/>
            <a:ext cx="8572560" cy="437042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Century" pitchFamily="18" charset="0"/>
                <a:ea typeface="Times New Roman" pitchFamily="18" charset="0"/>
                <a:cs typeface="Times New Roman" pitchFamily="18" charset="0"/>
              </a:rPr>
              <a:t>Несмотря на принимаемые меры и проведение весьма дорогостоящих мероприятий по снижению выбросов в атмосферу загрязняющих веществ, Норильск относится к числу городов России и мира с наиболее загрязнённым воздушным бассейном. Особенно часто опасное превышение предельно допустимых концентраций вредных веществ в воздухе наблюдается в холодное время года (с ноября по март). </a:t>
            </a:r>
          </a:p>
          <a:p>
            <a:pPr algn="just">
              <a:lnSpc>
                <a:spcPct val="115000"/>
              </a:lnSpc>
              <a:spcAft>
                <a:spcPts val="0"/>
              </a:spcAft>
            </a:pPr>
            <a:r>
              <a:rPr lang="ru-RU" sz="2000" b="1" dirty="0" smtClean="0">
                <a:solidFill>
                  <a:srgbClr val="000000"/>
                </a:solidFill>
                <a:latin typeface="Century" pitchFamily="18" charset="0"/>
                <a:ea typeface="Times New Roman"/>
                <a:cs typeface="Times New Roman"/>
              </a:rPr>
              <a:t>Какое производство является главным источником загрязнения атмосферы в Норильске? Объясните, почему опасные концентрации вредных веществ в воздухе чаще всего наблюдаются в зимнее время.</a:t>
            </a:r>
            <a:endParaRPr lang="ru-RU" sz="2000" b="1" dirty="0" smtClean="0">
              <a:latin typeface="Century" pitchFamily="18" charset="0"/>
              <a:ea typeface="Calibri"/>
              <a:cs typeface="Times New Roman"/>
            </a:endParaRPr>
          </a:p>
          <a:p>
            <a:pPr algn="just">
              <a:lnSpc>
                <a:spcPct val="115000"/>
              </a:lnSpc>
              <a:spcAft>
                <a:spcPts val="0"/>
              </a:spcAft>
            </a:pPr>
            <a:r>
              <a:rPr lang="ru-RU" sz="2000" b="1" dirty="0" smtClean="0">
                <a:solidFill>
                  <a:srgbClr val="000000"/>
                </a:solidFill>
                <a:latin typeface="Century" pitchFamily="18" charset="0"/>
                <a:ea typeface="Times New Roman"/>
                <a:cs typeface="Times New Roman"/>
              </a:rPr>
              <a:t>Ответ запишите на отдельном листе или бланке, указав сначала номер задания.</a:t>
            </a:r>
            <a:endParaRPr lang="ru-RU" sz="2000" b="1" dirty="0" smtClean="0">
              <a:latin typeface="Century" pitchFamily="18" charset="0"/>
              <a:ea typeface="Calibri"/>
              <a:cs typeface="Times New Roman"/>
            </a:endParaRPr>
          </a:p>
        </p:txBody>
      </p:sp>
      <p:sp>
        <p:nvSpPr>
          <p:cNvPr id="4" name="TextBox 3"/>
          <p:cNvSpPr txBox="1"/>
          <p:nvPr/>
        </p:nvSpPr>
        <p:spPr>
          <a:xfrm>
            <a:off x="1214414" y="4857760"/>
            <a:ext cx="7143800" cy="1015663"/>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ru-RU" sz="2000" b="1" dirty="0" smtClean="0">
                <a:solidFill>
                  <a:srgbClr val="003300"/>
                </a:solidFill>
                <a:latin typeface="Century" pitchFamily="18" charset="0"/>
              </a:rPr>
              <a:t>Какое производство загрязняет максимально атмосферу? Какие атмосферные условия способствуют скоплению вредных веществ у земной поверхности?</a:t>
            </a:r>
          </a:p>
        </p:txBody>
      </p:sp>
      <p:sp>
        <p:nvSpPr>
          <p:cNvPr id="5" name="TextBox 4"/>
          <p:cNvSpPr txBox="1"/>
          <p:nvPr/>
        </p:nvSpPr>
        <p:spPr>
          <a:xfrm>
            <a:off x="3286116" y="6072206"/>
            <a:ext cx="2714644"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
        <p:nvSpPr>
          <p:cNvPr id="6" name="Rectangle 4"/>
          <p:cNvSpPr>
            <a:spLocks noChangeArrowheads="1"/>
          </p:cNvSpPr>
          <p:nvPr/>
        </p:nvSpPr>
        <p:spPr bwMode="auto">
          <a:xfrm>
            <a:off x="214282" y="214290"/>
            <a:ext cx="8572560" cy="193899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003300"/>
                </a:solidFill>
                <a:effectLst/>
                <a:latin typeface="Century" pitchFamily="18" charset="0"/>
              </a:rPr>
              <a:t>Загрязняет</a:t>
            </a:r>
            <a:r>
              <a:rPr kumimoji="0" lang="ru-RU" sz="2400" b="1" i="0" u="none" strike="noStrike" cap="none" normalizeH="0" dirty="0" smtClean="0">
                <a:ln>
                  <a:noFill/>
                </a:ln>
                <a:solidFill>
                  <a:srgbClr val="003300"/>
                </a:solidFill>
                <a:effectLst/>
                <a:latin typeface="Century" pitchFamily="18" charset="0"/>
              </a:rPr>
              <a:t> атмосферу в Норильске предприятие цветной металлургии. В зимнее время на севере Сибири преобладает высокое атмосферное давление, и это способствует скоплению вредных веществ у земной поверхности. </a:t>
            </a:r>
            <a:endParaRPr kumimoji="0" lang="ru-RU" sz="2400" b="1" i="0" u="none" strike="noStrike" cap="none" normalizeH="0" baseline="0" dirty="0" smtClean="0">
              <a:ln>
                <a:noFill/>
              </a:ln>
              <a:solidFill>
                <a:srgbClr val="003300"/>
              </a:solidFill>
              <a:effectLst/>
              <a:latin typeface="Century" pitchFamily="18" charset="0"/>
            </a:endParaRPr>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568952" cy="286232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В январе 2007 г. на полуострове Кейп-Йорк (северо-восток Австралии, штат </a:t>
            </a:r>
            <a:r>
              <a:rPr lang="ru-RU" sz="2000" b="1" dirty="0" err="1">
                <a:latin typeface="Century" pitchFamily="18" charset="0"/>
              </a:rPr>
              <a:t>Квинсленд</a:t>
            </a:r>
            <a:r>
              <a:rPr lang="ru-RU" sz="2000" b="1" dirty="0">
                <a:latin typeface="Century" pitchFamily="18" charset="0"/>
              </a:rPr>
              <a:t>)  шли  нескончаемые дожди, вызвавшие наводнения. А на  юге Австралии (штаты Новый Южный Уэльс и Виктория) и в центральной части континента в это время стояла засуха. В каком климатическом поясе находится полуостров Кейп-Йорк (северо-восток Австралии) и почему на его территории в январе ежегодно идут проливные дожди?</a:t>
            </a:r>
          </a:p>
          <a:p>
            <a:pPr algn="just"/>
            <a:r>
              <a:rPr lang="ru-RU" sz="2000" b="1" dirty="0">
                <a:latin typeface="Century" pitchFamily="18" charset="0"/>
              </a:rPr>
              <a:t>Ответ запишите на отдельном листе или бланке, указав сначала номер задания.</a:t>
            </a:r>
          </a:p>
        </p:txBody>
      </p:sp>
      <p:sp>
        <p:nvSpPr>
          <p:cNvPr id="4" name="TextBox 3"/>
          <p:cNvSpPr txBox="1"/>
          <p:nvPr/>
        </p:nvSpPr>
        <p:spPr>
          <a:xfrm>
            <a:off x="1576675" y="3356992"/>
            <a:ext cx="6500858" cy="1323439"/>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ru-RU" sz="2000" b="1" dirty="0" smtClean="0">
                <a:solidFill>
                  <a:srgbClr val="003300"/>
                </a:solidFill>
                <a:latin typeface="Century" pitchFamily="18" charset="0"/>
              </a:rPr>
              <a:t>По климатической карте определите климатический пояс. Не забывайте Австралия находится в южном полушарии и когда у нас зима, там лето и наоборот.</a:t>
            </a:r>
            <a:endParaRPr lang="ru-RU" sz="2000" b="1" dirty="0">
              <a:solidFill>
                <a:srgbClr val="003300"/>
              </a:solidFill>
              <a:latin typeface="Century" pitchFamily="18" charset="0"/>
            </a:endParaRPr>
          </a:p>
        </p:txBody>
      </p:sp>
      <p:sp>
        <p:nvSpPr>
          <p:cNvPr id="5" name="TextBox 4"/>
          <p:cNvSpPr txBox="1"/>
          <p:nvPr/>
        </p:nvSpPr>
        <p:spPr>
          <a:xfrm>
            <a:off x="3457059" y="4876130"/>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
        <p:nvSpPr>
          <p:cNvPr id="3" name="Прямоугольник 2"/>
          <p:cNvSpPr/>
          <p:nvPr/>
        </p:nvSpPr>
        <p:spPr>
          <a:xfrm>
            <a:off x="179512" y="3212976"/>
            <a:ext cx="8568951" cy="267765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ru-RU" sz="2400" b="1" dirty="0" smtClean="0">
                <a:solidFill>
                  <a:srgbClr val="003300"/>
                </a:solidFill>
                <a:latin typeface="Century" pitchFamily="18" charset="0"/>
              </a:rPr>
              <a:t>Северо-восток Австралии (полуостров Кейп-Йорк) </a:t>
            </a:r>
            <a:r>
              <a:rPr lang="ru-RU" sz="2400" b="1" dirty="0">
                <a:solidFill>
                  <a:srgbClr val="003300"/>
                </a:solidFill>
                <a:latin typeface="Century" pitchFamily="18" charset="0"/>
              </a:rPr>
              <a:t>занят субэкваториальным климатическим поясом. Вся территория северной Австралии находится под влиянием теплого Южного Пассатного течения. Летом (декабрь-февраль) территория оказывается в зоне распространения экваториальной воздушной массы, приносящей с собой </a:t>
            </a:r>
            <a:r>
              <a:rPr lang="ru-RU" sz="2400" b="1" dirty="0" smtClean="0">
                <a:solidFill>
                  <a:srgbClr val="003300"/>
                </a:solidFill>
                <a:latin typeface="Century" pitchFamily="18" charset="0"/>
              </a:rPr>
              <a:t>дожди.</a:t>
            </a:r>
            <a:endParaRPr lang="ru-RU" sz="2400" b="1" dirty="0">
              <a:solidFill>
                <a:srgbClr val="003300"/>
              </a:solidFill>
              <a:latin typeface="Century" pitchFamily="18" charset="0"/>
            </a:endParaRPr>
          </a:p>
        </p:txBody>
      </p:sp>
    </p:spTree>
    <p:extLst>
      <p:ext uri="{BB962C8B-B14F-4D97-AF65-F5344CB8AC3E}">
        <p14:creationId xmlns:p14="http://schemas.microsoft.com/office/powerpoint/2010/main" xmlns="" val="1564500377"/>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nextCondLst>
                <p:cond evt="onClick" delay="0">
                  <p:tgtEl>
                    <p:spTgt spid="5"/>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60648"/>
            <a:ext cx="8424936" cy="317009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b="1" dirty="0">
                <a:latin typeface="Century" pitchFamily="18" charset="0"/>
              </a:rPr>
              <a:t>В Африке в тропических широтах вдоль побережья Атлантического океана протянулась одна из самых сухих пустынь мира </a:t>
            </a:r>
            <a:r>
              <a:rPr lang="ru-RU" sz="2000" b="1" dirty="0" smtClean="0">
                <a:latin typeface="Century" pitchFamily="18" charset="0"/>
              </a:rPr>
              <a:t>– </a:t>
            </a:r>
            <a:r>
              <a:rPr lang="ru-RU" sz="2000" b="1" dirty="0" err="1" smtClean="0">
                <a:latin typeface="Century" pitchFamily="18" charset="0"/>
              </a:rPr>
              <a:t>Намиб</a:t>
            </a:r>
            <a:r>
              <a:rPr lang="ru-RU" sz="2000" b="1" dirty="0">
                <a:latin typeface="Century" pitchFamily="18" charset="0"/>
              </a:rPr>
              <a:t>, давшая название государству Намибия. Среднегодовое количество атмосферных осадков не превышает здесь 15 мм. В истории метеонаблюдений был период, когда в течение 20 лет здесь не выпало ни единой капли дождя.</a:t>
            </a:r>
          </a:p>
          <a:p>
            <a:pPr algn="just"/>
            <a:r>
              <a:rPr lang="ru-RU" sz="2000" b="1" dirty="0">
                <a:latin typeface="Century" pitchFamily="18" charset="0"/>
              </a:rPr>
              <a:t>Объясните, с чем связано почти полное отсутствие атмосферных осадков в пустыне </a:t>
            </a:r>
            <a:r>
              <a:rPr lang="ru-RU" sz="2000" b="1" dirty="0" err="1">
                <a:latin typeface="Century" pitchFamily="18" charset="0"/>
              </a:rPr>
              <a:t>Намиб</a:t>
            </a:r>
            <a:r>
              <a:rPr lang="ru-RU" sz="2000" b="1" dirty="0">
                <a:latin typeface="Century" pitchFamily="18" charset="0"/>
              </a:rPr>
              <a:t>, указав две причины.</a:t>
            </a:r>
          </a:p>
          <a:p>
            <a:pPr algn="just"/>
            <a:r>
              <a:rPr lang="ru-RU" sz="2000" b="1" dirty="0">
                <a:latin typeface="Century" pitchFamily="18" charset="0"/>
              </a:rPr>
              <a:t>Ответ запишите на отдельном листе или бланке, указав сначала номер задания.</a:t>
            </a:r>
          </a:p>
        </p:txBody>
      </p:sp>
      <p:sp>
        <p:nvSpPr>
          <p:cNvPr id="4" name="TextBox 3"/>
          <p:cNvSpPr txBox="1"/>
          <p:nvPr/>
        </p:nvSpPr>
        <p:spPr>
          <a:xfrm>
            <a:off x="3546231" y="3861048"/>
            <a:ext cx="2500330" cy="400110"/>
          </a:xfrm>
          <a:prstGeom prst="rect">
            <a:avLst/>
          </a:prstGeom>
          <a:ln>
            <a:solidFill>
              <a:srgbClr val="C00000"/>
            </a:solidFill>
          </a:ln>
          <a:scene3d>
            <a:camera prst="orthographicFront"/>
            <a:lightRig rig="threePt" dir="t"/>
          </a:scene3d>
          <a:sp3d>
            <a:bevelT prst="convex"/>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dirty="0" smtClean="0">
                <a:latin typeface="Century" pitchFamily="18" charset="0"/>
              </a:rPr>
              <a:t>правильный ответ</a:t>
            </a:r>
          </a:p>
        </p:txBody>
      </p:sp>
      <p:sp>
        <p:nvSpPr>
          <p:cNvPr id="2" name="Прямоугольник 1"/>
          <p:cNvSpPr/>
          <p:nvPr/>
        </p:nvSpPr>
        <p:spPr>
          <a:xfrm>
            <a:off x="323528" y="253008"/>
            <a:ext cx="8424936" cy="304698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ru-RU" sz="2400" b="1" dirty="0">
                <a:solidFill>
                  <a:srgbClr val="003300"/>
                </a:solidFill>
                <a:latin typeface="Century" pitchFamily="18" charset="0"/>
              </a:rPr>
              <a:t>Во-первых, пересекающие континент восточные ветры теряют последнюю влагу над высоким плато Юго-Западной Африки, и в </a:t>
            </a:r>
            <a:r>
              <a:rPr lang="ru-RU" sz="2400" b="1" dirty="0" err="1">
                <a:solidFill>
                  <a:srgbClr val="003300"/>
                </a:solidFill>
                <a:latin typeface="Century" pitchFamily="18" charset="0"/>
              </a:rPr>
              <a:t>Намиб</a:t>
            </a:r>
            <a:r>
              <a:rPr lang="ru-RU" sz="2400" b="1" dirty="0">
                <a:solidFill>
                  <a:srgbClr val="003300"/>
                </a:solidFill>
                <a:latin typeface="Century" pitchFamily="18" charset="0"/>
              </a:rPr>
              <a:t> влага не доходит. Во-вторых, холодное антарктическое </a:t>
            </a:r>
            <a:r>
              <a:rPr lang="ru-RU" sz="2400" b="1" dirty="0" err="1" smtClean="0">
                <a:solidFill>
                  <a:srgbClr val="003300"/>
                </a:solidFill>
                <a:latin typeface="Century" pitchFamily="18" charset="0"/>
              </a:rPr>
              <a:t>Бенгельское</a:t>
            </a:r>
            <a:r>
              <a:rPr lang="ru-RU" sz="2400" b="1" dirty="0" smtClean="0">
                <a:solidFill>
                  <a:srgbClr val="003300"/>
                </a:solidFill>
                <a:latin typeface="Century" pitchFamily="18" charset="0"/>
              </a:rPr>
              <a:t> </a:t>
            </a:r>
            <a:r>
              <a:rPr lang="ru-RU" sz="2400" b="1" dirty="0">
                <a:solidFill>
                  <a:srgbClr val="003300"/>
                </a:solidFill>
                <a:latin typeface="Century" pitchFamily="18" charset="0"/>
              </a:rPr>
              <a:t>течение, возникающие у мыса Доброй Надежды и идущие к северу, сильно охлаждает океанские воды у западных берегов Африки, и вместо дождя образуются туманы. Поэтому </a:t>
            </a:r>
            <a:r>
              <a:rPr lang="ru-RU" sz="2400" b="1" dirty="0" err="1">
                <a:solidFill>
                  <a:srgbClr val="003300"/>
                </a:solidFill>
                <a:latin typeface="Century" pitchFamily="18" charset="0"/>
              </a:rPr>
              <a:t>Намиб</a:t>
            </a:r>
            <a:r>
              <a:rPr lang="ru-RU" sz="2400" b="1" dirty="0">
                <a:solidFill>
                  <a:srgbClr val="003300"/>
                </a:solidFill>
                <a:latin typeface="Century" pitchFamily="18" charset="0"/>
              </a:rPr>
              <a:t> часто называют пустыней туманов. </a:t>
            </a:r>
          </a:p>
        </p:txBody>
      </p:sp>
    </p:spTree>
    <p:extLst>
      <p:ext uri="{BB962C8B-B14F-4D97-AF65-F5344CB8AC3E}">
        <p14:creationId xmlns:p14="http://schemas.microsoft.com/office/powerpoint/2010/main" xmlns="" val="1579434441"/>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nextCondLst>
                <p:cond evt="onClick" delay="0">
                  <p:tgtEl>
                    <p:spTgt spid="4"/>
                  </p:tgtEl>
                </p:cond>
              </p:nextCondLst>
            </p:seq>
          </p:childTnLst>
        </p:cTn>
      </p:par>
    </p:tnLst>
    <p:bldLst>
      <p:bldP spid="2" grpId="0" animBg="1"/>
    </p:bldLst>
  </p:timing>
</p:sld>
</file>

<file path=ppt/theme/theme1.xml><?xml version="1.0" encoding="utf-8"?>
<a:theme xmlns:a="http://schemas.openxmlformats.org/drawingml/2006/main" name="Электронная паутина">
  <a:themeElements>
    <a:clrScheme name="Другая 63">
      <a:dk1>
        <a:sysClr val="windowText" lastClr="000000"/>
      </a:dk1>
      <a:lt1>
        <a:sysClr val="window" lastClr="FFFFFF"/>
      </a:lt1>
      <a:dk2>
        <a:srgbClr val="676A55"/>
      </a:dk2>
      <a:lt2>
        <a:srgbClr val="EAEBDE"/>
      </a:lt2>
      <a:accent1>
        <a:srgbClr val="DFEADF"/>
      </a:accent1>
      <a:accent2>
        <a:srgbClr val="EFF4EF"/>
      </a:accent2>
      <a:accent3>
        <a:srgbClr val="A8CDD7"/>
      </a:accent3>
      <a:accent4>
        <a:srgbClr val="C0BEAF"/>
      </a:accent4>
      <a:accent5>
        <a:srgbClr val="CEC597"/>
      </a:accent5>
      <a:accent6>
        <a:srgbClr val="E8B7B7"/>
      </a:accent6>
      <a:hlink>
        <a:srgbClr val="DB5353"/>
      </a:hlink>
      <a:folHlink>
        <a:srgbClr val="903638"/>
      </a:folHlink>
    </a:clrScheme>
    <a:fontScheme name="Электронная паутин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Электронная паутина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Электронная паутина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Электронная паутина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Электронная паутина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Электронная паутина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Электронная паутина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
      <a:clrScheme name="Электронная паутина 7">
        <a:dk1>
          <a:srgbClr val="000050"/>
        </a:dk1>
        <a:lt1>
          <a:srgbClr val="D0E2F4"/>
        </a:lt1>
        <a:dk2>
          <a:srgbClr val="000099"/>
        </a:dk2>
        <a:lt2>
          <a:srgbClr val="7DAFE1"/>
        </a:lt2>
        <a:accent1>
          <a:srgbClr val="26D2E4"/>
        </a:accent1>
        <a:accent2>
          <a:srgbClr val="FCFEAC"/>
        </a:accent2>
        <a:accent3>
          <a:srgbClr val="E4EEF8"/>
        </a:accent3>
        <a:accent4>
          <a:srgbClr val="000043"/>
        </a:accent4>
        <a:accent5>
          <a:srgbClr val="ACE5EF"/>
        </a:accent5>
        <a:accent6>
          <a:srgbClr val="E4E69B"/>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Электронная паутина 8">
        <a:dk1>
          <a:srgbClr val="000050"/>
        </a:dk1>
        <a:lt1>
          <a:srgbClr val="D0E2F4"/>
        </a:lt1>
        <a:dk2>
          <a:srgbClr val="000099"/>
        </a:dk2>
        <a:lt2>
          <a:srgbClr val="7DAFE1"/>
        </a:lt2>
        <a:accent1>
          <a:srgbClr val="2C7426"/>
        </a:accent1>
        <a:accent2>
          <a:srgbClr val="FCFEAC"/>
        </a:accent2>
        <a:accent3>
          <a:srgbClr val="E4EEF8"/>
        </a:accent3>
        <a:accent4>
          <a:srgbClr val="000043"/>
        </a:accent4>
        <a:accent5>
          <a:srgbClr val="ACBCAC"/>
        </a:accent5>
        <a:accent6>
          <a:srgbClr val="E4E69B"/>
        </a:accent6>
        <a:hlink>
          <a:srgbClr val="00336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05B98-46EF-4BD8-B8F3-FB975358AD21}"/>
</file>

<file path=customXml/itemProps2.xml><?xml version="1.0" encoding="utf-8"?>
<ds:datastoreItem xmlns:ds="http://schemas.openxmlformats.org/officeDocument/2006/customXml" ds:itemID="{D2604B70-E8CB-40C5-AABE-792E95762751}"/>
</file>

<file path=customXml/itemProps3.xml><?xml version="1.0" encoding="utf-8"?>
<ds:datastoreItem xmlns:ds="http://schemas.openxmlformats.org/officeDocument/2006/customXml" ds:itemID="{8BA24639-CD89-459F-AEB4-F1B158A8B916}"/>
</file>

<file path=docProps/app.xml><?xml version="1.0" encoding="utf-8"?>
<Properties xmlns="http://schemas.openxmlformats.org/officeDocument/2006/extended-properties" xmlns:vt="http://schemas.openxmlformats.org/officeDocument/2006/docPropsVTypes">
  <Template>Природопользование и геоэкология</Template>
  <TotalTime>737</TotalTime>
  <Words>2012</Words>
  <Application>Microsoft Office PowerPoint</Application>
  <PresentationFormat>Экран (4:3)</PresentationFormat>
  <Paragraphs>87</Paragraphs>
  <Slides>18</Slides>
  <Notes>0</Notes>
  <HiddenSlides>3</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Электронная паутина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Aleksey</dc:creator>
  <cp:lastModifiedBy>Wi</cp:lastModifiedBy>
  <cp:revision>70</cp:revision>
  <dcterms:modified xsi:type="dcterms:W3CDTF">2016-12-14T19:14:18Z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