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7"/>
  </p:notesMasterIdLst>
  <p:sldIdLst>
    <p:sldId id="266" r:id="rId2"/>
    <p:sldId id="267" r:id="rId3"/>
    <p:sldId id="268" r:id="rId4"/>
    <p:sldId id="270" r:id="rId5"/>
    <p:sldId id="26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00"/>
    <a:srgbClr val="2D452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6" autoAdjust="0"/>
    <p:restoredTop sz="93606" autoAdjust="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B4BD6-2953-4675-9BFE-8EA1D701B40F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0FC69-E2CC-4FFE-9540-35503ECC10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861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97C6F-688B-4F3B-8A26-96F0B4966E8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22 h 4320"/>
                <a:gd name="T2" fmla="*/ 1737 w 1737"/>
                <a:gd name="T3" fmla="*/ 4333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22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18 h 4320"/>
                <a:gd name="T2" fmla="*/ 1737 w 1737"/>
                <a:gd name="T3" fmla="*/ 432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18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325 h 4420"/>
                <a:gd name="T2" fmla="*/ 1739 w 1739"/>
                <a:gd name="T3" fmla="*/ 433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325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24 h 4338"/>
                <a:gd name="T4" fmla="*/ 2080 w 2080"/>
                <a:gd name="T5" fmla="*/ 4324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>
                <a:gd name="T0" fmla="*/ 494 w 1737"/>
                <a:gd name="T1" fmla="*/ 381 h 4320"/>
                <a:gd name="T2" fmla="*/ 1737 w 1737"/>
                <a:gd name="T3" fmla="*/ 382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>
                <a:gd name="T0" fmla="*/ 494 w 1737"/>
                <a:gd name="T1" fmla="*/ 380 h 4320"/>
                <a:gd name="T2" fmla="*/ 1737 w 1737"/>
                <a:gd name="T3" fmla="*/ 381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>
                <a:gd name="T0" fmla="*/ 494 w 1739"/>
                <a:gd name="T1" fmla="*/ 382 h 4420"/>
                <a:gd name="T2" fmla="*/ 1739 w 1739"/>
                <a:gd name="T3" fmla="*/ 382 h 4420"/>
                <a:gd name="T4" fmla="*/ 524 w 1739"/>
                <a:gd name="T5" fmla="*/ 0 h 4420"/>
                <a:gd name="T6" fmla="*/ 0 w 1739"/>
                <a:gd name="T7" fmla="*/ 1 h 4420"/>
                <a:gd name="T8" fmla="*/ 494 w 1739"/>
                <a:gd name="T9" fmla="*/ 382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>
                <a:gd name="T0" fmla="*/ 0 w 2080"/>
                <a:gd name="T1" fmla="*/ 1 h 4338"/>
                <a:gd name="T2" fmla="*/ 1870 w 2080"/>
                <a:gd name="T3" fmla="*/ 381 h 4338"/>
                <a:gd name="T4" fmla="*/ 2080 w 2080"/>
                <a:gd name="T5" fmla="*/ 381 h 4338"/>
                <a:gd name="T6" fmla="*/ 1033 w 2080"/>
                <a:gd name="T7" fmla="*/ 0 h 4338"/>
                <a:gd name="T8" fmla="*/ 0 w 2080"/>
                <a:gd name="T9" fmla="*/ 1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34" name="Picture 32" descr="BTZBUL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29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30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22 h 4320"/>
                <a:gd name="T2" fmla="*/ 1737 w 1737"/>
                <a:gd name="T3" fmla="*/ 4333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22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18 h 4320"/>
                <a:gd name="T2" fmla="*/ 1737 w 1737"/>
                <a:gd name="T3" fmla="*/ 432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18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325 h 4420"/>
                <a:gd name="T2" fmla="*/ 1739 w 1739"/>
                <a:gd name="T3" fmla="*/ 433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325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24 h 4338"/>
                <a:gd name="T4" fmla="*/ 2080 w 2080"/>
                <a:gd name="T5" fmla="*/ 4324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2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>
                <a:gd name="T0" fmla="*/ 494 w 1737"/>
                <a:gd name="T1" fmla="*/ 381 h 4320"/>
                <a:gd name="T2" fmla="*/ 1737 w 1737"/>
                <a:gd name="T3" fmla="*/ 382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>
                <a:gd name="T0" fmla="*/ 494 w 1737"/>
                <a:gd name="T1" fmla="*/ 380 h 4320"/>
                <a:gd name="T2" fmla="*/ 1737 w 1737"/>
                <a:gd name="T3" fmla="*/ 381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>
                <a:gd name="T0" fmla="*/ 494 w 1739"/>
                <a:gd name="T1" fmla="*/ 382 h 4420"/>
                <a:gd name="T2" fmla="*/ 1739 w 1739"/>
                <a:gd name="T3" fmla="*/ 382 h 4420"/>
                <a:gd name="T4" fmla="*/ 524 w 1739"/>
                <a:gd name="T5" fmla="*/ 0 h 4420"/>
                <a:gd name="T6" fmla="*/ 0 w 1739"/>
                <a:gd name="T7" fmla="*/ 1 h 4420"/>
                <a:gd name="T8" fmla="*/ 494 w 1739"/>
                <a:gd name="T9" fmla="*/ 382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>
                <a:gd name="T0" fmla="*/ 0 w 2080"/>
                <a:gd name="T1" fmla="*/ 1 h 4338"/>
                <a:gd name="T2" fmla="*/ 1870 w 2080"/>
                <a:gd name="T3" fmla="*/ 381 h 4338"/>
                <a:gd name="T4" fmla="*/ 2080 w 2080"/>
                <a:gd name="T5" fmla="*/ 381 h 4338"/>
                <a:gd name="T6" fmla="*/ 1033 w 2080"/>
                <a:gd name="T7" fmla="*/ 0 h 4338"/>
                <a:gd name="T8" fmla="*/ 0 w 2080"/>
                <a:gd name="T9" fmla="*/ 1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01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torg.kaluga.ru/images/product_images/popup_images/1050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5000612"/>
            <a:ext cx="150019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85786" y="6519446"/>
            <a:ext cx="77867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Century" pitchFamily="18" charset="0"/>
              </a:rPr>
              <a:t>Автор: Смирнова Лариса Владимировна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214422"/>
            <a:ext cx="85725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Century" pitchFamily="18" charset="0"/>
              </a:rPr>
              <a:t>Элективный курс «Актуальные вопросы Государственной итоговой аттестации по географии»</a:t>
            </a:r>
          </a:p>
          <a:p>
            <a:pPr algn="ctr"/>
            <a:r>
              <a:rPr lang="ru-RU" sz="4000" dirty="0" smtClean="0">
                <a:solidFill>
                  <a:srgbClr val="800000"/>
                </a:solidFill>
                <a:latin typeface="Century" pitchFamily="18" charset="0"/>
              </a:rPr>
              <a:t>(разбор заданий занятия «Анализ информации о разных территориях Земли»)</a:t>
            </a:r>
            <a:endParaRPr lang="ru-RU" sz="4000" dirty="0">
              <a:solidFill>
                <a:srgbClr val="800000"/>
              </a:solidFill>
              <a:latin typeface="Century" pitchFamily="18" charset="0"/>
            </a:endParaRPr>
          </a:p>
        </p:txBody>
      </p:sp>
      <p:pic>
        <p:nvPicPr>
          <p:cNvPr id="47106" name="Picture 2" descr="http://sch14.ru/wp-content/uploads/2015/01/g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3357554" cy="1160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6028450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665" t="12500" r="11801" b="54167"/>
          <a:stretch/>
        </p:blipFill>
        <p:spPr bwMode="auto">
          <a:xfrm>
            <a:off x="6012160" y="260648"/>
            <a:ext cx="2760002" cy="2025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57028" t="48958" r="8640" b="7085"/>
          <a:stretch>
            <a:fillRect/>
          </a:stretch>
        </p:blipFill>
        <p:spPr bwMode="auto">
          <a:xfrm>
            <a:off x="3419872" y="2420888"/>
            <a:ext cx="5500911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332656"/>
            <a:ext cx="5439548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Century" pitchFamily="18" charset="0"/>
              </a:rPr>
              <a:t>Проанализируйте </a:t>
            </a:r>
            <a:r>
              <a:rPr lang="ru-RU" sz="2000" b="1" dirty="0" err="1" smtClean="0">
                <a:latin typeface="Century" pitchFamily="18" charset="0"/>
              </a:rPr>
              <a:t>климатограмму</a:t>
            </a:r>
            <a:r>
              <a:rPr lang="ru-RU" sz="2000" b="1" dirty="0" smtClean="0">
                <a:latin typeface="Century" pitchFamily="18" charset="0"/>
              </a:rPr>
              <a:t> и определите, какой буквой на карте обозначен пункт, климат которого показан на </a:t>
            </a:r>
            <a:r>
              <a:rPr lang="ru-RU" sz="2000" b="1" dirty="0" err="1" smtClean="0">
                <a:latin typeface="Century" pitchFamily="18" charset="0"/>
              </a:rPr>
              <a:t>климатограмме</a:t>
            </a:r>
            <a:r>
              <a:rPr lang="ru-RU" sz="2000" b="1" dirty="0" smtClean="0">
                <a:latin typeface="Century" pitchFamily="18" charset="0"/>
              </a:rPr>
              <a:t>.</a:t>
            </a:r>
            <a:endParaRPr lang="ru-RU" sz="2000" b="1" dirty="0">
              <a:latin typeface="Century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1772816"/>
            <a:ext cx="86409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2) В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1772816"/>
            <a:ext cx="86409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1) 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7864" y="1772816"/>
            <a:ext cx="86409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3) 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4048" y="1772816"/>
            <a:ext cx="86409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4)</a:t>
            </a:r>
            <a:r>
              <a:rPr lang="en-US" sz="2400" dirty="0" smtClean="0">
                <a:latin typeface="Century" pitchFamily="18" charset="0"/>
              </a:rPr>
              <a:t>D</a:t>
            </a:r>
            <a:endParaRPr lang="ru-RU" sz="2400" dirty="0" smtClean="0">
              <a:latin typeface="Century" pitchFamily="18" charset="0"/>
            </a:endParaRPr>
          </a:p>
        </p:txBody>
      </p:sp>
      <p:sp>
        <p:nvSpPr>
          <p:cNvPr id="10" name="TextBox 9">
            <a:hlinkClick r:id="rId4" action="ppaction://hlinksldjump"/>
          </p:cNvPr>
          <p:cNvSpPr txBox="1"/>
          <p:nvPr/>
        </p:nvSpPr>
        <p:spPr>
          <a:xfrm>
            <a:off x="323528" y="2348880"/>
            <a:ext cx="2571768" cy="101566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1. Вспомните, как читать </a:t>
            </a:r>
            <a:r>
              <a:rPr lang="ru-RU" sz="2000" b="1" dirty="0" err="1" smtClean="0">
                <a:solidFill>
                  <a:srgbClr val="003300"/>
                </a:solidFill>
                <a:latin typeface="Century" pitchFamily="18" charset="0"/>
              </a:rPr>
              <a:t>климатограмму</a:t>
            </a:r>
            <a:endParaRPr lang="ru-RU" sz="2000" b="1" dirty="0" smtClean="0">
              <a:solidFill>
                <a:srgbClr val="003300"/>
              </a:solidFill>
              <a:latin typeface="Century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1403648" y="3356992"/>
            <a:ext cx="357190" cy="357190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323528" y="3717032"/>
            <a:ext cx="2571768" cy="1323439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2. Сопоставьте пункты с климатической картой мира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7158" y="5643578"/>
            <a:ext cx="2500330" cy="40011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правильный ответ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FF43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665" t="12500" r="11801" b="54167"/>
          <a:stretch/>
        </p:blipFill>
        <p:spPr bwMode="auto">
          <a:xfrm>
            <a:off x="2267744" y="1124744"/>
            <a:ext cx="4905544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 bwMode="auto">
          <a:xfrm>
            <a:off x="179512" y="1700808"/>
            <a:ext cx="1728192" cy="936104"/>
          </a:xfrm>
          <a:prstGeom prst="wedgeRoundRectCallout">
            <a:avLst>
              <a:gd name="adj1" fmla="val 97805"/>
              <a:gd name="adj2" fmla="val -6689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Шкала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температуры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 bwMode="auto">
          <a:xfrm>
            <a:off x="179512" y="3429000"/>
            <a:ext cx="1728192" cy="936104"/>
          </a:xfrm>
          <a:prstGeom prst="wedgeRoundRectCallout">
            <a:avLst>
              <a:gd name="adj1" fmla="val 169957"/>
              <a:gd name="adj2" fmla="val -7577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</a:rPr>
              <a:t>Годовой ход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температуры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 bwMode="auto">
          <a:xfrm>
            <a:off x="7452320" y="1772816"/>
            <a:ext cx="1547664" cy="936104"/>
          </a:xfrm>
          <a:prstGeom prst="wedgeRoundRectCallout">
            <a:avLst>
              <a:gd name="adj1" fmla="val -102807"/>
              <a:gd name="adj2" fmla="val -7450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Шкала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 осадков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 bwMode="auto">
          <a:xfrm>
            <a:off x="4139952" y="116632"/>
            <a:ext cx="3096344" cy="864096"/>
          </a:xfrm>
          <a:prstGeom prst="wedgeRoundRectCallout">
            <a:avLst>
              <a:gd name="adj1" fmla="val -25772"/>
              <a:gd name="adj2" fmla="val 15015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Количество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осадков по месяцам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 bwMode="auto">
          <a:xfrm>
            <a:off x="7236296" y="3429000"/>
            <a:ext cx="1907704" cy="1224136"/>
          </a:xfrm>
          <a:prstGeom prst="wedgeRoundRectCallout">
            <a:avLst>
              <a:gd name="adj1" fmla="val -172887"/>
              <a:gd name="adj2" fmla="val -4199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Годовое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количество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 </a:t>
            </a:r>
            <a:r>
              <a:rPr lang="ru-RU" sz="2400" baseline="0" dirty="0" smtClean="0">
                <a:solidFill>
                  <a:srgbClr val="003300"/>
                </a:solidFill>
                <a:latin typeface="Times New Roman" pitchFamily="18" charset="0"/>
              </a:rPr>
              <a:t>осадков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Правая фигурная скобка 14"/>
          <p:cNvSpPr/>
          <p:nvPr/>
        </p:nvSpPr>
        <p:spPr bwMode="auto">
          <a:xfrm rot="5400000">
            <a:off x="4283968" y="2996952"/>
            <a:ext cx="864096" cy="4032448"/>
          </a:xfrm>
          <a:prstGeom prst="rightBrace">
            <a:avLst/>
          </a:prstGeom>
          <a:noFill/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 bwMode="auto">
          <a:xfrm>
            <a:off x="3707904" y="5517232"/>
            <a:ext cx="2232248" cy="432048"/>
          </a:xfrm>
          <a:prstGeom prst="wedgeRoundRectCallout">
            <a:avLst>
              <a:gd name="adj1" fmla="val -3824"/>
              <a:gd name="adj2" fmla="val -5040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Месяцы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 года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Управляющая кнопка: назад 16">
            <a:hlinkClick r:id="rId4" action="ppaction://hlinksldjump" highlightClick="1"/>
          </p:cNvPr>
          <p:cNvSpPr/>
          <p:nvPr/>
        </p:nvSpPr>
        <p:spPr bwMode="auto">
          <a:xfrm>
            <a:off x="8215306" y="6429396"/>
            <a:ext cx="928694" cy="428604"/>
          </a:xfrm>
          <a:prstGeom prst="actionButtonBackPreviou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7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 bwMode="auto">
          <a:xfrm>
            <a:off x="7000892" y="4357694"/>
            <a:ext cx="357190" cy="357190"/>
          </a:xfrm>
          <a:prstGeom prst="ellipse">
            <a:avLst/>
          </a:prstGeom>
          <a:noFill/>
          <a:ln w="28575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1857356" y="4572008"/>
            <a:ext cx="357190" cy="357190"/>
          </a:xfrm>
          <a:prstGeom prst="ellipse">
            <a:avLst/>
          </a:prstGeom>
          <a:noFill/>
          <a:ln w="28575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3286116" y="1428736"/>
            <a:ext cx="357190" cy="357190"/>
          </a:xfrm>
          <a:prstGeom prst="ellipse">
            <a:avLst/>
          </a:prstGeom>
          <a:noFill/>
          <a:ln w="28575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 bwMode="auto">
          <a:xfrm>
            <a:off x="4214810" y="1214422"/>
            <a:ext cx="357190" cy="357190"/>
          </a:xfrm>
          <a:prstGeom prst="ellipse">
            <a:avLst/>
          </a:prstGeom>
          <a:noFill/>
          <a:ln w="28575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6116" y="1428736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00892" y="4286256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14480" y="4572008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C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43372" y="1214422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</a:t>
            </a:r>
            <a:r>
              <a:rPr lang="ru-RU" sz="2000" b="1" dirty="0" smtClean="0"/>
              <a:t>В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4572000" cy="101566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Точки А и </a:t>
            </a:r>
            <a:r>
              <a:rPr lang="en-US" sz="2000" b="1" dirty="0" smtClean="0">
                <a:solidFill>
                  <a:srgbClr val="003300"/>
                </a:solidFill>
                <a:latin typeface="Century" pitchFamily="18" charset="0"/>
              </a:rPr>
              <a:t>D </a:t>
            </a:r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находятся  в субтропическом поясе, значит температура должна быть выше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57752" y="0"/>
            <a:ext cx="4286248" cy="101566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Точки С и </a:t>
            </a:r>
            <a:r>
              <a:rPr lang="en-US" sz="2000" b="1" dirty="0" smtClean="0">
                <a:solidFill>
                  <a:srgbClr val="003300"/>
                </a:solidFill>
                <a:latin typeface="Century" pitchFamily="18" charset="0"/>
              </a:rPr>
              <a:t>D </a:t>
            </a:r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находятся в южном полушарии, следовательно зима – тёплый сезон, лето - холодный</a:t>
            </a:r>
          </a:p>
        </p:txBody>
      </p:sp>
      <p:sp>
        <p:nvSpPr>
          <p:cNvPr id="15" name="Стрелка вниз 14"/>
          <p:cNvSpPr/>
          <p:nvPr/>
        </p:nvSpPr>
        <p:spPr bwMode="auto">
          <a:xfrm rot="16200000">
            <a:off x="4572000" y="428604"/>
            <a:ext cx="298292" cy="298292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Управляющая кнопка: назад 16">
            <a:hlinkClick r:id="rId3" action="ppaction://hlinksldjump" highlightClick="1"/>
          </p:cNvPr>
          <p:cNvSpPr/>
          <p:nvPr/>
        </p:nvSpPr>
        <p:spPr bwMode="auto">
          <a:xfrm>
            <a:off x="8215306" y="6429396"/>
            <a:ext cx="928694" cy="428604"/>
          </a:xfrm>
          <a:prstGeom prst="actionButtonBackPreviou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 bwMode="auto">
          <a:xfrm>
            <a:off x="7286644" y="1000108"/>
            <a:ext cx="285752" cy="357190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15074" y="1357298"/>
            <a:ext cx="2928926" cy="1323439"/>
          </a:xfrm>
          <a:prstGeom prst="rect">
            <a:avLst/>
          </a:prstGeom>
          <a:solidFill>
            <a:srgbClr val="E6FB9B"/>
          </a:solidFill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Точка В находится в умеренно-континентальном типе климата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15074" y="1357298"/>
            <a:ext cx="2928926" cy="132343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Январь – 5°С, 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июль + 20°С,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среднее количество осадков 760 мм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4176464" cy="224676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entury" pitchFamily="18" charset="0"/>
              </a:rPr>
              <a:t>Проанализируйте </a:t>
            </a:r>
            <a:r>
              <a:rPr lang="ru-RU" sz="2000" b="1" dirty="0" err="1">
                <a:latin typeface="Century" pitchFamily="18" charset="0"/>
              </a:rPr>
              <a:t>климатограмму</a:t>
            </a:r>
            <a:r>
              <a:rPr lang="ru-RU" sz="2000" b="1" dirty="0">
                <a:latin typeface="Century" pitchFamily="18" charset="0"/>
              </a:rPr>
              <a:t> и определите, какой буквой на карте обозначен пункт, характеристики климата которого отражены в </a:t>
            </a:r>
            <a:r>
              <a:rPr lang="ru-RU" sz="2000" b="1" dirty="0" err="1">
                <a:latin typeface="Century" pitchFamily="18" charset="0"/>
              </a:rPr>
              <a:t>климатограмме</a:t>
            </a:r>
            <a:r>
              <a:rPr lang="ru-RU" sz="2000" b="1" dirty="0">
                <a:latin typeface="Century" pitchFamily="18" charset="0"/>
              </a:rPr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07975"/>
            <a:ext cx="5932487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4240"/>
            <a:ext cx="4176464" cy="270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04" y="3270995"/>
            <a:ext cx="86409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Century" pitchFamily="18" charset="0"/>
              </a:rPr>
              <a:t>4</a:t>
            </a:r>
            <a:r>
              <a:rPr lang="ru-RU" sz="2400" dirty="0" smtClean="0">
                <a:latin typeface="Century" pitchFamily="18" charset="0"/>
              </a:rPr>
              <a:t>) </a:t>
            </a:r>
            <a:r>
              <a:rPr lang="en-US" sz="2400" dirty="0">
                <a:latin typeface="Century" pitchFamily="18" charset="0"/>
              </a:rPr>
              <a:t>D</a:t>
            </a:r>
            <a:r>
              <a:rPr lang="ru-RU" sz="2400" dirty="0" smtClean="0">
                <a:latin typeface="Century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433" y="2622923"/>
            <a:ext cx="86409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1) 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7704" y="2622923"/>
            <a:ext cx="86409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3) С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433" y="3270995"/>
            <a:ext cx="86409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Century" pitchFamily="18" charset="0"/>
              </a:rPr>
              <a:t>2</a:t>
            </a:r>
            <a:r>
              <a:rPr lang="ru-RU" sz="2400" dirty="0" smtClean="0">
                <a:latin typeface="Century" pitchFamily="18" charset="0"/>
              </a:rPr>
              <a:t>) 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078" y="3861048"/>
            <a:ext cx="2826746" cy="2246769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Рассмотрите годовой ход температуры, количество осадков и периодичность их выпадения. Какие пункты не подходят? Почему?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644" y="258212"/>
            <a:ext cx="4213332" cy="23083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3300"/>
                </a:solidFill>
                <a:latin typeface="Century" pitchFamily="18" charset="0"/>
              </a:rPr>
              <a:t>Точки А и В не подходят, так как находятся в умеренных поясах, значит температура должна быть ниже, особенно зимой. Пункт С не подходит, так как находится в северном полушарии и месяца июнь и июль должны быть самыми тёплыми. Аналогично с осадками.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4286" y="6311545"/>
            <a:ext cx="2500330" cy="40011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правильный ответ</a:t>
            </a:r>
          </a:p>
        </p:txBody>
      </p:sp>
    </p:spTree>
    <p:extLst>
      <p:ext uri="{BB962C8B-B14F-4D97-AF65-F5344CB8AC3E}">
        <p14:creationId xmlns="" xmlns:p14="http://schemas.microsoft.com/office/powerpoint/2010/main" val="177587596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FF43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Электронная паутина">
  <a:themeElements>
    <a:clrScheme name="Другая 63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DFEADF"/>
      </a:accent1>
      <a:accent2>
        <a:srgbClr val="EFF4EF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Электронная паутин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Электронная паутина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7">
        <a:dk1>
          <a:srgbClr val="000050"/>
        </a:dk1>
        <a:lt1>
          <a:srgbClr val="D0E2F4"/>
        </a:lt1>
        <a:dk2>
          <a:srgbClr val="000099"/>
        </a:dk2>
        <a:lt2>
          <a:srgbClr val="7DAFE1"/>
        </a:lt2>
        <a:accent1>
          <a:srgbClr val="26D2E4"/>
        </a:accent1>
        <a:accent2>
          <a:srgbClr val="FCFEAC"/>
        </a:accent2>
        <a:accent3>
          <a:srgbClr val="E4EEF8"/>
        </a:accent3>
        <a:accent4>
          <a:srgbClr val="000043"/>
        </a:accent4>
        <a:accent5>
          <a:srgbClr val="ACE5EF"/>
        </a:accent5>
        <a:accent6>
          <a:srgbClr val="E4E69B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8">
        <a:dk1>
          <a:srgbClr val="000050"/>
        </a:dk1>
        <a:lt1>
          <a:srgbClr val="D0E2F4"/>
        </a:lt1>
        <a:dk2>
          <a:srgbClr val="000099"/>
        </a:dk2>
        <a:lt2>
          <a:srgbClr val="7DAFE1"/>
        </a:lt2>
        <a:accent1>
          <a:srgbClr val="2C7426"/>
        </a:accent1>
        <a:accent2>
          <a:srgbClr val="FCFEAC"/>
        </a:accent2>
        <a:accent3>
          <a:srgbClr val="E4EEF8"/>
        </a:accent3>
        <a:accent4>
          <a:srgbClr val="000043"/>
        </a:accent4>
        <a:accent5>
          <a:srgbClr val="ACBCAC"/>
        </a:accent5>
        <a:accent6>
          <a:srgbClr val="E4E69B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9FE0C9-AA02-4A41-BC51-03AE8B01E7B4}"/>
</file>

<file path=customXml/itemProps2.xml><?xml version="1.0" encoding="utf-8"?>
<ds:datastoreItem xmlns:ds="http://schemas.openxmlformats.org/officeDocument/2006/customXml" ds:itemID="{18925F51-C812-4891-B8DC-C9B7D1EEBE67}"/>
</file>

<file path=customXml/itemProps3.xml><?xml version="1.0" encoding="utf-8"?>
<ds:datastoreItem xmlns:ds="http://schemas.openxmlformats.org/officeDocument/2006/customXml" ds:itemID="{C0732B10-6A90-4AB0-9403-92ACC7BB8B00}"/>
</file>

<file path=docProps/app.xml><?xml version="1.0" encoding="utf-8"?>
<Properties xmlns="http://schemas.openxmlformats.org/officeDocument/2006/extended-properties" xmlns:vt="http://schemas.openxmlformats.org/officeDocument/2006/docPropsVTypes">
  <Template>Природопользование и геоэкология</Template>
  <TotalTime>785</TotalTime>
  <Words>251</Words>
  <Application>Microsoft Office PowerPoint</Application>
  <PresentationFormat>Экран (4:3)</PresentationFormat>
  <Paragraphs>42</Paragraphs>
  <Slides>5</Slides>
  <Notes>1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Электронная паутина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Aleksey</dc:creator>
  <cp:lastModifiedBy>Wi</cp:lastModifiedBy>
  <cp:revision>71</cp:revision>
  <dcterms:modified xsi:type="dcterms:W3CDTF">2016-12-08T17:32:06Z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