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5"/>
  </p:notesMasterIdLst>
  <p:sldIdLst>
    <p:sldId id="266" r:id="rId2"/>
    <p:sldId id="267" r:id="rId3"/>
    <p:sldId id="26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3300"/>
    <a:srgbClr val="2D452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26" autoAdjust="0"/>
    <p:restoredTop sz="93606" autoAdjust="0"/>
  </p:normalViewPr>
  <p:slideViewPr>
    <p:cSldViewPr>
      <p:cViewPr varScale="1">
        <p:scale>
          <a:sx n="68" d="100"/>
          <a:sy n="68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BB4BD6-2953-4675-9BFE-8EA1D701B40F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30FC69-E2CC-4FFE-9540-35503ECC10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861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4288"/>
            <a:ext cx="9155113" cy="6884988"/>
            <a:chOff x="0" y="-9"/>
            <a:chExt cx="5767" cy="4337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22 h 4320"/>
                <a:gd name="T2" fmla="*/ 1737 w 1737"/>
                <a:gd name="T3" fmla="*/ 433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2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18 h 4320"/>
                <a:gd name="T2" fmla="*/ 1737 w 1737"/>
                <a:gd name="T3" fmla="*/ 432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1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325 h 4420"/>
                <a:gd name="T2" fmla="*/ 1739 w 1739"/>
                <a:gd name="T3" fmla="*/ 433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325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24 h 4338"/>
                <a:gd name="T4" fmla="*/ 2080 w 2080"/>
                <a:gd name="T5" fmla="*/ 4324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invGray">
            <a:xfrm>
              <a:off x="0" y="2441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invGray">
            <a:xfrm>
              <a:off x="1632" y="2487"/>
              <a:ext cx="1737" cy="382"/>
            </a:xfrm>
            <a:custGeom>
              <a:avLst/>
              <a:gdLst>
                <a:gd name="T0" fmla="*/ 494 w 1737"/>
                <a:gd name="T1" fmla="*/ 381 h 4320"/>
                <a:gd name="T2" fmla="*/ 1737 w 1737"/>
                <a:gd name="T3" fmla="*/ 382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1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invGray">
            <a:xfrm>
              <a:off x="0" y="2487"/>
              <a:ext cx="1737" cy="381"/>
            </a:xfrm>
            <a:custGeom>
              <a:avLst/>
              <a:gdLst>
                <a:gd name="T0" fmla="*/ 494 w 1737"/>
                <a:gd name="T1" fmla="*/ 380 h 4320"/>
                <a:gd name="T2" fmla="*/ 1737 w 1737"/>
                <a:gd name="T3" fmla="*/ 381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invGray">
            <a:xfrm>
              <a:off x="3744" y="2487"/>
              <a:ext cx="1739" cy="382"/>
            </a:xfrm>
            <a:custGeom>
              <a:avLst/>
              <a:gdLst>
                <a:gd name="T0" fmla="*/ 494 w 1739"/>
                <a:gd name="T1" fmla="*/ 382 h 4420"/>
                <a:gd name="T2" fmla="*/ 1739 w 1739"/>
                <a:gd name="T3" fmla="*/ 382 h 4420"/>
                <a:gd name="T4" fmla="*/ 524 w 1739"/>
                <a:gd name="T5" fmla="*/ 0 h 4420"/>
                <a:gd name="T6" fmla="*/ 0 w 1739"/>
                <a:gd name="T7" fmla="*/ 1 h 4420"/>
                <a:gd name="T8" fmla="*/ 494 w 1739"/>
                <a:gd name="T9" fmla="*/ 38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invGray">
            <a:xfrm>
              <a:off x="1920" y="2487"/>
              <a:ext cx="2080" cy="381"/>
            </a:xfrm>
            <a:custGeom>
              <a:avLst/>
              <a:gdLst>
                <a:gd name="T0" fmla="*/ 0 w 2080"/>
                <a:gd name="T1" fmla="*/ 1 h 4338"/>
                <a:gd name="T2" fmla="*/ 1870 w 2080"/>
                <a:gd name="T3" fmla="*/ 381 h 4338"/>
                <a:gd name="T4" fmla="*/ 2080 w 2080"/>
                <a:gd name="T5" fmla="*/ 381 h 4338"/>
                <a:gd name="T6" fmla="*/ 1033 w 2080"/>
                <a:gd name="T7" fmla="*/ 0 h 4338"/>
                <a:gd name="T8" fmla="*/ 0 w 2080"/>
                <a:gd name="T9" fmla="*/ 1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invGray">
            <a:xfrm>
              <a:off x="7" y="2456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invGray">
            <a:xfrm>
              <a:off x="2583" y="2449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invGray">
            <a:xfrm rot="18897039" flipH="1">
              <a:off x="148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invGray">
            <a:xfrm rot="18897039" flipH="1">
              <a:off x="76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invGray">
            <a:xfrm rot="18897039" flipH="1">
              <a:off x="31" y="2385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invGray">
            <a:xfrm flipH="1" flipV="1">
              <a:off x="576" y="2441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invGray">
            <a:xfrm flipH="1" flipV="1">
              <a:off x="240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invGray">
            <a:xfrm flipH="1" flipV="1">
              <a:off x="3036" y="2489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invGray">
            <a:xfrm flipH="1" flipV="1">
              <a:off x="3984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invGray">
            <a:xfrm flipH="1" flipV="1">
              <a:off x="3456" y="2441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Rectangle 29"/>
            <p:cNvSpPr>
              <a:spLocks noChangeArrowheads="1"/>
            </p:cNvSpPr>
            <p:nvPr/>
          </p:nvSpPr>
          <p:spPr bwMode="invGray">
            <a:xfrm>
              <a:off x="0" y="2462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Rectangle 30"/>
            <p:cNvSpPr>
              <a:spLocks noChangeArrowheads="1"/>
            </p:cNvSpPr>
            <p:nvPr/>
          </p:nvSpPr>
          <p:spPr bwMode="hidden">
            <a:xfrm>
              <a:off x="0" y="2880"/>
              <a:ext cx="5760" cy="57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Rectangle 31"/>
            <p:cNvSpPr>
              <a:spLocks noChangeArrowheads="1"/>
            </p:cNvSpPr>
            <p:nvPr/>
          </p:nvSpPr>
          <p:spPr bwMode="hidden">
            <a:xfrm>
              <a:off x="0" y="3408"/>
              <a:ext cx="5760" cy="9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pic>
          <p:nvPicPr>
            <p:cNvPr id="34" name="Picture 32" descr="BTZBUL1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6" y="1650"/>
              <a:ext cx="204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29" name="Rectangle 33"/>
          <p:cNvSpPr>
            <a:spLocks noGrp="1" noChangeArrowheads="1"/>
          </p:cNvSpPr>
          <p:nvPr>
            <p:ph type="ctrTitle"/>
          </p:nvPr>
        </p:nvSpPr>
        <p:spPr>
          <a:xfrm>
            <a:off x="1676400" y="1905000"/>
            <a:ext cx="7239000" cy="19050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130" name="Rectangle 34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4572000"/>
            <a:ext cx="6400800" cy="1679575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5" name="Rectangle 3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465138"/>
            <a:ext cx="1943100" cy="56308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465138"/>
            <a:ext cx="5676900" cy="56308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8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4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3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7405688"/>
            <a:chOff x="0" y="-9"/>
            <a:chExt cx="5760" cy="4665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22 h 4320"/>
                <a:gd name="T2" fmla="*/ 1737 w 1737"/>
                <a:gd name="T3" fmla="*/ 433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2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18 h 4320"/>
                <a:gd name="T2" fmla="*/ 1737 w 1737"/>
                <a:gd name="T3" fmla="*/ 432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1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325 h 4420"/>
                <a:gd name="T2" fmla="*/ 1739 w 1739"/>
                <a:gd name="T3" fmla="*/ 433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325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24 h 4338"/>
                <a:gd name="T4" fmla="*/ 2080 w 2080"/>
                <a:gd name="T5" fmla="*/ 4324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2" name="Freeform 10"/>
            <p:cNvSpPr>
              <a:spLocks/>
            </p:cNvSpPr>
            <p:nvPr userDrawn="1"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3" name="Rectangle 14"/>
            <p:cNvSpPr>
              <a:spLocks noChangeArrowheads="1"/>
            </p:cNvSpPr>
            <p:nvPr/>
          </p:nvSpPr>
          <p:spPr bwMode="hidden">
            <a:xfrm>
              <a:off x="0" y="3910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4" name="Freeform 15"/>
            <p:cNvSpPr>
              <a:spLocks/>
            </p:cNvSpPr>
            <p:nvPr/>
          </p:nvSpPr>
          <p:spPr bwMode="hidden">
            <a:xfrm>
              <a:off x="1632" y="3956"/>
              <a:ext cx="1737" cy="382"/>
            </a:xfrm>
            <a:custGeom>
              <a:avLst/>
              <a:gdLst>
                <a:gd name="T0" fmla="*/ 494 w 1737"/>
                <a:gd name="T1" fmla="*/ 381 h 4320"/>
                <a:gd name="T2" fmla="*/ 1737 w 1737"/>
                <a:gd name="T3" fmla="*/ 382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1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5" name="Freeform 16"/>
            <p:cNvSpPr>
              <a:spLocks/>
            </p:cNvSpPr>
            <p:nvPr/>
          </p:nvSpPr>
          <p:spPr bwMode="hidden">
            <a:xfrm>
              <a:off x="0" y="3956"/>
              <a:ext cx="1737" cy="381"/>
            </a:xfrm>
            <a:custGeom>
              <a:avLst/>
              <a:gdLst>
                <a:gd name="T0" fmla="*/ 494 w 1737"/>
                <a:gd name="T1" fmla="*/ 380 h 4320"/>
                <a:gd name="T2" fmla="*/ 1737 w 1737"/>
                <a:gd name="T3" fmla="*/ 381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6" name="Freeform 17"/>
            <p:cNvSpPr>
              <a:spLocks/>
            </p:cNvSpPr>
            <p:nvPr/>
          </p:nvSpPr>
          <p:spPr bwMode="hidden">
            <a:xfrm>
              <a:off x="3744" y="3956"/>
              <a:ext cx="1739" cy="382"/>
            </a:xfrm>
            <a:custGeom>
              <a:avLst/>
              <a:gdLst>
                <a:gd name="T0" fmla="*/ 494 w 1739"/>
                <a:gd name="T1" fmla="*/ 382 h 4420"/>
                <a:gd name="T2" fmla="*/ 1739 w 1739"/>
                <a:gd name="T3" fmla="*/ 382 h 4420"/>
                <a:gd name="T4" fmla="*/ 524 w 1739"/>
                <a:gd name="T5" fmla="*/ 0 h 4420"/>
                <a:gd name="T6" fmla="*/ 0 w 1739"/>
                <a:gd name="T7" fmla="*/ 1 h 4420"/>
                <a:gd name="T8" fmla="*/ 494 w 1739"/>
                <a:gd name="T9" fmla="*/ 38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7" name="Freeform 18"/>
            <p:cNvSpPr>
              <a:spLocks/>
            </p:cNvSpPr>
            <p:nvPr/>
          </p:nvSpPr>
          <p:spPr bwMode="hidden">
            <a:xfrm>
              <a:off x="1920" y="3956"/>
              <a:ext cx="2080" cy="381"/>
            </a:xfrm>
            <a:custGeom>
              <a:avLst/>
              <a:gdLst>
                <a:gd name="T0" fmla="*/ 0 w 2080"/>
                <a:gd name="T1" fmla="*/ 1 h 4338"/>
                <a:gd name="T2" fmla="*/ 1870 w 2080"/>
                <a:gd name="T3" fmla="*/ 381 h 4338"/>
                <a:gd name="T4" fmla="*/ 2080 w 2080"/>
                <a:gd name="T5" fmla="*/ 381 h 4338"/>
                <a:gd name="T6" fmla="*/ 1033 w 2080"/>
                <a:gd name="T7" fmla="*/ 0 h 4338"/>
                <a:gd name="T8" fmla="*/ 0 w 2080"/>
                <a:gd name="T9" fmla="*/ 1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8" name="Rectangle 19"/>
            <p:cNvSpPr>
              <a:spLocks noChangeArrowheads="1"/>
            </p:cNvSpPr>
            <p:nvPr/>
          </p:nvSpPr>
          <p:spPr bwMode="hidden">
            <a:xfrm>
              <a:off x="0" y="3905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hidden">
            <a:xfrm>
              <a:off x="2583" y="3918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3" name="Freeform 21"/>
            <p:cNvSpPr>
              <a:spLocks/>
            </p:cNvSpPr>
            <p:nvPr/>
          </p:nvSpPr>
          <p:spPr bwMode="hidden">
            <a:xfrm rot="18897039" flipH="1">
              <a:off x="148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4" name="Freeform 22"/>
            <p:cNvSpPr>
              <a:spLocks/>
            </p:cNvSpPr>
            <p:nvPr/>
          </p:nvSpPr>
          <p:spPr bwMode="hidden">
            <a:xfrm rot="18897039" flipH="1">
              <a:off x="76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5" name="Freeform 23"/>
            <p:cNvSpPr>
              <a:spLocks/>
            </p:cNvSpPr>
            <p:nvPr/>
          </p:nvSpPr>
          <p:spPr bwMode="hidden">
            <a:xfrm rot="18897039" flipH="1">
              <a:off x="31" y="3854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6" name="Freeform 24"/>
            <p:cNvSpPr>
              <a:spLocks/>
            </p:cNvSpPr>
            <p:nvPr/>
          </p:nvSpPr>
          <p:spPr bwMode="hidden">
            <a:xfrm flipH="1" flipV="1">
              <a:off x="576" y="3910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7" name="Freeform 25"/>
            <p:cNvSpPr>
              <a:spLocks/>
            </p:cNvSpPr>
            <p:nvPr/>
          </p:nvSpPr>
          <p:spPr bwMode="hidden">
            <a:xfrm flipH="1" flipV="1">
              <a:off x="240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8" name="Freeform 26"/>
            <p:cNvSpPr>
              <a:spLocks/>
            </p:cNvSpPr>
            <p:nvPr/>
          </p:nvSpPr>
          <p:spPr bwMode="hidden">
            <a:xfrm flipH="1" flipV="1">
              <a:off x="3036" y="3958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9" name="Freeform 27"/>
            <p:cNvSpPr>
              <a:spLocks/>
            </p:cNvSpPr>
            <p:nvPr/>
          </p:nvSpPr>
          <p:spPr bwMode="hidden">
            <a:xfrm flipH="1" flipV="1">
              <a:off x="3984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0" name="Freeform 28"/>
            <p:cNvSpPr>
              <a:spLocks/>
            </p:cNvSpPr>
            <p:nvPr/>
          </p:nvSpPr>
          <p:spPr bwMode="hidden">
            <a:xfrm flipH="1" flipV="1">
              <a:off x="3456" y="3910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1" name="Rectangle 29"/>
            <p:cNvSpPr>
              <a:spLocks noChangeArrowheads="1"/>
            </p:cNvSpPr>
            <p:nvPr/>
          </p:nvSpPr>
          <p:spPr bwMode="hidden">
            <a:xfrm>
              <a:off x="0" y="3931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27" name="Rectangle 3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5138"/>
            <a:ext cx="77724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27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04.12.2016</a:t>
            </a:fld>
            <a:endParaRPr lang="ru-RU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1188" y="63134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01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85000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ttorg.kaluga.ru/images/product_images/popup_images/10501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02" y="5000612"/>
            <a:ext cx="1500198" cy="1857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785786" y="6519446"/>
            <a:ext cx="778674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3300"/>
                </a:solidFill>
                <a:latin typeface="Century" pitchFamily="18" charset="0"/>
              </a:rPr>
              <a:t>Автор: Смирнова Лариса Владимировна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1214422"/>
            <a:ext cx="85725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3300"/>
                </a:solidFill>
                <a:latin typeface="Century" pitchFamily="18" charset="0"/>
              </a:rPr>
              <a:t>Элективный курс «Актуальные вопросы Государственной итоговой аттестации по географии»</a:t>
            </a:r>
          </a:p>
          <a:p>
            <a:pPr algn="ctr"/>
            <a:r>
              <a:rPr lang="ru-RU" sz="4000" dirty="0" smtClean="0">
                <a:solidFill>
                  <a:srgbClr val="800000"/>
                </a:solidFill>
                <a:latin typeface="Century" pitchFamily="18" charset="0"/>
              </a:rPr>
              <a:t>(разбор заданий </a:t>
            </a:r>
            <a:r>
              <a:rPr lang="ru-RU" sz="4000" dirty="0" smtClean="0">
                <a:solidFill>
                  <a:srgbClr val="800000"/>
                </a:solidFill>
                <a:latin typeface="Century" pitchFamily="18" charset="0"/>
              </a:rPr>
              <a:t>занятия             «Чтение карт различного содержания (С2)»)</a:t>
            </a:r>
            <a:endParaRPr lang="ru-RU" sz="4000" dirty="0">
              <a:solidFill>
                <a:srgbClr val="800000"/>
              </a:solidFill>
              <a:latin typeface="Century" pitchFamily="18" charset="0"/>
            </a:endParaRPr>
          </a:p>
        </p:txBody>
      </p:sp>
      <p:pic>
        <p:nvPicPr>
          <p:cNvPr id="47106" name="Picture 2" descr="http://sch14.ru/wp-content/uploads/2015/01/g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0"/>
            <a:ext cx="3357554" cy="116052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60284506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8252" y="1916832"/>
            <a:ext cx="5776276" cy="4549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9512" y="116632"/>
            <a:ext cx="8784976" cy="163121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>
                <a:latin typeface="Century" pitchFamily="18" charset="0"/>
              </a:rPr>
              <a:t>Школьники выбирают место для катания на санках. Оцените, какой из участков, обозначенных на карте цифрами 1, 2 и 3, больше всего подходит для этого. Для обоснования своего ответа приведите два </a:t>
            </a:r>
            <a:r>
              <a:rPr lang="ru-RU" sz="2000" b="1" dirty="0" smtClean="0">
                <a:latin typeface="Century" pitchFamily="18" charset="0"/>
              </a:rPr>
              <a:t>довода. Ответ </a:t>
            </a:r>
            <a:r>
              <a:rPr lang="ru-RU" sz="2000" b="1" dirty="0">
                <a:latin typeface="Century" pitchFamily="18" charset="0"/>
              </a:rPr>
              <a:t>запишите на отдельном листе или бланке, указав сначала номер задания.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993724" y="1909364"/>
            <a:ext cx="2970763" cy="1938992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Найдите участки и изучите условные знаки. Обратите внимание на крутизну склонов и характер растительности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228940" y="4191546"/>
            <a:ext cx="2500330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6509" y="116632"/>
            <a:ext cx="8817978" cy="156966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3300"/>
                </a:solidFill>
                <a:latin typeface="Century" pitchFamily="18" charset="0"/>
              </a:rPr>
              <a:t>Подходит участок № 1, так как он расположен на склоне холма и удобен для катания на санках. Участок № 2 расположен на ровной местности, не удобен для катания, к тому же на нём и на участке № 3 растёт кустарник.</a:t>
            </a:r>
          </a:p>
        </p:txBody>
      </p:sp>
    </p:spTree>
    <p:extLst>
      <p:ext uri="{BB962C8B-B14F-4D97-AF65-F5344CB8AC3E}">
        <p14:creationId xmlns:p14="http://schemas.microsoft.com/office/powerpoint/2010/main" xmlns="" val="2874901834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7158" y="285728"/>
            <a:ext cx="8501122" cy="230832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80000"/>
              </a:lnSpc>
            </a:pPr>
            <a:r>
              <a:rPr lang="ru-RU" sz="2000" b="1" dirty="0" smtClean="0">
                <a:latin typeface="Century" pitchFamily="18" charset="0"/>
              </a:rPr>
              <a:t>Фермер выбирает участок для закладки нового фруктового сада. Ему нужен участок, на котором весной рано сходит снег, а летом почва лучше всего прогревается солнцем. Он также должен иметь расположение, удобное для вывоза собранного урожая на консервный завод. Определите, какой из участков, обозначенных на карте цифрами 1, 2 и 3, больше всего отвечает указанным требованиям. Для обоснования своего ответа приведите два довода. Ответ запишите на отдельном листе или бланке, указав сначала номер задания.</a:t>
            </a:r>
            <a:endParaRPr lang="ru-RU" sz="2000" b="1" dirty="0">
              <a:latin typeface="Century" pitchFamily="18" charset="0"/>
            </a:endParaRPr>
          </a:p>
        </p:txBody>
      </p:sp>
      <p:pic>
        <p:nvPicPr>
          <p:cNvPr id="4" name="Picture 2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496"/>
            <a:ext cx="4908550" cy="362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Стрелка вниз 4"/>
          <p:cNvSpPr/>
          <p:nvPr/>
        </p:nvSpPr>
        <p:spPr>
          <a:xfrm>
            <a:off x="2204214" y="4961838"/>
            <a:ext cx="214314" cy="42862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" name="Стрелка вниз 5"/>
          <p:cNvSpPr/>
          <p:nvPr/>
        </p:nvSpPr>
        <p:spPr>
          <a:xfrm>
            <a:off x="1340118" y="2643856"/>
            <a:ext cx="214314" cy="42862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7" name="Стрелка вниз 6"/>
          <p:cNvSpPr/>
          <p:nvPr/>
        </p:nvSpPr>
        <p:spPr>
          <a:xfrm>
            <a:off x="2570928" y="2727394"/>
            <a:ext cx="214314" cy="42862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357818" y="2714620"/>
            <a:ext cx="3571900" cy="70788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1. Найдите участки и изучите условные знаки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57818" y="3643314"/>
            <a:ext cx="3571900" cy="1323439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2. Какой из участков находится на южном склоне, а какой на северном? </a:t>
            </a:r>
          </a:p>
        </p:txBody>
      </p:sp>
      <p:sp>
        <p:nvSpPr>
          <p:cNvPr id="11" name="Стрелка вниз 10"/>
          <p:cNvSpPr/>
          <p:nvPr/>
        </p:nvSpPr>
        <p:spPr bwMode="auto">
          <a:xfrm>
            <a:off x="6858016" y="3357562"/>
            <a:ext cx="357190" cy="357190"/>
          </a:xfrm>
          <a:prstGeom prst="downArrow">
            <a:avLst/>
          </a:prstGeom>
          <a:solidFill>
            <a:srgbClr val="003300"/>
          </a:solidFill>
          <a:ln>
            <a:solidFill>
              <a:srgbClr val="003300"/>
            </a:solidFill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57818" y="5286388"/>
            <a:ext cx="3571900" cy="70788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3. Какой из участков </a:t>
            </a:r>
          </a:p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находится рядом с шоссе?</a:t>
            </a:r>
          </a:p>
        </p:txBody>
      </p:sp>
      <p:sp>
        <p:nvSpPr>
          <p:cNvPr id="13" name="Стрелка вниз 12"/>
          <p:cNvSpPr/>
          <p:nvPr/>
        </p:nvSpPr>
        <p:spPr bwMode="auto">
          <a:xfrm>
            <a:off x="6929454" y="4929198"/>
            <a:ext cx="357190" cy="357190"/>
          </a:xfrm>
          <a:prstGeom prst="downArrow">
            <a:avLst/>
          </a:prstGeom>
          <a:solidFill>
            <a:srgbClr val="003300"/>
          </a:solidFill>
          <a:ln>
            <a:solidFill>
              <a:srgbClr val="003300"/>
            </a:solidFill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5357818" y="3500438"/>
            <a:ext cx="3571900" cy="171451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</a:rPr>
              <a:t>№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</a:rPr>
              <a:t> 1 – на северном,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</a:rPr>
              <a:t> № 2 и № 3 – на южном.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</a:rPr>
              <a:t>Это можно определить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solidFill>
                  <a:srgbClr val="003300"/>
                </a:solidFill>
                <a:latin typeface="Times New Roman" pitchFamily="18" charset="0"/>
              </a:rPr>
              <a:t>по горизонталям.</a:t>
            </a:r>
            <a:endParaRPr kumimoji="0" lang="ru-RU" sz="2400" b="1" i="0" u="none" strike="noStrike" cap="none" normalizeH="0" dirty="0" smtClean="0">
              <a:ln>
                <a:noFill/>
              </a:ln>
              <a:solidFill>
                <a:srgbClr val="003300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5357818" y="5286388"/>
            <a:ext cx="3571900" cy="78581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</a:rPr>
              <a:t>№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</a:rPr>
              <a:t> 1 и № 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929190" y="6215082"/>
            <a:ext cx="2500330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357158" y="214290"/>
            <a:ext cx="8501122" cy="24560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endParaRPr lang="ru-RU" sz="2400" b="1" dirty="0" smtClean="0">
              <a:solidFill>
                <a:schemeClr val="tx1"/>
              </a:solidFill>
              <a:latin typeface="Century" pitchFamily="18" charset="0"/>
            </a:endParaRPr>
          </a:p>
          <a:p>
            <a:pPr algn="ctr">
              <a:lnSpc>
                <a:spcPct val="80000"/>
              </a:lnSpc>
            </a:pPr>
            <a:endParaRPr lang="ru-RU" sz="2400" b="1" dirty="0" smtClean="0">
              <a:solidFill>
                <a:schemeClr val="tx1"/>
              </a:solidFill>
              <a:latin typeface="Century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400" b="1" dirty="0" smtClean="0">
                <a:solidFill>
                  <a:srgbClr val="003300"/>
                </a:solidFill>
                <a:latin typeface="Century" pitchFamily="18" charset="0"/>
              </a:rPr>
              <a:t>На участке 1 плохо будет таять снег, </a:t>
            </a:r>
            <a:r>
              <a:rPr lang="ru-RU" sz="2400" b="1" dirty="0" smtClean="0">
                <a:solidFill>
                  <a:srgbClr val="003300"/>
                </a:solidFill>
                <a:latin typeface="Century" pitchFamily="18" charset="0"/>
              </a:rPr>
              <a:t>т.к. </a:t>
            </a:r>
            <a:r>
              <a:rPr lang="ru-RU" sz="2400" b="1" dirty="0" smtClean="0">
                <a:solidFill>
                  <a:srgbClr val="003300"/>
                </a:solidFill>
                <a:latin typeface="Century" pitchFamily="18" charset="0"/>
              </a:rPr>
              <a:t>склон </a:t>
            </a:r>
            <a:r>
              <a:rPr lang="ru-RU" sz="2400" b="1" dirty="0" smtClean="0">
                <a:solidFill>
                  <a:srgbClr val="003300"/>
                </a:solidFill>
                <a:latin typeface="Century" pitchFamily="18" charset="0"/>
              </a:rPr>
              <a:t>северный, участок 3 – нет дороги, чтобы отвозить  урожай в город. Значит, лучше всего № 2, склон южный –будет быстрее таять снег весной и есть дорога, по которой можно отвозить урожай в город.</a:t>
            </a:r>
          </a:p>
          <a:p>
            <a:pPr algn="ctr">
              <a:lnSpc>
                <a:spcPct val="80000"/>
              </a:lnSpc>
            </a:pPr>
            <a:endParaRPr lang="ru-RU" sz="2400" b="1" dirty="0" smtClean="0">
              <a:solidFill>
                <a:schemeClr val="tx1"/>
              </a:solidFill>
              <a:latin typeface="Century" pitchFamily="18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5.55556E-6 C 0.01007 -0.00441 0.02031 -0.00348 0.029 0.00439 C 0.03403 0.02522 0.02882 0.05138 0.02743 0.07314 C 0.01129 0.07245 -0.00955 0.08633 -0.021 0.07106 C -0.03646 0.05069 -0.03142 0.00971 -0.01302 0.00856 C -0.00382 0.00786 0.00521 0.00856 0.01441 0.00856 " pathEditMode="relative" ptsTypes="fffffA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5.55556E-6 C 0.01007 -0.00441 0.02031 -0.00348 0.029 0.00439 C 0.03403 0.02522 0.02882 0.05138 0.02743 0.07314 C 0.01129 0.07245 -0.00955 0.08633 -0.021 0.07106 C -0.03646 0.05069 -0.03142 0.00971 -0.01302 0.00856 C -0.00382 0.00786 0.00521 0.00856 0.01441 0.00856 " pathEditMode="relative" ptsTypes="fffffA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94444E-6 -1.85185E-6 C 0.00157 -0.00138 0.00348 -0.00254 0.00487 -0.00439 C 0.00626 -0.00625 0.0066 -0.00926 0.00817 -0.01088 C 0.01077 -0.01365 0.01615 -0.01574 0.01945 -0.01713 C 0.02449 -0.00694 0.02605 0.00556 0.02917 0.01713 C 0.03039 0.0213 0.03126 0.0257 0.0323 0.0301 C 0.03282 0.03218 0.03386 0.03658 0.03386 0.03658 C 0.03334 0.04584 0.03525 0.05602 0.0323 0.06459 C 0.03091 0.06852 0.02258 0.06852 0.02258 0.06852 C 0.01615 0.06806 0.00921 0.07037 0.00331 0.06667 C 0.00088 0.06482 0.00225 0.05926 0.00174 0.05579 C -0.00051 0.04074 -0.00294 0.02547 -0.00642 0.01065 C 0.00122 -0.00926 0.01129 -0.00208 0.02917 -0.00208 " pathEditMode="relative" ptsTypes="ffffffffffffA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0" grpId="0" animBg="1"/>
      <p:bldP spid="14" grpId="0" animBg="1"/>
      <p:bldP spid="16" grpId="0" animBg="1"/>
    </p:bldLst>
  </p:timing>
</p:sld>
</file>

<file path=ppt/theme/theme1.xml><?xml version="1.0" encoding="utf-8"?>
<a:theme xmlns:a="http://schemas.openxmlformats.org/drawingml/2006/main" name="Электронная паутина">
  <a:themeElements>
    <a:clrScheme name="Другая 63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DFEADF"/>
      </a:accent1>
      <a:accent2>
        <a:srgbClr val="EFF4EF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Электронная паутин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Электронная паутина 1">
        <a:dk1>
          <a:srgbClr val="000044"/>
        </a:dk1>
        <a:lt1>
          <a:srgbClr val="FFFFFF"/>
        </a:lt1>
        <a:dk2>
          <a:srgbClr val="000066"/>
        </a:dk2>
        <a:lt2>
          <a:srgbClr val="FFCC00"/>
        </a:lt2>
        <a:accent1>
          <a:srgbClr val="9CE157"/>
        </a:accent1>
        <a:accent2>
          <a:srgbClr val="2663A0"/>
        </a:accent2>
        <a:accent3>
          <a:srgbClr val="AAAAB8"/>
        </a:accent3>
        <a:accent4>
          <a:srgbClr val="DADADA"/>
        </a:accent4>
        <a:accent5>
          <a:srgbClr val="CBEEB4"/>
        </a:accent5>
        <a:accent6>
          <a:srgbClr val="215991"/>
        </a:accent6>
        <a:hlink>
          <a:srgbClr val="F98D4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2">
        <a:dk1>
          <a:srgbClr val="000066"/>
        </a:dk1>
        <a:lt1>
          <a:srgbClr val="9CC2E8"/>
        </a:lt1>
        <a:dk2>
          <a:srgbClr val="4D4D4D"/>
        </a:dk2>
        <a:lt2>
          <a:srgbClr val="7DAFE1"/>
        </a:lt2>
        <a:accent1>
          <a:srgbClr val="26D2E4"/>
        </a:accent1>
        <a:accent2>
          <a:srgbClr val="D0E2F4"/>
        </a:accent2>
        <a:accent3>
          <a:srgbClr val="CBDDF2"/>
        </a:accent3>
        <a:accent4>
          <a:srgbClr val="000056"/>
        </a:accent4>
        <a:accent5>
          <a:srgbClr val="ACE5EF"/>
        </a:accent5>
        <a:accent6>
          <a:srgbClr val="BCCDDD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3">
        <a:dk1>
          <a:srgbClr val="000000"/>
        </a:dk1>
        <a:lt1>
          <a:srgbClr val="EAEAEA"/>
        </a:lt1>
        <a:dk2>
          <a:srgbClr val="333333"/>
        </a:dk2>
        <a:lt2>
          <a:srgbClr val="DDDDDD"/>
        </a:lt2>
        <a:accent1>
          <a:srgbClr val="C0C0C0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DCDCDC"/>
        </a:accent5>
        <a:accent6>
          <a:srgbClr val="E7E7E7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4">
        <a:dk1>
          <a:srgbClr val="002E2D"/>
        </a:dk1>
        <a:lt1>
          <a:srgbClr val="FFFFFF"/>
        </a:lt1>
        <a:dk2>
          <a:srgbClr val="005250"/>
        </a:dk2>
        <a:lt2>
          <a:srgbClr val="FFCC00"/>
        </a:lt2>
        <a:accent1>
          <a:srgbClr val="9CE157"/>
        </a:accent1>
        <a:accent2>
          <a:srgbClr val="00817E"/>
        </a:accent2>
        <a:accent3>
          <a:srgbClr val="AAB3B3"/>
        </a:accent3>
        <a:accent4>
          <a:srgbClr val="DADADA"/>
        </a:accent4>
        <a:accent5>
          <a:srgbClr val="CBEEB4"/>
        </a:accent5>
        <a:accent6>
          <a:srgbClr val="007472"/>
        </a:accent6>
        <a:hlink>
          <a:srgbClr val="FFFF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5">
        <a:dk1>
          <a:srgbClr val="291A4C"/>
        </a:dk1>
        <a:lt1>
          <a:srgbClr val="FFFFFF"/>
        </a:lt1>
        <a:dk2>
          <a:srgbClr val="3B256B"/>
        </a:dk2>
        <a:lt2>
          <a:srgbClr val="FFCC00"/>
        </a:lt2>
        <a:accent1>
          <a:srgbClr val="6EBFCA"/>
        </a:accent1>
        <a:accent2>
          <a:srgbClr val="56369C"/>
        </a:accent2>
        <a:accent3>
          <a:srgbClr val="AFACBA"/>
        </a:accent3>
        <a:accent4>
          <a:srgbClr val="DADADA"/>
        </a:accent4>
        <a:accent5>
          <a:srgbClr val="BADCE1"/>
        </a:accent5>
        <a:accent6>
          <a:srgbClr val="4D308D"/>
        </a:accent6>
        <a:hlink>
          <a:srgbClr val="CCCCFF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6">
        <a:dk1>
          <a:srgbClr val="511D30"/>
        </a:dk1>
        <a:lt1>
          <a:srgbClr val="FFFFFF"/>
        </a:lt1>
        <a:dk2>
          <a:srgbClr val="6D2740"/>
        </a:dk2>
        <a:lt2>
          <a:srgbClr val="FDD409"/>
        </a:lt2>
        <a:accent1>
          <a:srgbClr val="FDB83B"/>
        </a:accent1>
        <a:accent2>
          <a:srgbClr val="9D395D"/>
        </a:accent2>
        <a:accent3>
          <a:srgbClr val="BAACAF"/>
        </a:accent3>
        <a:accent4>
          <a:srgbClr val="DADADA"/>
        </a:accent4>
        <a:accent5>
          <a:srgbClr val="FED8AF"/>
        </a:accent5>
        <a:accent6>
          <a:srgbClr val="8E3353"/>
        </a:accent6>
        <a:hlink>
          <a:srgbClr val="FF99CC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7">
        <a:dk1>
          <a:srgbClr val="000050"/>
        </a:dk1>
        <a:lt1>
          <a:srgbClr val="D0E2F4"/>
        </a:lt1>
        <a:dk2>
          <a:srgbClr val="000099"/>
        </a:dk2>
        <a:lt2>
          <a:srgbClr val="7DAFE1"/>
        </a:lt2>
        <a:accent1>
          <a:srgbClr val="26D2E4"/>
        </a:accent1>
        <a:accent2>
          <a:srgbClr val="FCFEAC"/>
        </a:accent2>
        <a:accent3>
          <a:srgbClr val="E4EEF8"/>
        </a:accent3>
        <a:accent4>
          <a:srgbClr val="000043"/>
        </a:accent4>
        <a:accent5>
          <a:srgbClr val="ACE5EF"/>
        </a:accent5>
        <a:accent6>
          <a:srgbClr val="E4E69B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8">
        <a:dk1>
          <a:srgbClr val="000050"/>
        </a:dk1>
        <a:lt1>
          <a:srgbClr val="D0E2F4"/>
        </a:lt1>
        <a:dk2>
          <a:srgbClr val="000099"/>
        </a:dk2>
        <a:lt2>
          <a:srgbClr val="7DAFE1"/>
        </a:lt2>
        <a:accent1>
          <a:srgbClr val="2C7426"/>
        </a:accent1>
        <a:accent2>
          <a:srgbClr val="FCFEAC"/>
        </a:accent2>
        <a:accent3>
          <a:srgbClr val="E4EEF8"/>
        </a:accent3>
        <a:accent4>
          <a:srgbClr val="000043"/>
        </a:accent4>
        <a:accent5>
          <a:srgbClr val="ACBCAC"/>
        </a:accent5>
        <a:accent6>
          <a:srgbClr val="E4E69B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7A45BA5-4BE2-4A48-B715-FA63FAC05AD3}"/>
</file>

<file path=customXml/itemProps2.xml><?xml version="1.0" encoding="utf-8"?>
<ds:datastoreItem xmlns:ds="http://schemas.openxmlformats.org/officeDocument/2006/customXml" ds:itemID="{849650BB-3A24-4F01-B58D-9408E0ACF9A2}"/>
</file>

<file path=customXml/itemProps3.xml><?xml version="1.0" encoding="utf-8"?>
<ds:datastoreItem xmlns:ds="http://schemas.openxmlformats.org/officeDocument/2006/customXml" ds:itemID="{84757254-F3BD-4FAC-B9A2-063186ACEF0A}"/>
</file>

<file path=docProps/app.xml><?xml version="1.0" encoding="utf-8"?>
<Properties xmlns="http://schemas.openxmlformats.org/officeDocument/2006/extended-properties" xmlns:vt="http://schemas.openxmlformats.org/officeDocument/2006/docPropsVTypes">
  <Template>Природопользование и геоэкология</Template>
  <TotalTime>772</TotalTime>
  <Words>341</Words>
  <Application>Microsoft Office PowerPoint</Application>
  <PresentationFormat>Экран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Электронная паутина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Aleksey</dc:creator>
  <cp:lastModifiedBy>Wi</cp:lastModifiedBy>
  <cp:revision>70</cp:revision>
  <dcterms:modified xsi:type="dcterms:W3CDTF">2016-12-04T12:03:34Z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