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3606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«Причины возникновения </a:t>
            </a:r>
            <a:r>
              <a:rPr lang="ru-RU" sz="4000" dirty="0" err="1" smtClean="0">
                <a:solidFill>
                  <a:srgbClr val="800000"/>
                </a:solidFill>
                <a:latin typeface="Century" pitchFamily="18" charset="0"/>
              </a:rPr>
              <a:t>геоэкологических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 проблем»)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850112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Охране речных вод от загрязнения способствует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143248"/>
            <a:ext cx="8929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Ограничение использования удобрений в бассейнах рек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929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1) Вырубка лесов в долинах рек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8929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Размещение водоёмких производств на берегах рек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428868"/>
            <a:ext cx="8929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Осушение болот в верховьях рек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3929066"/>
            <a:ext cx="642942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Какие виды деятельности загрязняют реки?</a:t>
            </a:r>
          </a:p>
          <a:p>
            <a:pPr marL="457200" indent="-457200"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Какой вид деятельности  относится к охране от загрязнения рек? 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14414" y="3857628"/>
            <a:ext cx="6572296" cy="11430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Бытовые стоки, смыв химических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веществ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с полей, попадание нефтепродуктов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5429264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07249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При создании полезащитных лесополос в степной зоне</a:t>
            </a:r>
            <a:endParaRPr lang="ru-RU" sz="2000" b="1" dirty="0" smtClean="0">
              <a:solidFill>
                <a:schemeClr val="accent2">
                  <a:lumMod val="10000"/>
                </a:schemeClr>
              </a:solidFill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80724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сохраняется больше влаги в почве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3214686"/>
            <a:ext cx="80724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образуется больше оврагов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571612"/>
            <a:ext cx="807249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усиливается вымывание минеральных элементов питания растений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571744"/>
            <a:ext cx="80724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увеличивается ветровая эрозия почвы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4000504"/>
            <a:ext cx="4786346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От чего нужно охранять почву?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430" y="6072206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5984" y="3786190"/>
            <a:ext cx="500066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От разрушения – эрозии водной и ветровой </a:t>
            </a: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429124" y="4572008"/>
            <a:ext cx="383470" cy="357191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2357422" y="5000636"/>
            <a:ext cx="4786346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Вспомните виды борьбы с водной и ветровой эрозией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oztehnikka.ru/images/stories/okuchi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81" b="6240"/>
          <a:stretch/>
        </p:blipFill>
        <p:spPr bwMode="auto">
          <a:xfrm>
            <a:off x="5087408" y="4357694"/>
            <a:ext cx="362799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928662" y="0"/>
            <a:ext cx="7429552" cy="928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Борьба с водной и ветровой эрозией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857232"/>
            <a:ext cx="3643338" cy="1071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Мероприятия:</a:t>
            </a:r>
          </a:p>
          <a:p>
            <a:pPr algn="ctr"/>
            <a:r>
              <a:rPr lang="ru-RU" sz="2000" dirty="0" smtClean="0">
                <a:latin typeface="Century" pitchFamily="18" charset="0"/>
              </a:rPr>
              <a:t>создание лесозащитных полос, снегозадержание.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2" name="Picture 3" descr="C:\Documents and Settings\Admin\Рабочий стол\почва\почвенные ресурсы\снегозадержание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897" y="4357694"/>
            <a:ext cx="35719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000628" y="857232"/>
            <a:ext cx="3714776" cy="1071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Мероприятия:</a:t>
            </a:r>
          </a:p>
          <a:p>
            <a:pPr algn="ctr"/>
            <a:r>
              <a:rPr lang="ru-RU" sz="2000" dirty="0" smtClean="0">
                <a:latin typeface="Century" pitchFamily="18" charset="0"/>
              </a:rPr>
              <a:t> обработка почвы поперек склона, углубленная пахота.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2054" name="Picture 6" descr="C:\Documents and Settings\Admin\Рабочий стол\почва\почвенные ресурсы\вспашка поперечная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143116"/>
            <a:ext cx="364333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Управляющая кнопка: назад 16">
            <a:hlinkClick r:id="rId5" action="ppaction://hlinksldjump" highlightClick="1"/>
          </p:cNvPr>
          <p:cNvSpPr/>
          <p:nvPr/>
        </p:nvSpPr>
        <p:spPr bwMode="auto">
          <a:xfrm>
            <a:off x="8215338" y="6215082"/>
            <a:ext cx="714348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http://www.orenobl.ru/images/photo_other/lesopolosa_big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59"/>
          <a:stretch/>
        </p:blipFill>
        <p:spPr bwMode="auto">
          <a:xfrm>
            <a:off x="468586" y="2143116"/>
            <a:ext cx="3527152" cy="192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Century" pitchFamily="18" charset="0"/>
              </a:rPr>
              <a:t>Примером рационального природопользования является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053" y="2601201"/>
            <a:ext cx="857864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entury" pitchFamily="18" charset="0"/>
              </a:rPr>
              <a:t>4) создание системы оборотного водоснабжения на промышленных предприятиях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053" y="1953129"/>
            <a:ext cx="857864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entury" pitchFamily="18" charset="0"/>
              </a:rPr>
              <a:t>3) осушение болот в верховьях малых рек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053" y="1377065"/>
            <a:ext cx="857864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itchFamily="18" charset="0"/>
              </a:rPr>
              <a:t>2) перевод ТЭС с природного газа на уголь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675" y="728993"/>
            <a:ext cx="854802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entury" pitchFamily="18" charset="0"/>
              </a:rPr>
              <a:t>1) захоронение токсичных отходов в густонаселённых районах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4307619"/>
            <a:ext cx="6347378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Вспомните, что называют природопользованием? Какое природопользование является рациональным, а какое нерациональным?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5661248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870" y="647305"/>
            <a:ext cx="866161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Природопользование</a:t>
            </a:r>
            <a:r>
              <a:rPr lang="ru-RU" sz="2000" dirty="0">
                <a:solidFill>
                  <a:srgbClr val="003300"/>
                </a:solidFill>
                <a:latin typeface="Century" pitchFamily="18" charset="0"/>
              </a:rPr>
              <a:t> — это деятельность человеческого общества, направленная на удовлетворение своих потребностей путем использования природных ресурсов</a:t>
            </a:r>
            <a:r>
              <a:rPr lang="ru-RU" sz="2000" dirty="0" smtClean="0">
                <a:solidFill>
                  <a:srgbClr val="003300"/>
                </a:solidFill>
                <a:latin typeface="Century" pitchFamily="18" charset="0"/>
              </a:rPr>
              <a:t>.</a:t>
            </a:r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 Рациональное природопользование</a:t>
            </a:r>
            <a:r>
              <a:rPr lang="ru-RU" sz="2000" dirty="0">
                <a:solidFill>
                  <a:srgbClr val="003300"/>
                </a:solidFill>
                <a:latin typeface="Century" pitchFamily="18" charset="0"/>
              </a:rPr>
              <a:t> — это система природопользования, при которой достаточно полно используются добываемые природные ресурсы, обеспечивается восстановление возобновляемых природных ресурсов, полно и многократно используются отходы производства (т.е. организовано безотходное производство), что позволяет значительно уменьшить загрязнение окружающей среды</a:t>
            </a:r>
            <a:r>
              <a:rPr lang="ru-RU" sz="2000" dirty="0" smtClean="0">
                <a:solidFill>
                  <a:srgbClr val="003300"/>
                </a:solidFill>
                <a:latin typeface="Century" pitchFamily="18" charset="0"/>
              </a:rPr>
              <a:t>.</a:t>
            </a:r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 Нерациональное природопользование -</a:t>
            </a:r>
            <a:r>
              <a:rPr lang="ru-RU" sz="2000" dirty="0">
                <a:solidFill>
                  <a:srgbClr val="003300"/>
                </a:solidFill>
                <a:latin typeface="Century" pitchFamily="18" charset="0"/>
              </a:rPr>
              <a:t> это система природопользования, при которой в больших количествах и не полностью используются легкодоступные природные ресурсы, что приводит к быстрому истощению ресурсов. В этом случае производится большое количество отходов и сильно загрязняется окружающая среда.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91849770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Century" pitchFamily="18" charset="0"/>
              </a:rPr>
              <a:t>Что из перечисленного может привести к образованию «кислотных» дождей?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1126465"/>
            <a:ext cx="653106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1)</a:t>
            </a:r>
            <a:r>
              <a:rPr lang="ru-RU" sz="2400" dirty="0">
                <a:solidFill>
                  <a:schemeClr val="tx1"/>
                </a:solidFill>
                <a:latin typeface="Century" pitchFamily="18" charset="0"/>
              </a:rPr>
              <a:t> работа медеплавильного </a:t>
            </a: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завода</a:t>
            </a:r>
            <a:endParaRPr lang="ru-RU" sz="2000" dirty="0">
              <a:solidFill>
                <a:schemeClr val="tx1"/>
              </a:solidFill>
              <a:latin typeface="Century" pitchFamily="18" charset="0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840977"/>
            <a:ext cx="64969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4) </a:t>
            </a:r>
            <a:r>
              <a:rPr lang="ru-RU" sz="2400" dirty="0">
                <a:solidFill>
                  <a:schemeClr val="tx1"/>
                </a:solidFill>
                <a:latin typeface="Century" pitchFamily="18" charset="0"/>
              </a:rPr>
              <a:t>осушение болот в долинах </a:t>
            </a: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рек</a:t>
            </a:r>
            <a:endParaRPr lang="ru-RU" sz="2000" dirty="0">
              <a:solidFill>
                <a:schemeClr val="tx1"/>
              </a:solidFill>
              <a:latin typeface="Century" pitchFamily="18" charset="0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1" y="2269473"/>
            <a:ext cx="649693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3) </a:t>
            </a:r>
            <a:r>
              <a:rPr lang="ru-RU" sz="2400" dirty="0">
                <a:solidFill>
                  <a:schemeClr val="tx1"/>
                </a:solidFill>
                <a:latin typeface="Century" pitchFamily="18" charset="0"/>
              </a:rPr>
              <a:t>массовая вырубка </a:t>
            </a: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лесов</a:t>
            </a:r>
            <a:endParaRPr lang="ru-RU" sz="2000" dirty="0">
              <a:solidFill>
                <a:schemeClr val="tx1"/>
              </a:solidFill>
              <a:latin typeface="Century" pitchFamily="18" charset="0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697969"/>
            <a:ext cx="653106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2)</a:t>
            </a:r>
            <a:r>
              <a:rPr lang="ru-RU" sz="2400" dirty="0">
                <a:solidFill>
                  <a:schemeClr val="tx1"/>
                </a:solidFill>
                <a:latin typeface="Century" pitchFamily="18" charset="0"/>
              </a:rPr>
              <a:t> использование минеральных </a:t>
            </a:r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удобрений</a:t>
            </a:r>
            <a:endParaRPr lang="ru-RU" sz="2000" dirty="0">
              <a:solidFill>
                <a:schemeClr val="tx1"/>
              </a:solidFill>
              <a:latin typeface="Century" pitchFamily="18" charset="0"/>
              <a:ea typeface="Times New Roman"/>
              <a:cs typeface="Times New Roman"/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178827" y="3627783"/>
            <a:ext cx="500066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Вспомните, что называют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«кислотным» дождём?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4711" y="4709813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59651124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324"/>
            <a:ext cx="6336704" cy="453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1342" y="4990588"/>
            <a:ext cx="2264427" cy="170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209" y="356324"/>
            <a:ext cx="259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Кислотный </a:t>
            </a:r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дождь </a:t>
            </a:r>
            <a:r>
              <a:rPr lang="ru-RU" sz="2000" dirty="0">
                <a:latin typeface="Century" pitchFamily="18" charset="0"/>
              </a:rPr>
              <a:t>— все виды метеорологических </a:t>
            </a:r>
            <a:r>
              <a:rPr lang="ru-RU" sz="2000" dirty="0" smtClean="0">
                <a:latin typeface="Century" pitchFamily="18" charset="0"/>
              </a:rPr>
              <a:t>осадков: </a:t>
            </a:r>
            <a:r>
              <a:rPr lang="ru-RU" sz="2000" dirty="0">
                <a:latin typeface="Century" pitchFamily="18" charset="0"/>
              </a:rPr>
              <a:t>дождь, снег, град, туман, дождь со снегом, при котором наблюдается понижение </a:t>
            </a:r>
            <a:r>
              <a:rPr lang="ru-RU" sz="2000" dirty="0" err="1">
                <a:latin typeface="Century" pitchFamily="18" charset="0"/>
              </a:rPr>
              <a:t>pH</a:t>
            </a:r>
            <a:r>
              <a:rPr lang="ru-RU" sz="2000" dirty="0">
                <a:latin typeface="Century" pitchFamily="18" charset="0"/>
              </a:rPr>
              <a:t> дождевых осадков из-за загрязнений воздуха кислотными оксидами </a:t>
            </a:r>
            <a:r>
              <a:rPr lang="ru-RU" sz="2000" dirty="0" smtClean="0">
                <a:latin typeface="Century" pitchFamily="18" charset="0"/>
              </a:rPr>
              <a:t>обычно: </a:t>
            </a:r>
            <a:r>
              <a:rPr lang="ru-RU" sz="2000" dirty="0">
                <a:latin typeface="Century" pitchFamily="18" charset="0"/>
              </a:rPr>
              <a:t>оксидами серы, оксидами </a:t>
            </a:r>
            <a:r>
              <a:rPr lang="ru-RU" sz="2000" dirty="0" smtClean="0">
                <a:latin typeface="Century" pitchFamily="18" charset="0"/>
              </a:rPr>
              <a:t>азота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 bwMode="auto">
          <a:xfrm>
            <a:off x="8215338" y="6215082"/>
            <a:ext cx="714348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6181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FF9BCC-F13E-4557-BC32-6231CEE2B3AA}"/>
</file>

<file path=customXml/itemProps2.xml><?xml version="1.0" encoding="utf-8"?>
<ds:datastoreItem xmlns:ds="http://schemas.openxmlformats.org/officeDocument/2006/customXml" ds:itemID="{8A4B04B9-B90F-4304-AF12-9A59E7FAA3F3}"/>
</file>

<file path=customXml/itemProps3.xml><?xml version="1.0" encoding="utf-8"?>
<ds:datastoreItem xmlns:ds="http://schemas.openxmlformats.org/officeDocument/2006/customXml" ds:itemID="{BB822AD9-ED55-4965-8B1E-1EEC46F3F5D7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773</TotalTime>
  <Words>415</Words>
  <Application>Microsoft Office PowerPoint</Application>
  <PresentationFormat>Экран (4:3)</PresentationFormat>
  <Paragraphs>44</Paragraphs>
  <Slides>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Электронная паутина</vt:lpstr>
      <vt:lpstr>Слайд 1</vt:lpstr>
      <vt:lpstr>Слайд 2</vt:lpstr>
      <vt:lpstr>Слайд 3</vt:lpstr>
      <vt:lpstr>Борьба с водной и ветровой эрозией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70</cp:revision>
  <dcterms:modified xsi:type="dcterms:W3CDTF">2016-11-27T14:19:47Z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