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94" r:id="rId2"/>
    <p:sldId id="333" r:id="rId3"/>
    <p:sldId id="334" r:id="rId4"/>
    <p:sldId id="294" r:id="rId5"/>
    <p:sldId id="297" r:id="rId6"/>
    <p:sldId id="327" r:id="rId7"/>
    <p:sldId id="395" r:id="rId8"/>
    <p:sldId id="309" r:id="rId9"/>
    <p:sldId id="310" r:id="rId10"/>
    <p:sldId id="338" r:id="rId11"/>
    <p:sldId id="305" r:id="rId12"/>
    <p:sldId id="306" r:id="rId13"/>
    <p:sldId id="319" r:id="rId14"/>
    <p:sldId id="307" r:id="rId15"/>
    <p:sldId id="320" r:id="rId16"/>
    <p:sldId id="317" r:id="rId17"/>
    <p:sldId id="318" r:id="rId18"/>
    <p:sldId id="345" r:id="rId19"/>
    <p:sldId id="358" r:id="rId20"/>
    <p:sldId id="3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E6FB9B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28" autoAdjust="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8283-67AD-4840-ABE2-6B71B45DB4CF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97C6F-688B-4F3B-8A26-96F0B4966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2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7C6F-688B-4F3B-8A26-96F0B4966E8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«Особенности природы России»)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14282" y="214290"/>
            <a:ext cx="8715404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Мы проехали от Средиземного моря до побережья Бискайского залива. И вот, наконец, конечный пункт нашего путешествия – город Ла-Рошель. В нём расположен порт прогулочных яхт. По узким улочкам мы проехали туда. Был тёплый летний день. Дул лёгкий бриз. Водное пространство залива было заполнено яхтами.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entury" pitchFamily="18" charset="0"/>
              </a:rPr>
              <a:t>Для какого из перечисленных городов России характерны морские бризы?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4071942"/>
            <a:ext cx="4429156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 что такое бриз. Где мы можем наблюдать подобное явление?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3357563"/>
            <a:ext cx="27146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Новороссийск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2643183"/>
            <a:ext cx="27146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Чита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3357563"/>
            <a:ext cx="27146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4) Челябинск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6" y="2643183"/>
            <a:ext cx="27146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Псков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929066"/>
            <a:ext cx="785818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entury" pitchFamily="18" charset="0"/>
              </a:rPr>
              <a:t>Бриз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— ветер, который дует на побережье морей и больших озёр. Направление бриза меняется дважды в сутки: дневной бриз дует с моря на разогретое дневными лучами Солнца побережье. Ночной бриз имеет обратное направление.</a:t>
            </a:r>
            <a:endParaRPr lang="ru-RU" sz="2000" b="1" dirty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5500702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Почвы какого из перечисленных регионов обладают более высоким природным плодородием? 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38576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Воронежская 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9124" y="2000240"/>
            <a:ext cx="45005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Пермский край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000240"/>
            <a:ext cx="38576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Республика Карелия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4" y="1285860"/>
            <a:ext cx="45005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Вологодская область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571604" y="2928934"/>
            <a:ext cx="5929354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Какие почвы являются самыми плодородными? Сопоставьте почвенную карту (8 класс) с административной.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0364" y="4429132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datai/okruzhajuschij-mir/Pochva/0015-015-Pochvennaja-karta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675405" cy="5643602"/>
          </a:xfrm>
          <a:prstGeom prst="rect">
            <a:avLst/>
          </a:prstGeom>
          <a:noFill/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14282" y="0"/>
            <a:ext cx="8643998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Самые плодородные почвы – это чернозёмы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857364"/>
            <a:ext cx="1637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Карелия</a:t>
            </a:r>
            <a:endParaRPr lang="ru-RU" sz="1200" b="1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428868"/>
            <a:ext cx="1637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Вологодская область</a:t>
            </a:r>
            <a:endParaRPr lang="ru-RU" sz="1200" b="1" dirty="0"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000372"/>
            <a:ext cx="1637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Пермский край</a:t>
            </a:r>
            <a:endParaRPr lang="ru-RU" sz="1200" b="1" dirty="0"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143248"/>
            <a:ext cx="1637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Воронежская</a:t>
            </a:r>
            <a:endParaRPr lang="ru-RU" sz="1200" b="1" dirty="0">
              <a:latin typeface="Century" pitchFamily="18" charset="0"/>
            </a:endParaRPr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Для почв какой природной зоны России характерен наиболее мощный гумусовый горизонт?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190" y="1214422"/>
            <a:ext cx="35719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степь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90" y="1857364"/>
            <a:ext cx="35719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тундра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1857364"/>
            <a:ext cx="34290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тайга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34290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смешанные леса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2786058"/>
            <a:ext cx="3929090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Вспомните, что такое гумус. Где он может быть самым мощным?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22" y="2786058"/>
            <a:ext cx="4143404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Гумус – это перегной. Самый мощный горизонт образуется, где растительного </a:t>
            </a:r>
            <a:r>
              <a:rPr lang="ru-RU" sz="2000" b="1" dirty="0" err="1" smtClean="0">
                <a:solidFill>
                  <a:srgbClr val="003300"/>
                </a:solidFill>
                <a:latin typeface="Century" pitchFamily="18" charset="0"/>
              </a:rPr>
              <a:t>опада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больше всего.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0364" y="4429132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8680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В каком из перечисленных регионов России площадь болот и заболоченных территорий наибольшая?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000240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Тюменская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Оренбургская область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200024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Республика Калмыкия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24" y="1285860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Ростовская 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1736" y="2857496"/>
            <a:ext cx="3929090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 самую заболоченную территорию России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802" y="5643578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2500298" y="2643182"/>
            <a:ext cx="4143404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3300"/>
                </a:solidFill>
                <a:latin typeface="Century" pitchFamily="18" charset="0"/>
              </a:rPr>
              <a:t>Западно-Сибирская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равнина</a:t>
            </a:r>
          </a:p>
          <a:p>
            <a:pPr algn="ctr"/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4214810" y="3929066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4286256"/>
            <a:ext cx="392909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Какой из указанных регионов находится на этой территории?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42968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Какая из перечисленных рек России разливается летом во время муссонных дождей?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14422"/>
            <a:ext cx="200026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Амур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1785926"/>
            <a:ext cx="192882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Печора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1785926"/>
            <a:ext cx="200026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Дон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1214422"/>
            <a:ext cx="192882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Волга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6116" y="2928934"/>
            <a:ext cx="2286016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Что такое муссон?</a:t>
            </a: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286248" y="3714752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2428868"/>
            <a:ext cx="5643602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Ветер, дважды в год меняющий своё направление. Летом дует с океана на сушу и приносит большое количество осадков, зимой дует с суши на океан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3042" y="4071942"/>
            <a:ext cx="5643602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Найдите реку, расположенную в муссонном типе климата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6116" y="5143512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Какой из перечисленных портов Северного морского пути является незамерзающим?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357298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Мурманск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52" y="2071678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Хатанга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2071678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Тикси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2" y="1357298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Анадырь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678" y="4357694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2000232" y="3071810"/>
            <a:ext cx="5643602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 основную причину по которой порт не будет замерзать зимой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atkar.ru/products/edu/rosfi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010525" cy="5724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2285992"/>
            <a:ext cx="1637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Мурманск</a:t>
            </a:r>
            <a:endParaRPr lang="ru-RU" sz="1200" b="1" dirty="0">
              <a:latin typeface="Century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5400000">
            <a:off x="2035951" y="1321579"/>
            <a:ext cx="78581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1643042" y="357166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Тёплое течение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В какой из перечисленных горных систем количество высотных поясов наибольшее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1214422"/>
            <a:ext cx="35719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Кавказ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90" y="1857364"/>
            <a:ext cx="35719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Саяны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857364"/>
            <a:ext cx="371477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</a:t>
            </a:r>
            <a:r>
              <a:rPr lang="ru-RU" sz="2400" dirty="0" err="1" smtClean="0">
                <a:latin typeface="Century" pitchFamily="18" charset="0"/>
              </a:rPr>
              <a:t>Верхоянский</a:t>
            </a:r>
            <a:r>
              <a:rPr lang="ru-RU" sz="2400" dirty="0" smtClean="0">
                <a:latin typeface="Century" pitchFamily="18" charset="0"/>
              </a:rPr>
              <a:t> хребет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1214422"/>
            <a:ext cx="371477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Урал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860" y="2786058"/>
            <a:ext cx="3929090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Вспомните,  от каких факторов зависит количество высотных поясов в горах?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2643182"/>
            <a:ext cx="4143404" cy="16312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От высоты гор – чем горы выше, тем набор поясов больше. От географического положения – чем южнее – тем набор поясов больше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4500570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На территории какого из перечисленных субъектов Российской Федерации наблюдаются полярные день и ночь? 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40005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Мурманская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28802"/>
            <a:ext cx="43577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Сахалинская область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928802"/>
            <a:ext cx="40005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Пермский край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285860"/>
            <a:ext cx="43577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Ханты-Мансийский АО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2928934"/>
            <a:ext cx="5643602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 какой территории можно наблюдать полярные день и ночь?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6116" y="5715016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2857496"/>
            <a:ext cx="578647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На территории за полярным кругом</a:t>
            </a:r>
          </a:p>
          <a:p>
            <a:pPr algn="ctr"/>
            <a:endParaRPr lang="ru-RU" sz="24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1785918" y="3929066"/>
            <a:ext cx="5786478" cy="1200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На </a:t>
            </a:r>
            <a:r>
              <a:rPr lang="ru-RU" sz="2400" b="1" dirty="0" err="1" smtClean="0">
                <a:solidFill>
                  <a:srgbClr val="003300"/>
                </a:solidFill>
                <a:latin typeface="Century" pitchFamily="18" charset="0"/>
              </a:rPr>
              <a:t>политико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 -административной карте найдите полярный круг и указанные субъекты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Какое из перечисленных морей, омывающих побережье России, является внутренним? 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38576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Балтийское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4" y="2000240"/>
            <a:ext cx="45005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</a:t>
            </a:r>
            <a:r>
              <a:rPr lang="ru-RU" sz="2400" dirty="0" err="1" smtClean="0">
                <a:latin typeface="Century" pitchFamily="18" charset="0"/>
              </a:rPr>
              <a:t>Восточно</a:t>
            </a:r>
            <a:r>
              <a:rPr lang="ru-RU" sz="2400" dirty="0" smtClean="0">
                <a:latin typeface="Century" pitchFamily="18" charset="0"/>
              </a:rPr>
              <a:t> - Сибирское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000240"/>
            <a:ext cx="38576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Баренцево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24" y="1285860"/>
            <a:ext cx="45005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Охотское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50" y="2714620"/>
            <a:ext cx="3214710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Вспомните, какое море называют внутренним, а какое окраинным? 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143372" y="4000504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2786050" y="4500570"/>
            <a:ext cx="3214710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Найдите на карте России моря, сделайте вывод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6"/>
            <a:ext cx="857256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entury" pitchFamily="18" charset="0"/>
              </a:rPr>
              <a:t>Внутренние моря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 — </a:t>
            </a:r>
            <a:r>
              <a:rPr lang="ru-RU" sz="2000" b="1" dirty="0" err="1" smtClean="0">
                <a:solidFill>
                  <a:srgbClr val="003300"/>
                </a:solidFill>
                <a:latin typeface="Century" pitchFamily="18" charset="0"/>
              </a:rPr>
              <a:t>моря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, большей частью закрытые от сообщения с океаном, которым присущ ограниченный (по сравнению с окраинными морями) </a:t>
            </a:r>
            <a:r>
              <a:rPr lang="ru-RU" sz="2000" b="1" dirty="0" err="1" smtClean="0">
                <a:solidFill>
                  <a:srgbClr val="003300"/>
                </a:solidFill>
                <a:latin typeface="Century" pitchFamily="18" charset="0"/>
              </a:rPr>
              <a:t>водообмен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с Мировым океаном. </a:t>
            </a:r>
            <a:r>
              <a:rPr lang="ru-RU" sz="2000" b="1" dirty="0" smtClean="0">
                <a:solidFill>
                  <a:schemeClr val="tx1"/>
                </a:solidFill>
                <a:latin typeface="Century" pitchFamily="18" charset="0"/>
              </a:rPr>
              <a:t>Окраинные моря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 — это моря, которые характеризуются свободным сообщением с океаном и, в ряде случаев, отделённые от них цепью островов или полуостровами.</a:t>
            </a:r>
            <a:endParaRPr lang="ru-RU" sz="2000" b="1" dirty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5857892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dgeo.ucoz.ru/_nw/0/57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5904147"/>
          </a:xfrm>
          <a:prstGeom prst="rect">
            <a:avLst/>
          </a:prstGeom>
          <a:noFill/>
        </p:spPr>
      </p:pic>
      <p:sp>
        <p:nvSpPr>
          <p:cNvPr id="3" name="Полилиния 2"/>
          <p:cNvSpPr/>
          <p:nvPr/>
        </p:nvSpPr>
        <p:spPr bwMode="auto">
          <a:xfrm>
            <a:off x="1935678" y="285008"/>
            <a:ext cx="6353299" cy="2584862"/>
          </a:xfrm>
          <a:custGeom>
            <a:avLst/>
            <a:gdLst>
              <a:gd name="connsiteX0" fmla="*/ 0 w 6353299"/>
              <a:gd name="connsiteY0" fmla="*/ 0 h 2584862"/>
              <a:gd name="connsiteX1" fmla="*/ 213756 w 6353299"/>
              <a:gd name="connsiteY1" fmla="*/ 593766 h 2584862"/>
              <a:gd name="connsiteX2" fmla="*/ 498764 w 6353299"/>
              <a:gd name="connsiteY2" fmla="*/ 1080654 h 2584862"/>
              <a:gd name="connsiteX3" fmla="*/ 807522 w 6353299"/>
              <a:gd name="connsiteY3" fmla="*/ 1496291 h 2584862"/>
              <a:gd name="connsiteX4" fmla="*/ 1104405 w 6353299"/>
              <a:gd name="connsiteY4" fmla="*/ 1793174 h 2584862"/>
              <a:gd name="connsiteX5" fmla="*/ 1674421 w 6353299"/>
              <a:gd name="connsiteY5" fmla="*/ 2196935 h 2584862"/>
              <a:gd name="connsiteX6" fmla="*/ 2446317 w 6353299"/>
              <a:gd name="connsiteY6" fmla="*/ 2493818 h 2584862"/>
              <a:gd name="connsiteX7" fmla="*/ 3503221 w 6353299"/>
              <a:gd name="connsiteY7" fmla="*/ 2553195 h 2584862"/>
              <a:gd name="connsiteX8" fmla="*/ 4465122 w 6353299"/>
              <a:gd name="connsiteY8" fmla="*/ 2303813 h 2584862"/>
              <a:gd name="connsiteX9" fmla="*/ 5296395 w 6353299"/>
              <a:gd name="connsiteY9" fmla="*/ 1757548 h 2584862"/>
              <a:gd name="connsiteX10" fmla="*/ 5807034 w 6353299"/>
              <a:gd name="connsiteY10" fmla="*/ 1187532 h 2584862"/>
              <a:gd name="connsiteX11" fmla="*/ 6353299 w 6353299"/>
              <a:gd name="connsiteY11" fmla="*/ 71252 h 25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3299" h="2584862">
                <a:moveTo>
                  <a:pt x="0" y="0"/>
                </a:moveTo>
                <a:cubicBezTo>
                  <a:pt x="65314" y="206828"/>
                  <a:pt x="130629" y="413657"/>
                  <a:pt x="213756" y="593766"/>
                </a:cubicBezTo>
                <a:cubicBezTo>
                  <a:pt x="296883" y="773875"/>
                  <a:pt x="399803" y="930233"/>
                  <a:pt x="498764" y="1080654"/>
                </a:cubicBezTo>
                <a:cubicBezTo>
                  <a:pt x="597725" y="1231075"/>
                  <a:pt x="706582" y="1377538"/>
                  <a:pt x="807522" y="1496291"/>
                </a:cubicBezTo>
                <a:cubicBezTo>
                  <a:pt x="908462" y="1615044"/>
                  <a:pt x="959922" y="1676400"/>
                  <a:pt x="1104405" y="1793174"/>
                </a:cubicBezTo>
                <a:cubicBezTo>
                  <a:pt x="1248888" y="1909948"/>
                  <a:pt x="1450769" y="2080161"/>
                  <a:pt x="1674421" y="2196935"/>
                </a:cubicBezTo>
                <a:cubicBezTo>
                  <a:pt x="1898073" y="2313709"/>
                  <a:pt x="2141517" y="2434441"/>
                  <a:pt x="2446317" y="2493818"/>
                </a:cubicBezTo>
                <a:cubicBezTo>
                  <a:pt x="2751117" y="2553195"/>
                  <a:pt x="3166754" y="2584862"/>
                  <a:pt x="3503221" y="2553195"/>
                </a:cubicBezTo>
                <a:cubicBezTo>
                  <a:pt x="3839688" y="2521528"/>
                  <a:pt x="4166260" y="2436421"/>
                  <a:pt x="4465122" y="2303813"/>
                </a:cubicBezTo>
                <a:cubicBezTo>
                  <a:pt x="4763984" y="2171205"/>
                  <a:pt x="5072743" y="1943595"/>
                  <a:pt x="5296395" y="1757548"/>
                </a:cubicBezTo>
                <a:cubicBezTo>
                  <a:pt x="5520047" y="1571501"/>
                  <a:pt x="5630883" y="1468581"/>
                  <a:pt x="5807034" y="1187532"/>
                </a:cubicBezTo>
                <a:cubicBezTo>
                  <a:pt x="5983185" y="906483"/>
                  <a:pt x="6168242" y="488867"/>
                  <a:pt x="6353299" y="7125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142984"/>
            <a:ext cx="1637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Мурманская область</a:t>
            </a:r>
            <a:endParaRPr lang="ru-RU" sz="1200" b="1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857496"/>
            <a:ext cx="1637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Ханты-Мансийский АО</a:t>
            </a:r>
            <a:endParaRPr lang="ru-RU" sz="1200" b="1" dirty="0"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8148" y="3571876"/>
            <a:ext cx="1637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Сахалинская область</a:t>
            </a:r>
            <a:endParaRPr lang="ru-RU" sz="1200" b="1" dirty="0"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643182"/>
            <a:ext cx="994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Пермский край</a:t>
            </a:r>
            <a:endParaRPr lang="ru-RU" sz="1200" b="1" dirty="0">
              <a:latin typeface="Century" pitchFamily="18" charset="0"/>
            </a:endParaRP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atkar.ru/products/edu/rosfi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010525" cy="5724525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285992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Балтийское 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2214554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Баренцево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658241">
            <a:off x="5977065" y="1646419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entury" pitchFamily="18" charset="0"/>
              </a:rPr>
              <a:t>Восточно-Сибирское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4000504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Охотское</a:t>
            </a:r>
            <a:endParaRPr lang="ru-RU" sz="2000" b="1" dirty="0"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В каком из перечисленных регионов России зимы наиболее холодные?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38576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Иркутская 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9124" y="2000240"/>
            <a:ext cx="45005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Ростовская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000240"/>
            <a:ext cx="38576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Республика Татарстан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4" y="1285860"/>
            <a:ext cx="45005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Калининградская область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571604" y="2928934"/>
            <a:ext cx="5929354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Найдите на климатической карте объекты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(8 класс). В каких климатических поясах и климатических областях находятся объекты?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240" y="4286256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5_kl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9" y="285728"/>
            <a:ext cx="9089771" cy="62151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4286256"/>
            <a:ext cx="1637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Иркутская область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Калининградская область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28934"/>
            <a:ext cx="1637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Ростовская область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643182"/>
            <a:ext cx="1637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Республика Татарстан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071546"/>
          <a:ext cx="7643866" cy="841248"/>
        </p:xfrm>
        <a:graphic>
          <a:graphicData uri="http://schemas.openxmlformats.org/drawingml/2006/table">
            <a:tbl>
              <a:tblPr/>
              <a:tblGrid>
                <a:gridCol w="3884964"/>
                <a:gridCol w="3758902"/>
              </a:tblGrid>
              <a:tr h="324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Климатограмма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X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Климатограмма Z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393" name="Рисунок 1794" descr="http://79.174.69.4/os/docs/0FA4DA9E3AE2BA1547B75F0B08EF6445/docs/08B890387F1C84DA4A9B88B85465D9BE/xs3docsrc08B890387F1C84DA4A9B88B85465D9BE_1_13028744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172507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28680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Используя климатические карты атласа, определите, климат какого из перечисленных городов показан на </a:t>
            </a:r>
            <a:r>
              <a:rPr lang="ru-RU" sz="2000" b="1" dirty="0" err="1" smtClean="0">
                <a:latin typeface="Century" pitchFamily="18" charset="0"/>
              </a:rPr>
              <a:t>климатограмме</a:t>
            </a:r>
            <a:r>
              <a:rPr lang="ru-RU" sz="2000" b="1" dirty="0" smtClean="0">
                <a:latin typeface="Century" pitchFamily="18" charset="0"/>
              </a:rPr>
              <a:t> Х.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214818"/>
            <a:ext cx="350046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Ростов – на – Дону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6314" y="4786322"/>
            <a:ext cx="38576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Архангельск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4786322"/>
            <a:ext cx="350046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Сыктывкар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314" y="4214818"/>
            <a:ext cx="38576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Петрозаводск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5357826"/>
            <a:ext cx="5929354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Найдите нужную </a:t>
            </a:r>
            <a:r>
              <a:rPr lang="ru-RU" sz="2000" b="1" dirty="0" err="1" smtClean="0">
                <a:solidFill>
                  <a:srgbClr val="003300"/>
                </a:solidFill>
                <a:latin typeface="Century" pitchFamily="18" charset="0"/>
              </a:rPr>
              <a:t>климатограмму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. Рассмотрите годовой ход температур и количество осадков</a:t>
            </a:r>
          </a:p>
        </p:txBody>
      </p:sp>
      <p:sp>
        <p:nvSpPr>
          <p:cNvPr id="11" name="Стрелка вверх 10"/>
          <p:cNvSpPr/>
          <p:nvPr/>
        </p:nvSpPr>
        <p:spPr bwMode="auto">
          <a:xfrm>
            <a:off x="857224" y="3571876"/>
            <a:ext cx="285720" cy="35719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 bwMode="auto">
          <a:xfrm>
            <a:off x="2214546" y="3500438"/>
            <a:ext cx="285752" cy="35719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6457890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357158" y="5357826"/>
            <a:ext cx="2500330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 правила чтения </a:t>
            </a:r>
            <a:r>
              <a:rPr lang="ru-RU" sz="2000" b="1" dirty="0" err="1" smtClean="0">
                <a:solidFill>
                  <a:srgbClr val="003300"/>
                </a:solidFill>
                <a:latin typeface="Century" pitchFamily="18" charset="0"/>
              </a:rPr>
              <a:t>климатограммы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71 0.00023 0.03541 0.00069 0.05173 -0.02223 C 0.06805 -0.04514 0.08107 -0.1088 0.09826 -0.13774 C 0.11545 -0.16667 0.14392 -0.1838 0.15503 -0.19561 C 0.16614 -0.20741 0.15711 -0.2095 0.16493 -0.20903 C 0.17274 -0.20857 0.18819 -0.20672 0.20173 -0.19329 C 0.2151 -0.17987 0.22586 -0.15625 0.24496 -0.12894 C 0.26406 -0.10163 0.30503 -0.047 0.31666 -0.0289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2569 C -0.0118 -0.0331 -0.02812 -0.05578 -0.01944 -0.06528 C -0.01076 -0.075 0.03698 -0.08935 0.04497 -0.08287 C 0.05313 -0.07615 0.03455 -0.03588 0.02865 -0.02569 C 0.02275 -0.01528 0.01459 -0.02176 0.00972 -0.02083 C 0.00469 -0.0199 -0.00191 -0.01828 -0.00677 -0.02569 Z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5" t="12500" r="11801" b="54167"/>
          <a:stretch/>
        </p:blipFill>
        <p:spPr bwMode="auto">
          <a:xfrm>
            <a:off x="2267744" y="1124744"/>
            <a:ext cx="490554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179512" y="1700808"/>
            <a:ext cx="1728192" cy="936104"/>
          </a:xfrm>
          <a:prstGeom prst="wedgeRoundRectCallout">
            <a:avLst>
              <a:gd name="adj1" fmla="val 97805"/>
              <a:gd name="adj2" fmla="val -668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Шкала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температуры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179512" y="3429000"/>
            <a:ext cx="1728192" cy="936104"/>
          </a:xfrm>
          <a:prstGeom prst="wedgeRoundRectCallout">
            <a:avLst>
              <a:gd name="adj1" fmla="val 169957"/>
              <a:gd name="adj2" fmla="val -7577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</a:rPr>
              <a:t>Годовой ход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температуры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7452320" y="1772816"/>
            <a:ext cx="1547664" cy="936104"/>
          </a:xfrm>
          <a:prstGeom prst="wedgeRoundRectCallout">
            <a:avLst>
              <a:gd name="adj1" fmla="val -102807"/>
              <a:gd name="adj2" fmla="val -7450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Шкала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осадков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4139952" y="116632"/>
            <a:ext cx="3096344" cy="864096"/>
          </a:xfrm>
          <a:prstGeom prst="wedgeRoundRectCallout">
            <a:avLst>
              <a:gd name="adj1" fmla="val -25772"/>
              <a:gd name="adj2" fmla="val 1501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Количество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осадков по месяцам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7236296" y="3429000"/>
            <a:ext cx="1907704" cy="1224136"/>
          </a:xfrm>
          <a:prstGeom prst="wedgeRoundRectCallout">
            <a:avLst>
              <a:gd name="adj1" fmla="val -172887"/>
              <a:gd name="adj2" fmla="val -4199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Годовое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количество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ru-RU" sz="2400" baseline="0" dirty="0" smtClean="0">
                <a:solidFill>
                  <a:srgbClr val="003300"/>
                </a:solidFill>
                <a:latin typeface="Times New Roman" pitchFamily="18" charset="0"/>
              </a:rPr>
              <a:t>осадков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 bwMode="auto">
          <a:xfrm rot="5400000">
            <a:off x="4283968" y="2996952"/>
            <a:ext cx="864096" cy="4032448"/>
          </a:xfrm>
          <a:prstGeom prst="rightBrac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3707904" y="5517232"/>
            <a:ext cx="2232248" cy="432048"/>
          </a:xfrm>
          <a:prstGeom prst="wedgeRoundRectCallout">
            <a:avLst>
              <a:gd name="adj1" fmla="val -3824"/>
              <a:gd name="adj2" fmla="val -504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Месяцы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года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7234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1537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В каком из перечисленных регионов России средняя температура воздуха в июле самая высокая? 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Оренбургская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857364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Ненецкий АО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Республика Карелия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28586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Псковская область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84" y="2928934"/>
            <a:ext cx="4929222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От каких факторов зависят июльские температуры воздуха?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857496"/>
            <a:ext cx="514353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От географического положения. Наибольшее количество солнечной радиации поступает на поверхность в южных районах нашей страны, поэтому именно там наблюдаются самые высокие температуры воздуха. </a:t>
            </a:r>
            <a:endParaRPr lang="ru-RU" sz="2000" b="1" dirty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5143512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В каком из перечисленных городов России среднегодовое количество атмосферных осадков наибольшее?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2500306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Сочи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04" y="1714488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Омск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2500306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Оренбург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1714488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Якутск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32" y="3500438"/>
            <a:ext cx="5643602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От каких факторов зависит наибольшее количество осадков?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8992" y="5072074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32" y="3500439"/>
            <a:ext cx="5643602" cy="1138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От близости к океану или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морю, типа климата</a:t>
            </a:r>
            <a:endParaRPr lang="ru-RU" sz="2400" b="1" dirty="0" smtClean="0">
              <a:solidFill>
                <a:srgbClr val="003300"/>
              </a:solidFill>
              <a:latin typeface="Century" pitchFamily="18" charset="0"/>
            </a:endParaRPr>
          </a:p>
          <a:p>
            <a:pPr algn="ctr"/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392D97-1522-4C28-80A1-52BA221DEBFE}"/>
</file>

<file path=customXml/itemProps2.xml><?xml version="1.0" encoding="utf-8"?>
<ds:datastoreItem xmlns:ds="http://schemas.openxmlformats.org/officeDocument/2006/customXml" ds:itemID="{D5C823BC-BD6B-4615-B93E-49169B39D9C2}"/>
</file>

<file path=customXml/itemProps3.xml><?xml version="1.0" encoding="utf-8"?>
<ds:datastoreItem xmlns:ds="http://schemas.openxmlformats.org/officeDocument/2006/customXml" ds:itemID="{0CF22CAE-9441-452F-AF9E-7A19786805F4}"/>
</file>

<file path=docProps/app.xml><?xml version="1.0" encoding="utf-8"?>
<Properties xmlns="http://schemas.openxmlformats.org/officeDocument/2006/extended-properties" xmlns:vt="http://schemas.openxmlformats.org/officeDocument/2006/docPropsVTypes">
  <Template>ГЛАВНАЯ</Template>
  <TotalTime>2884</TotalTime>
  <Words>780</Words>
  <Application>Microsoft Office PowerPoint</Application>
  <PresentationFormat>Экран (4:3)</PresentationFormat>
  <Paragraphs>148</Paragraphs>
  <Slides>20</Slides>
  <Notes>1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Электронная паутина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</cp:lastModifiedBy>
  <cp:revision>105</cp:revision>
  <dcterms:modified xsi:type="dcterms:W3CDTF">2016-11-27T12:57:21Z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