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5"/>
  </p:notesMasterIdLst>
  <p:sldIdLst>
    <p:sldId id="266" r:id="rId2"/>
    <p:sldId id="267" r:id="rId3"/>
    <p:sldId id="26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3300"/>
    <a:srgbClr val="2D452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26" autoAdjust="0"/>
    <p:restoredTop sz="93606" autoAdjust="0"/>
  </p:normalViewPr>
  <p:slideViewPr>
    <p:cSldViewPr>
      <p:cViewPr varScale="1">
        <p:scale>
          <a:sx n="68" d="100"/>
          <a:sy n="68" d="100"/>
        </p:scale>
        <p:origin x="-8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notesMaster" Target="notesMasters/notesMaster1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BB4BD6-2953-4675-9BFE-8EA1D701B40F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0FC69-E2CC-4FFE-9540-35503ECC10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861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14288"/>
            <a:ext cx="9155113" cy="6884988"/>
            <a:chOff x="0" y="-9"/>
            <a:chExt cx="5767" cy="4337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>
                <a:gd name="T0" fmla="*/ 494 w 1737"/>
                <a:gd name="T1" fmla="*/ 4322 h 4320"/>
                <a:gd name="T2" fmla="*/ 1737 w 1737"/>
                <a:gd name="T3" fmla="*/ 4333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22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-7"/>
              <a:ext cx="1737" cy="4329"/>
            </a:xfrm>
            <a:custGeom>
              <a:avLst/>
              <a:gdLst>
                <a:gd name="T0" fmla="*/ 494 w 1737"/>
                <a:gd name="T1" fmla="*/ 4318 h 4320"/>
                <a:gd name="T2" fmla="*/ 1737 w 1737"/>
                <a:gd name="T3" fmla="*/ 4329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18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3744" y="-4"/>
              <a:ext cx="1739" cy="4330"/>
            </a:xfrm>
            <a:custGeom>
              <a:avLst/>
              <a:gdLst>
                <a:gd name="T0" fmla="*/ 494 w 1739"/>
                <a:gd name="T1" fmla="*/ 4325 h 4420"/>
                <a:gd name="T2" fmla="*/ 1739 w 1739"/>
                <a:gd name="T3" fmla="*/ 4330 h 4420"/>
                <a:gd name="T4" fmla="*/ 524 w 1739"/>
                <a:gd name="T5" fmla="*/ 0 h 4420"/>
                <a:gd name="T6" fmla="*/ 0 w 1739"/>
                <a:gd name="T7" fmla="*/ 7 h 4420"/>
                <a:gd name="T8" fmla="*/ 494 w 1739"/>
                <a:gd name="T9" fmla="*/ 4325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>
                <a:gd name="T0" fmla="*/ 0 w 2080"/>
                <a:gd name="T1" fmla="*/ 7 h 4338"/>
                <a:gd name="T2" fmla="*/ 1870 w 2080"/>
                <a:gd name="T3" fmla="*/ 4324 h 4338"/>
                <a:gd name="T4" fmla="*/ 2080 w 2080"/>
                <a:gd name="T5" fmla="*/ 4324 h 4338"/>
                <a:gd name="T6" fmla="*/ 1033 w 2080"/>
                <a:gd name="T7" fmla="*/ 0 h 4338"/>
                <a:gd name="T8" fmla="*/ 0 w 2080"/>
                <a:gd name="T9" fmla="*/ 7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117" y="97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83" y="49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 rot="-2895842">
              <a:off x="-984" y="1041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4250" y="-7"/>
              <a:ext cx="1089" cy="2285"/>
            </a:xfrm>
            <a:custGeom>
              <a:avLst/>
              <a:gdLst/>
              <a:ahLst/>
              <a:cxnLst>
                <a:cxn ang="0">
                  <a:pos x="0" y="2265"/>
                </a:cxn>
                <a:cxn ang="0">
                  <a:pos x="1030" y="0"/>
                </a:cxn>
                <a:cxn ang="0">
                  <a:pos x="1089" y="0"/>
                </a:cxn>
                <a:cxn ang="0">
                  <a:pos x="37" y="2285"/>
                </a:cxn>
                <a:cxn ang="0">
                  <a:pos x="0" y="2265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invGray">
            <a:xfrm>
              <a:off x="0" y="2441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invGray">
            <a:xfrm>
              <a:off x="1632" y="2487"/>
              <a:ext cx="1737" cy="382"/>
            </a:xfrm>
            <a:custGeom>
              <a:avLst/>
              <a:gdLst>
                <a:gd name="T0" fmla="*/ 494 w 1737"/>
                <a:gd name="T1" fmla="*/ 381 h 4320"/>
                <a:gd name="T2" fmla="*/ 1737 w 1737"/>
                <a:gd name="T3" fmla="*/ 382 h 4320"/>
                <a:gd name="T4" fmla="*/ 524 w 1737"/>
                <a:gd name="T5" fmla="*/ 0 h 4320"/>
                <a:gd name="T6" fmla="*/ 0 w 1737"/>
                <a:gd name="T7" fmla="*/ 1 h 4320"/>
                <a:gd name="T8" fmla="*/ 494 w 1737"/>
                <a:gd name="T9" fmla="*/ 381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invGray">
            <a:xfrm>
              <a:off x="0" y="2487"/>
              <a:ext cx="1737" cy="381"/>
            </a:xfrm>
            <a:custGeom>
              <a:avLst/>
              <a:gdLst>
                <a:gd name="T0" fmla="*/ 494 w 1737"/>
                <a:gd name="T1" fmla="*/ 380 h 4320"/>
                <a:gd name="T2" fmla="*/ 1737 w 1737"/>
                <a:gd name="T3" fmla="*/ 381 h 4320"/>
                <a:gd name="T4" fmla="*/ 524 w 1737"/>
                <a:gd name="T5" fmla="*/ 0 h 4320"/>
                <a:gd name="T6" fmla="*/ 0 w 1737"/>
                <a:gd name="T7" fmla="*/ 1 h 4320"/>
                <a:gd name="T8" fmla="*/ 494 w 1737"/>
                <a:gd name="T9" fmla="*/ 380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invGray">
            <a:xfrm>
              <a:off x="3744" y="2487"/>
              <a:ext cx="1739" cy="382"/>
            </a:xfrm>
            <a:custGeom>
              <a:avLst/>
              <a:gdLst>
                <a:gd name="T0" fmla="*/ 494 w 1739"/>
                <a:gd name="T1" fmla="*/ 382 h 4420"/>
                <a:gd name="T2" fmla="*/ 1739 w 1739"/>
                <a:gd name="T3" fmla="*/ 382 h 4420"/>
                <a:gd name="T4" fmla="*/ 524 w 1739"/>
                <a:gd name="T5" fmla="*/ 0 h 4420"/>
                <a:gd name="T6" fmla="*/ 0 w 1739"/>
                <a:gd name="T7" fmla="*/ 1 h 4420"/>
                <a:gd name="T8" fmla="*/ 494 w 1739"/>
                <a:gd name="T9" fmla="*/ 382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invGray">
            <a:xfrm>
              <a:off x="1920" y="2487"/>
              <a:ext cx="2080" cy="381"/>
            </a:xfrm>
            <a:custGeom>
              <a:avLst/>
              <a:gdLst>
                <a:gd name="T0" fmla="*/ 0 w 2080"/>
                <a:gd name="T1" fmla="*/ 1 h 4338"/>
                <a:gd name="T2" fmla="*/ 1870 w 2080"/>
                <a:gd name="T3" fmla="*/ 381 h 4338"/>
                <a:gd name="T4" fmla="*/ 2080 w 2080"/>
                <a:gd name="T5" fmla="*/ 381 h 4338"/>
                <a:gd name="T6" fmla="*/ 1033 w 2080"/>
                <a:gd name="T7" fmla="*/ 0 h 4338"/>
                <a:gd name="T8" fmla="*/ 0 w 2080"/>
                <a:gd name="T9" fmla="*/ 1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invGray">
            <a:xfrm>
              <a:off x="7" y="2456"/>
              <a:ext cx="5760" cy="432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invGray">
            <a:xfrm>
              <a:off x="2583" y="2449"/>
              <a:ext cx="1036" cy="420"/>
            </a:xfrm>
            <a:custGeom>
              <a:avLst/>
              <a:gdLst/>
              <a:ahLst/>
              <a:cxnLst>
                <a:cxn ang="0">
                  <a:pos x="1027" y="0"/>
                </a:cxn>
                <a:cxn ang="0">
                  <a:pos x="0" y="417"/>
                </a:cxn>
                <a:cxn ang="0">
                  <a:pos x="24" y="420"/>
                </a:cxn>
                <a:cxn ang="0">
                  <a:pos x="1036" y="16"/>
                </a:cxn>
                <a:cxn ang="0">
                  <a:pos x="1027" y="0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invGray">
            <a:xfrm rot="18897039" flipH="1">
              <a:off x="1486" y="2417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invGray">
            <a:xfrm rot="18897039" flipH="1">
              <a:off x="766" y="2417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invGray">
            <a:xfrm rot="18897039" flipH="1">
              <a:off x="31" y="2385"/>
              <a:ext cx="1034" cy="487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invGray">
            <a:xfrm flipH="1" flipV="1">
              <a:off x="576" y="2441"/>
              <a:ext cx="3552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invGray">
            <a:xfrm flipH="1" flipV="1">
              <a:off x="240" y="2441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invGray">
            <a:xfrm flipH="1" flipV="1">
              <a:off x="3036" y="2489"/>
              <a:ext cx="1332" cy="383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invGray">
            <a:xfrm flipH="1" flipV="1">
              <a:off x="3984" y="2441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invGray">
            <a:xfrm flipH="1" flipV="1">
              <a:off x="3456" y="2441"/>
              <a:ext cx="2304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invGray">
            <a:xfrm>
              <a:off x="0" y="2462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hidden">
            <a:xfrm>
              <a:off x="0" y="2880"/>
              <a:ext cx="5760" cy="57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hidden">
            <a:xfrm>
              <a:off x="0" y="3408"/>
              <a:ext cx="5760" cy="9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34" name="Picture 32" descr="BTZBUL1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6" y="1650"/>
              <a:ext cx="204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29" name="Rectangle 33"/>
          <p:cNvSpPr>
            <a:spLocks noGrp="1" noChangeArrowheads="1"/>
          </p:cNvSpPr>
          <p:nvPr>
            <p:ph type="ctrTitle"/>
          </p:nvPr>
        </p:nvSpPr>
        <p:spPr>
          <a:xfrm>
            <a:off x="1676400" y="1905000"/>
            <a:ext cx="7239000" cy="19050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130" name="Rectangle 34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4572000"/>
            <a:ext cx="6400800" cy="1679575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5" name="Rectangle 3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5B106E36-FD25-4E2D-B0AA-010F637433A0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465138"/>
            <a:ext cx="1943100" cy="56308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465138"/>
            <a:ext cx="5676900" cy="56308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8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3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7405688"/>
            <a:chOff x="0" y="-9"/>
            <a:chExt cx="5760" cy="4665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>
                <a:gd name="T0" fmla="*/ 494 w 1737"/>
                <a:gd name="T1" fmla="*/ 4322 h 4320"/>
                <a:gd name="T2" fmla="*/ 1737 w 1737"/>
                <a:gd name="T3" fmla="*/ 4333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22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-7"/>
              <a:ext cx="1737" cy="4329"/>
            </a:xfrm>
            <a:custGeom>
              <a:avLst/>
              <a:gdLst>
                <a:gd name="T0" fmla="*/ 494 w 1737"/>
                <a:gd name="T1" fmla="*/ 4318 h 4320"/>
                <a:gd name="T2" fmla="*/ 1737 w 1737"/>
                <a:gd name="T3" fmla="*/ 4329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18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3744" y="-4"/>
              <a:ext cx="1739" cy="4330"/>
            </a:xfrm>
            <a:custGeom>
              <a:avLst/>
              <a:gdLst>
                <a:gd name="T0" fmla="*/ 494 w 1739"/>
                <a:gd name="T1" fmla="*/ 4325 h 4420"/>
                <a:gd name="T2" fmla="*/ 1739 w 1739"/>
                <a:gd name="T3" fmla="*/ 4330 h 4420"/>
                <a:gd name="T4" fmla="*/ 524 w 1739"/>
                <a:gd name="T5" fmla="*/ 0 h 4420"/>
                <a:gd name="T6" fmla="*/ 0 w 1739"/>
                <a:gd name="T7" fmla="*/ 7 h 4420"/>
                <a:gd name="T8" fmla="*/ 494 w 1739"/>
                <a:gd name="T9" fmla="*/ 4325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>
                <a:gd name="T0" fmla="*/ 0 w 2080"/>
                <a:gd name="T1" fmla="*/ 7 h 4338"/>
                <a:gd name="T2" fmla="*/ 1870 w 2080"/>
                <a:gd name="T3" fmla="*/ 4324 h 4338"/>
                <a:gd name="T4" fmla="*/ 2080 w 2080"/>
                <a:gd name="T5" fmla="*/ 4324 h 4338"/>
                <a:gd name="T6" fmla="*/ 1033 w 2080"/>
                <a:gd name="T7" fmla="*/ 0 h 4338"/>
                <a:gd name="T8" fmla="*/ 0 w 2080"/>
                <a:gd name="T9" fmla="*/ 7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79" name="Freeform 7"/>
            <p:cNvSpPr>
              <a:spLocks/>
            </p:cNvSpPr>
            <p:nvPr/>
          </p:nvSpPr>
          <p:spPr bwMode="hidden">
            <a:xfrm>
              <a:off x="117" y="97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80" name="Freeform 8"/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81" name="Freeform 9"/>
            <p:cNvSpPr>
              <a:spLocks/>
            </p:cNvSpPr>
            <p:nvPr/>
          </p:nvSpPr>
          <p:spPr bwMode="hidden">
            <a:xfrm>
              <a:off x="83" y="49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82" name="Freeform 10"/>
            <p:cNvSpPr>
              <a:spLocks/>
            </p:cNvSpPr>
            <p:nvPr userDrawn="1"/>
          </p:nvSpPr>
          <p:spPr bwMode="hidden">
            <a:xfrm rot="-2895842">
              <a:off x="-984" y="1041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83" name="Freeform 11"/>
            <p:cNvSpPr>
              <a:spLocks/>
            </p:cNvSpPr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84" name="Freeform 12"/>
            <p:cNvSpPr>
              <a:spLocks/>
            </p:cNvSpPr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85" name="Freeform 13"/>
            <p:cNvSpPr>
              <a:spLocks/>
            </p:cNvSpPr>
            <p:nvPr/>
          </p:nvSpPr>
          <p:spPr bwMode="hidden">
            <a:xfrm>
              <a:off x="4250" y="-7"/>
              <a:ext cx="1089" cy="2285"/>
            </a:xfrm>
            <a:custGeom>
              <a:avLst/>
              <a:gdLst/>
              <a:ahLst/>
              <a:cxnLst>
                <a:cxn ang="0">
                  <a:pos x="0" y="2265"/>
                </a:cxn>
                <a:cxn ang="0">
                  <a:pos x="1030" y="0"/>
                </a:cxn>
                <a:cxn ang="0">
                  <a:pos x="1089" y="0"/>
                </a:cxn>
                <a:cxn ang="0">
                  <a:pos x="37" y="2285"/>
                </a:cxn>
                <a:cxn ang="0">
                  <a:pos x="0" y="2265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3" name="Rectangle 14"/>
            <p:cNvSpPr>
              <a:spLocks noChangeArrowheads="1"/>
            </p:cNvSpPr>
            <p:nvPr/>
          </p:nvSpPr>
          <p:spPr bwMode="hidden">
            <a:xfrm>
              <a:off x="0" y="3910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1632" y="3956"/>
              <a:ext cx="1737" cy="382"/>
            </a:xfrm>
            <a:custGeom>
              <a:avLst/>
              <a:gdLst>
                <a:gd name="T0" fmla="*/ 494 w 1737"/>
                <a:gd name="T1" fmla="*/ 381 h 4320"/>
                <a:gd name="T2" fmla="*/ 1737 w 1737"/>
                <a:gd name="T3" fmla="*/ 382 h 4320"/>
                <a:gd name="T4" fmla="*/ 524 w 1737"/>
                <a:gd name="T5" fmla="*/ 0 h 4320"/>
                <a:gd name="T6" fmla="*/ 0 w 1737"/>
                <a:gd name="T7" fmla="*/ 1 h 4320"/>
                <a:gd name="T8" fmla="*/ 494 w 1737"/>
                <a:gd name="T9" fmla="*/ 381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" name="Freeform 16"/>
            <p:cNvSpPr>
              <a:spLocks/>
            </p:cNvSpPr>
            <p:nvPr/>
          </p:nvSpPr>
          <p:spPr bwMode="hidden">
            <a:xfrm>
              <a:off x="0" y="3956"/>
              <a:ext cx="1737" cy="381"/>
            </a:xfrm>
            <a:custGeom>
              <a:avLst/>
              <a:gdLst>
                <a:gd name="T0" fmla="*/ 494 w 1737"/>
                <a:gd name="T1" fmla="*/ 380 h 4320"/>
                <a:gd name="T2" fmla="*/ 1737 w 1737"/>
                <a:gd name="T3" fmla="*/ 381 h 4320"/>
                <a:gd name="T4" fmla="*/ 524 w 1737"/>
                <a:gd name="T5" fmla="*/ 0 h 4320"/>
                <a:gd name="T6" fmla="*/ 0 w 1737"/>
                <a:gd name="T7" fmla="*/ 1 h 4320"/>
                <a:gd name="T8" fmla="*/ 494 w 1737"/>
                <a:gd name="T9" fmla="*/ 380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6" name="Freeform 17"/>
            <p:cNvSpPr>
              <a:spLocks/>
            </p:cNvSpPr>
            <p:nvPr/>
          </p:nvSpPr>
          <p:spPr bwMode="hidden">
            <a:xfrm>
              <a:off x="3744" y="3956"/>
              <a:ext cx="1739" cy="382"/>
            </a:xfrm>
            <a:custGeom>
              <a:avLst/>
              <a:gdLst>
                <a:gd name="T0" fmla="*/ 494 w 1739"/>
                <a:gd name="T1" fmla="*/ 382 h 4420"/>
                <a:gd name="T2" fmla="*/ 1739 w 1739"/>
                <a:gd name="T3" fmla="*/ 382 h 4420"/>
                <a:gd name="T4" fmla="*/ 524 w 1739"/>
                <a:gd name="T5" fmla="*/ 0 h 4420"/>
                <a:gd name="T6" fmla="*/ 0 w 1739"/>
                <a:gd name="T7" fmla="*/ 1 h 4420"/>
                <a:gd name="T8" fmla="*/ 494 w 1739"/>
                <a:gd name="T9" fmla="*/ 382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7" name="Freeform 18"/>
            <p:cNvSpPr>
              <a:spLocks/>
            </p:cNvSpPr>
            <p:nvPr/>
          </p:nvSpPr>
          <p:spPr bwMode="hidden">
            <a:xfrm>
              <a:off x="1920" y="3956"/>
              <a:ext cx="2080" cy="381"/>
            </a:xfrm>
            <a:custGeom>
              <a:avLst/>
              <a:gdLst>
                <a:gd name="T0" fmla="*/ 0 w 2080"/>
                <a:gd name="T1" fmla="*/ 1 h 4338"/>
                <a:gd name="T2" fmla="*/ 1870 w 2080"/>
                <a:gd name="T3" fmla="*/ 381 h 4338"/>
                <a:gd name="T4" fmla="*/ 2080 w 2080"/>
                <a:gd name="T5" fmla="*/ 381 h 4338"/>
                <a:gd name="T6" fmla="*/ 1033 w 2080"/>
                <a:gd name="T7" fmla="*/ 0 h 4338"/>
                <a:gd name="T8" fmla="*/ 0 w 2080"/>
                <a:gd name="T9" fmla="*/ 1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8" name="Rectangle 19"/>
            <p:cNvSpPr>
              <a:spLocks noChangeArrowheads="1"/>
            </p:cNvSpPr>
            <p:nvPr/>
          </p:nvSpPr>
          <p:spPr bwMode="hidden">
            <a:xfrm>
              <a:off x="0" y="3905"/>
              <a:ext cx="5760" cy="432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2" name="Freeform 20"/>
            <p:cNvSpPr>
              <a:spLocks/>
            </p:cNvSpPr>
            <p:nvPr/>
          </p:nvSpPr>
          <p:spPr bwMode="hidden">
            <a:xfrm>
              <a:off x="2583" y="3918"/>
              <a:ext cx="1036" cy="420"/>
            </a:xfrm>
            <a:custGeom>
              <a:avLst/>
              <a:gdLst/>
              <a:ahLst/>
              <a:cxnLst>
                <a:cxn ang="0">
                  <a:pos x="1027" y="0"/>
                </a:cxn>
                <a:cxn ang="0">
                  <a:pos x="0" y="417"/>
                </a:cxn>
                <a:cxn ang="0">
                  <a:pos x="24" y="420"/>
                </a:cxn>
                <a:cxn ang="0">
                  <a:pos x="1036" y="16"/>
                </a:cxn>
                <a:cxn ang="0">
                  <a:pos x="1027" y="0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3" name="Freeform 21"/>
            <p:cNvSpPr>
              <a:spLocks/>
            </p:cNvSpPr>
            <p:nvPr/>
          </p:nvSpPr>
          <p:spPr bwMode="hidden">
            <a:xfrm rot="18897039" flipH="1">
              <a:off x="1486" y="3886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4" name="Freeform 22"/>
            <p:cNvSpPr>
              <a:spLocks/>
            </p:cNvSpPr>
            <p:nvPr/>
          </p:nvSpPr>
          <p:spPr bwMode="hidden">
            <a:xfrm rot="18897039" flipH="1">
              <a:off x="766" y="3886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5" name="Freeform 23"/>
            <p:cNvSpPr>
              <a:spLocks/>
            </p:cNvSpPr>
            <p:nvPr/>
          </p:nvSpPr>
          <p:spPr bwMode="hidden">
            <a:xfrm rot="18897039" flipH="1">
              <a:off x="31" y="3854"/>
              <a:ext cx="1034" cy="487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6" name="Freeform 24"/>
            <p:cNvSpPr>
              <a:spLocks/>
            </p:cNvSpPr>
            <p:nvPr/>
          </p:nvSpPr>
          <p:spPr bwMode="hidden">
            <a:xfrm flipH="1" flipV="1">
              <a:off x="576" y="3910"/>
              <a:ext cx="3552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7" name="Freeform 25"/>
            <p:cNvSpPr>
              <a:spLocks/>
            </p:cNvSpPr>
            <p:nvPr/>
          </p:nvSpPr>
          <p:spPr bwMode="hidden">
            <a:xfrm flipH="1" flipV="1">
              <a:off x="240" y="3910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8" name="Freeform 26"/>
            <p:cNvSpPr>
              <a:spLocks/>
            </p:cNvSpPr>
            <p:nvPr/>
          </p:nvSpPr>
          <p:spPr bwMode="hidden">
            <a:xfrm flipH="1" flipV="1">
              <a:off x="3036" y="3958"/>
              <a:ext cx="1332" cy="383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9" name="Freeform 27"/>
            <p:cNvSpPr>
              <a:spLocks/>
            </p:cNvSpPr>
            <p:nvPr/>
          </p:nvSpPr>
          <p:spPr bwMode="hidden">
            <a:xfrm flipH="1" flipV="1">
              <a:off x="3984" y="3910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00" name="Freeform 28"/>
            <p:cNvSpPr>
              <a:spLocks/>
            </p:cNvSpPr>
            <p:nvPr/>
          </p:nvSpPr>
          <p:spPr bwMode="hidden">
            <a:xfrm flipH="1" flipV="1">
              <a:off x="3456" y="3910"/>
              <a:ext cx="2304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01" name="Rectangle 29"/>
            <p:cNvSpPr>
              <a:spLocks noChangeArrowheads="1"/>
            </p:cNvSpPr>
            <p:nvPr/>
          </p:nvSpPr>
          <p:spPr bwMode="hidden">
            <a:xfrm>
              <a:off x="0" y="3931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27" name="Rectangle 3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5138"/>
            <a:ext cx="77724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104" name="Rectangle 3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2788" y="63134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3105" name="Rectangle 3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51188" y="631348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106" name="Rectangle 3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0188" y="63134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85000"/>
        <a:buBlip>
          <a:blip r:embed="rId13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ttorg.kaluga.ru/images/product_images/popup_images/10501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02" y="5000612"/>
            <a:ext cx="1500198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785786" y="6519446"/>
            <a:ext cx="77867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3300"/>
                </a:solidFill>
                <a:latin typeface="Century" pitchFamily="18" charset="0"/>
              </a:rPr>
              <a:t>Автор: Смирнова Лариса Владимировна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214422"/>
            <a:ext cx="85725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3300"/>
                </a:solidFill>
                <a:latin typeface="Century" pitchFamily="18" charset="0"/>
              </a:rPr>
              <a:t>Элективный курс «Актуальные вопросы Государственной итоговой аттестации по географии»</a:t>
            </a:r>
          </a:p>
          <a:p>
            <a:pPr algn="ctr"/>
            <a:r>
              <a:rPr lang="ru-RU" sz="4000" dirty="0" smtClean="0">
                <a:solidFill>
                  <a:srgbClr val="800000"/>
                </a:solidFill>
                <a:latin typeface="Century" pitchFamily="18" charset="0"/>
              </a:rPr>
              <a:t>(разбор заданий занятия </a:t>
            </a:r>
            <a:endParaRPr lang="ru-RU" sz="4000" dirty="0" smtClean="0">
              <a:solidFill>
                <a:srgbClr val="800000"/>
              </a:solidFill>
              <a:latin typeface="Century" pitchFamily="18" charset="0"/>
            </a:endParaRPr>
          </a:p>
          <a:p>
            <a:pPr algn="ctr"/>
            <a:r>
              <a:rPr lang="ru-RU" sz="4000" dirty="0" smtClean="0">
                <a:solidFill>
                  <a:srgbClr val="800000"/>
                </a:solidFill>
                <a:latin typeface="Century" pitchFamily="18" charset="0"/>
              </a:rPr>
              <a:t>«Чтение и анализ карт»)</a:t>
            </a:r>
            <a:endParaRPr lang="ru-RU" sz="4000" dirty="0">
              <a:solidFill>
                <a:srgbClr val="800000"/>
              </a:solidFill>
              <a:latin typeface="Century" pitchFamily="18" charset="0"/>
            </a:endParaRPr>
          </a:p>
        </p:txBody>
      </p:sp>
      <p:pic>
        <p:nvPicPr>
          <p:cNvPr id="47106" name="Picture 2" descr="http://sch14.ru/wp-content/uploads/2015/01/g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3357554" cy="11605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60284506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0388" y="1271588"/>
            <a:ext cx="4725992" cy="349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579" name="Прямоугольник 2"/>
          <p:cNvSpPr>
            <a:spLocks noChangeArrowheads="1"/>
          </p:cNvSpPr>
          <p:nvPr/>
        </p:nvSpPr>
        <p:spPr bwMode="auto">
          <a:xfrm>
            <a:off x="571472" y="206375"/>
            <a:ext cx="8358216" cy="92333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b="1" dirty="0">
                <a:solidFill>
                  <a:schemeClr val="tx1"/>
                </a:solidFill>
                <a:latin typeface="Century" pitchFamily="18" charset="0"/>
              </a:rPr>
              <a:t>На рисунках представлены варианты профиля рельефа местности, построенные на основе карты по линии А–В разными учащимися. Какой из профилей построен верно?</a:t>
            </a:r>
          </a:p>
        </p:txBody>
      </p:sp>
      <p:sp>
        <p:nvSpPr>
          <p:cNvPr id="4" name="5-конечная звезда 3"/>
          <p:cNvSpPr/>
          <p:nvPr/>
        </p:nvSpPr>
        <p:spPr>
          <a:xfrm>
            <a:off x="1357290" y="1500174"/>
            <a:ext cx="214314" cy="21431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6" name="Прямая соединительная линия 5"/>
          <p:cNvCxnSpPr>
            <a:stCxn id="4" idx="3"/>
          </p:cNvCxnSpPr>
          <p:nvPr/>
        </p:nvCxnSpPr>
        <p:spPr>
          <a:xfrm rot="16200000" flipH="1">
            <a:off x="1301106" y="1944055"/>
            <a:ext cx="1500199" cy="10410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5-конечная звезда 7"/>
          <p:cNvSpPr/>
          <p:nvPr/>
        </p:nvSpPr>
        <p:spPr>
          <a:xfrm>
            <a:off x="2500298" y="3143248"/>
            <a:ext cx="214314" cy="21431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" name="Группа 19"/>
          <p:cNvGrpSpPr>
            <a:grpSpLocks/>
          </p:cNvGrpSpPr>
          <p:nvPr/>
        </p:nvGrpSpPr>
        <p:grpSpPr bwMode="auto">
          <a:xfrm>
            <a:off x="6000750" y="1244600"/>
            <a:ext cx="2725738" cy="930275"/>
            <a:chOff x="2857488" y="2964521"/>
            <a:chExt cx="2725877" cy="928958"/>
          </a:xfrm>
        </p:grpSpPr>
        <p:pic>
          <p:nvPicPr>
            <p:cNvPr id="24624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60635" y="2964521"/>
              <a:ext cx="2022730" cy="928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625" name="TextBox 18"/>
            <p:cNvSpPr txBox="1">
              <a:spLocks noChangeArrowheads="1"/>
            </p:cNvSpPr>
            <p:nvPr/>
          </p:nvSpPr>
          <p:spPr bwMode="auto">
            <a:xfrm>
              <a:off x="2857488" y="3148014"/>
              <a:ext cx="428628" cy="338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 dirty="0">
                  <a:latin typeface="Century" pitchFamily="18" charset="0"/>
                </a:rPr>
                <a:t>1)</a:t>
              </a:r>
            </a:p>
          </p:txBody>
        </p:sp>
      </p:grpSp>
      <p:grpSp>
        <p:nvGrpSpPr>
          <p:cNvPr id="3" name="Группа 23"/>
          <p:cNvGrpSpPr>
            <a:grpSpLocks/>
          </p:cNvGrpSpPr>
          <p:nvPr/>
        </p:nvGrpSpPr>
        <p:grpSpPr bwMode="auto">
          <a:xfrm>
            <a:off x="6000750" y="2398713"/>
            <a:ext cx="2705100" cy="908050"/>
            <a:chOff x="5929322" y="2828119"/>
            <a:chExt cx="2705299" cy="906478"/>
          </a:xfrm>
        </p:grpSpPr>
        <p:pic>
          <p:nvPicPr>
            <p:cNvPr id="24622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624455" y="2828119"/>
              <a:ext cx="2010166" cy="906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623" name="TextBox 22"/>
            <p:cNvSpPr txBox="1">
              <a:spLocks noChangeArrowheads="1"/>
            </p:cNvSpPr>
            <p:nvPr/>
          </p:nvSpPr>
          <p:spPr bwMode="auto">
            <a:xfrm>
              <a:off x="5929322" y="3071810"/>
              <a:ext cx="428628" cy="337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 dirty="0">
                  <a:latin typeface="Century" pitchFamily="18" charset="0"/>
                </a:rPr>
                <a:t>2)</a:t>
              </a:r>
            </a:p>
          </p:txBody>
        </p:sp>
      </p:grpSp>
      <p:grpSp>
        <p:nvGrpSpPr>
          <p:cNvPr id="5" name="Группа 25"/>
          <p:cNvGrpSpPr>
            <a:grpSpLocks/>
          </p:cNvGrpSpPr>
          <p:nvPr/>
        </p:nvGrpSpPr>
        <p:grpSpPr bwMode="auto">
          <a:xfrm>
            <a:off x="6000750" y="3541713"/>
            <a:ext cx="2719388" cy="908050"/>
            <a:chOff x="2857488" y="2975662"/>
            <a:chExt cx="2719945" cy="906675"/>
          </a:xfrm>
        </p:grpSpPr>
        <p:pic>
          <p:nvPicPr>
            <p:cNvPr id="24620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566567" y="2975662"/>
              <a:ext cx="2010866" cy="906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621" name="TextBox 24"/>
            <p:cNvSpPr txBox="1">
              <a:spLocks noChangeArrowheads="1"/>
            </p:cNvSpPr>
            <p:nvPr/>
          </p:nvSpPr>
          <p:spPr bwMode="auto">
            <a:xfrm>
              <a:off x="2857488" y="3214686"/>
              <a:ext cx="428628" cy="338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 dirty="0">
                  <a:latin typeface="Century" pitchFamily="18" charset="0"/>
                </a:rPr>
                <a:t>3)</a:t>
              </a:r>
            </a:p>
          </p:txBody>
        </p:sp>
      </p:grpSp>
      <p:grpSp>
        <p:nvGrpSpPr>
          <p:cNvPr id="7" name="Группа 27"/>
          <p:cNvGrpSpPr>
            <a:grpSpLocks/>
          </p:cNvGrpSpPr>
          <p:nvPr/>
        </p:nvGrpSpPr>
        <p:grpSpPr bwMode="auto">
          <a:xfrm>
            <a:off x="6000750" y="4757738"/>
            <a:ext cx="2705100" cy="904875"/>
            <a:chOff x="3000364" y="2977139"/>
            <a:chExt cx="2705646" cy="903721"/>
          </a:xfrm>
        </p:grpSpPr>
        <p:pic>
          <p:nvPicPr>
            <p:cNvPr id="24618" name="Picture 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695150" y="2977139"/>
              <a:ext cx="2010860" cy="903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619" name="TextBox 26"/>
            <p:cNvSpPr txBox="1">
              <a:spLocks noChangeArrowheads="1"/>
            </p:cNvSpPr>
            <p:nvPr/>
          </p:nvSpPr>
          <p:spPr bwMode="auto">
            <a:xfrm>
              <a:off x="3000364" y="3219452"/>
              <a:ext cx="428628" cy="338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 dirty="0">
                  <a:latin typeface="Century" pitchFamily="18" charset="0"/>
                </a:rPr>
                <a:t>4)</a:t>
              </a:r>
            </a:p>
          </p:txBody>
        </p:sp>
      </p:grpSp>
      <p:sp>
        <p:nvSpPr>
          <p:cNvPr id="32" name="Прямоугольник 31"/>
          <p:cNvSpPr>
            <a:spLocks noChangeArrowheads="1"/>
          </p:cNvSpPr>
          <p:nvPr/>
        </p:nvSpPr>
        <p:spPr bwMode="auto">
          <a:xfrm>
            <a:off x="4214813" y="2643188"/>
            <a:ext cx="7127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</a:rPr>
              <a:t>117,5</a:t>
            </a:r>
          </a:p>
        </p:txBody>
      </p:sp>
      <p:sp>
        <p:nvSpPr>
          <p:cNvPr id="33" name="Прямоугольник 32"/>
          <p:cNvSpPr>
            <a:spLocks noChangeArrowheads="1"/>
          </p:cNvSpPr>
          <p:nvPr/>
        </p:nvSpPr>
        <p:spPr bwMode="auto">
          <a:xfrm>
            <a:off x="6215074" y="3821113"/>
            <a:ext cx="2714644" cy="88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 smtClean="0">
                <a:latin typeface="Century" pitchFamily="18" charset="0"/>
              </a:rPr>
              <a:t>Точка В ниже 107,5м. Сначала </a:t>
            </a:r>
            <a:r>
              <a:rPr lang="ru-RU" sz="1600" b="1" dirty="0">
                <a:latin typeface="Century" pitchFamily="18" charset="0"/>
              </a:rPr>
              <a:t>плавно понижается, потом повышается</a:t>
            </a:r>
          </a:p>
        </p:txBody>
      </p:sp>
      <p:sp>
        <p:nvSpPr>
          <p:cNvPr id="34" name="Прямоугольник 33"/>
          <p:cNvSpPr>
            <a:spLocks noChangeArrowheads="1"/>
          </p:cNvSpPr>
          <p:nvPr/>
        </p:nvSpPr>
        <p:spPr bwMode="auto">
          <a:xfrm>
            <a:off x="6948488" y="3506788"/>
            <a:ext cx="18573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Century" pitchFamily="18" charset="0"/>
              </a:rPr>
              <a:t>Не подходит</a:t>
            </a:r>
          </a:p>
        </p:txBody>
      </p:sp>
      <p:sp>
        <p:nvSpPr>
          <p:cNvPr id="38" name="Прямоугольник 37"/>
          <p:cNvSpPr>
            <a:spLocks noChangeArrowheads="1"/>
          </p:cNvSpPr>
          <p:nvPr/>
        </p:nvSpPr>
        <p:spPr bwMode="auto">
          <a:xfrm>
            <a:off x="6643688" y="5000625"/>
            <a:ext cx="2203450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>
                <a:latin typeface="Century" pitchFamily="18" charset="0"/>
              </a:rPr>
              <a:t>Резко понижается, потом менее резко повышается</a:t>
            </a:r>
          </a:p>
        </p:txBody>
      </p:sp>
      <p:sp>
        <p:nvSpPr>
          <p:cNvPr id="39" name="Прямоугольник 38"/>
          <p:cNvSpPr>
            <a:spLocks noChangeArrowheads="1"/>
          </p:cNvSpPr>
          <p:nvPr/>
        </p:nvSpPr>
        <p:spPr bwMode="auto">
          <a:xfrm>
            <a:off x="6818313" y="4684713"/>
            <a:ext cx="18573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Century" pitchFamily="18" charset="0"/>
              </a:rPr>
              <a:t>Подходит</a:t>
            </a:r>
          </a:p>
        </p:txBody>
      </p:sp>
      <p:sp>
        <p:nvSpPr>
          <p:cNvPr id="41" name="Прямоугольник 40"/>
          <p:cNvSpPr>
            <a:spLocks noChangeArrowheads="1"/>
          </p:cNvSpPr>
          <p:nvPr/>
        </p:nvSpPr>
        <p:spPr bwMode="auto">
          <a:xfrm>
            <a:off x="6753225" y="1428750"/>
            <a:ext cx="2176463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>
                <a:latin typeface="Century" pitchFamily="18" charset="0"/>
              </a:rPr>
              <a:t>Сначала понижение, потом повышение</a:t>
            </a:r>
          </a:p>
        </p:txBody>
      </p:sp>
      <p:sp>
        <p:nvSpPr>
          <p:cNvPr id="42" name="Прямоугольник 41"/>
          <p:cNvSpPr>
            <a:spLocks noChangeArrowheads="1"/>
          </p:cNvSpPr>
          <p:nvPr/>
        </p:nvSpPr>
        <p:spPr bwMode="auto">
          <a:xfrm>
            <a:off x="6856413" y="1085850"/>
            <a:ext cx="18573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latin typeface="Century" pitchFamily="18" charset="0"/>
              </a:rPr>
              <a:t>Не подходит</a:t>
            </a:r>
          </a:p>
        </p:txBody>
      </p:sp>
      <p:sp>
        <p:nvSpPr>
          <p:cNvPr id="44" name="Прямоугольник 43"/>
          <p:cNvSpPr>
            <a:spLocks noChangeArrowheads="1"/>
          </p:cNvSpPr>
          <p:nvPr/>
        </p:nvSpPr>
        <p:spPr bwMode="auto">
          <a:xfrm>
            <a:off x="6143636" y="2852738"/>
            <a:ext cx="2786081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 smtClean="0">
                <a:latin typeface="Century" pitchFamily="18" charset="0"/>
              </a:rPr>
              <a:t>Точка В ниже 107,5м. Повышение</a:t>
            </a:r>
            <a:r>
              <a:rPr lang="ru-RU" sz="1600" b="1" dirty="0">
                <a:latin typeface="Century" pitchFamily="18" charset="0"/>
              </a:rPr>
              <a:t>, затем понижение</a:t>
            </a:r>
          </a:p>
        </p:txBody>
      </p:sp>
      <p:sp>
        <p:nvSpPr>
          <p:cNvPr id="45" name="Прямоугольник 44"/>
          <p:cNvSpPr>
            <a:spLocks noChangeArrowheads="1"/>
          </p:cNvSpPr>
          <p:nvPr/>
        </p:nvSpPr>
        <p:spPr bwMode="auto">
          <a:xfrm>
            <a:off x="6632575" y="2482850"/>
            <a:ext cx="18573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Century" pitchFamily="18" charset="0"/>
              </a:rPr>
              <a:t>Не подходит</a:t>
            </a:r>
          </a:p>
        </p:txBody>
      </p:sp>
      <p:sp>
        <p:nvSpPr>
          <p:cNvPr id="40" name="Стрелка вверх 39"/>
          <p:cNvSpPr/>
          <p:nvPr/>
        </p:nvSpPr>
        <p:spPr>
          <a:xfrm>
            <a:off x="6861186" y="1399104"/>
            <a:ext cx="142876" cy="428628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>
              <a:solidFill>
                <a:schemeClr val="tx1"/>
              </a:solidFill>
              <a:latin typeface="Century" pitchFamily="18" charset="0"/>
            </a:endParaRPr>
          </a:p>
        </p:txBody>
      </p:sp>
      <p:sp>
        <p:nvSpPr>
          <p:cNvPr id="37" name="Стрелка вверх 36"/>
          <p:cNvSpPr/>
          <p:nvPr/>
        </p:nvSpPr>
        <p:spPr>
          <a:xfrm>
            <a:off x="6775876" y="5106238"/>
            <a:ext cx="142876" cy="428628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>
              <a:solidFill>
                <a:schemeClr val="tx1"/>
              </a:solidFill>
              <a:latin typeface="Century" pitchFamily="18" charset="0"/>
            </a:endParaRPr>
          </a:p>
        </p:txBody>
      </p:sp>
      <p:sp>
        <p:nvSpPr>
          <p:cNvPr id="31" name="Стрелка вверх 30"/>
          <p:cNvSpPr/>
          <p:nvPr/>
        </p:nvSpPr>
        <p:spPr>
          <a:xfrm>
            <a:off x="6695535" y="3876675"/>
            <a:ext cx="142876" cy="428628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>
              <a:solidFill>
                <a:schemeClr val="tx1"/>
              </a:solidFill>
              <a:latin typeface="Century" pitchFamily="18" charset="0"/>
            </a:endParaRPr>
          </a:p>
        </p:txBody>
      </p:sp>
      <p:sp>
        <p:nvSpPr>
          <p:cNvPr id="43" name="Стрелка вверх 42"/>
          <p:cNvSpPr/>
          <p:nvPr/>
        </p:nvSpPr>
        <p:spPr>
          <a:xfrm>
            <a:off x="6818528" y="2782270"/>
            <a:ext cx="142876" cy="428628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>
              <a:solidFill>
                <a:schemeClr val="tx1"/>
              </a:solidFill>
              <a:latin typeface="Century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85720" y="4929198"/>
            <a:ext cx="2071702" cy="707886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Century" pitchFamily="18" charset="0"/>
              </a:rPr>
              <a:t>1. Проведите линию А-В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14282" y="5929330"/>
            <a:ext cx="2143140" cy="707886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Century" pitchFamily="18" charset="0"/>
              </a:rPr>
              <a:t>2. Определите высоту точки В</a:t>
            </a:r>
          </a:p>
        </p:txBody>
      </p:sp>
      <p:sp>
        <p:nvSpPr>
          <p:cNvPr id="50" name="Стрелка вниз 49"/>
          <p:cNvSpPr/>
          <p:nvPr/>
        </p:nvSpPr>
        <p:spPr bwMode="auto">
          <a:xfrm>
            <a:off x="1214414" y="5643578"/>
            <a:ext cx="357190" cy="357190"/>
          </a:xfrm>
          <a:prstGeom prst="downArrow">
            <a:avLst/>
          </a:prstGeom>
          <a:solidFill>
            <a:srgbClr val="003300"/>
          </a:solidFill>
          <a:ln>
            <a:solidFill>
              <a:srgbClr val="003300"/>
            </a:solidFill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3" name="Овал 52"/>
          <p:cNvSpPr/>
          <p:nvPr/>
        </p:nvSpPr>
        <p:spPr bwMode="auto">
          <a:xfrm>
            <a:off x="2071670" y="4500570"/>
            <a:ext cx="2786082" cy="357190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4" name="Стрелка вниз 53"/>
          <p:cNvSpPr/>
          <p:nvPr/>
        </p:nvSpPr>
        <p:spPr bwMode="auto">
          <a:xfrm rot="16200000">
            <a:off x="2357422" y="6215082"/>
            <a:ext cx="357190" cy="357190"/>
          </a:xfrm>
          <a:prstGeom prst="downArrow">
            <a:avLst/>
          </a:prstGeom>
          <a:solidFill>
            <a:srgbClr val="003300"/>
          </a:solidFill>
          <a:ln>
            <a:solidFill>
              <a:srgbClr val="003300"/>
            </a:solidFill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714612" y="5929330"/>
            <a:ext cx="3500462" cy="707886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Century" pitchFamily="18" charset="0"/>
              </a:rPr>
              <a:t>3. Как с точки  А до точки В меняется высота?</a:t>
            </a:r>
          </a:p>
        </p:txBody>
      </p:sp>
      <p:sp>
        <p:nvSpPr>
          <p:cNvPr id="56" name="Прямоугольник 55"/>
          <p:cNvSpPr>
            <a:spLocks noChangeArrowheads="1"/>
          </p:cNvSpPr>
          <p:nvPr/>
        </p:nvSpPr>
        <p:spPr bwMode="auto">
          <a:xfrm>
            <a:off x="2643174" y="5929330"/>
            <a:ext cx="4357718" cy="707886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Century" pitchFamily="18" charset="0"/>
              </a:rPr>
              <a:t>Сначала резко понижается, затем менее резко идёт повышение</a:t>
            </a:r>
            <a:endParaRPr lang="ru-RU" sz="2000" b="1" dirty="0">
              <a:solidFill>
                <a:srgbClr val="003300"/>
              </a:solidFill>
              <a:latin typeface="Century" pitchFamily="18" charset="0"/>
            </a:endParaRPr>
          </a:p>
        </p:txBody>
      </p:sp>
      <p:sp>
        <p:nvSpPr>
          <p:cNvPr id="36" name="Прямоугольник 35"/>
          <p:cNvSpPr>
            <a:spLocks noChangeArrowheads="1"/>
          </p:cNvSpPr>
          <p:nvPr/>
        </p:nvSpPr>
        <p:spPr bwMode="auto">
          <a:xfrm>
            <a:off x="214282" y="5929330"/>
            <a:ext cx="2214578" cy="707886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3300"/>
                </a:solidFill>
                <a:latin typeface="Century" pitchFamily="18" charset="0"/>
              </a:rPr>
              <a:t>Высота у </a:t>
            </a:r>
            <a:r>
              <a:rPr lang="ru-RU" sz="2000" b="1" dirty="0" smtClean="0">
                <a:solidFill>
                  <a:srgbClr val="003300"/>
                </a:solidFill>
                <a:latin typeface="Century" pitchFamily="18" charset="0"/>
              </a:rPr>
              <a:t>точки В 107,5 м</a:t>
            </a:r>
            <a:endParaRPr lang="ru-RU" sz="2000" b="1" dirty="0">
              <a:solidFill>
                <a:srgbClr val="003300"/>
              </a:solidFill>
              <a:latin typeface="Century" pitchFamily="18" charset="0"/>
            </a:endParaRPr>
          </a:p>
        </p:txBody>
      </p:sp>
      <p:sp>
        <p:nvSpPr>
          <p:cNvPr id="60" name="Стрелка вниз 59"/>
          <p:cNvSpPr/>
          <p:nvPr/>
        </p:nvSpPr>
        <p:spPr bwMode="auto">
          <a:xfrm rot="10800000">
            <a:off x="4357686" y="5572140"/>
            <a:ext cx="357190" cy="357190"/>
          </a:xfrm>
          <a:prstGeom prst="downArrow">
            <a:avLst/>
          </a:prstGeom>
          <a:solidFill>
            <a:srgbClr val="003300"/>
          </a:solidFill>
          <a:ln>
            <a:solidFill>
              <a:srgbClr val="003300"/>
            </a:solidFill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714612" y="4929198"/>
            <a:ext cx="3214710" cy="707886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Century" pitchFamily="18" charset="0"/>
              </a:rPr>
              <a:t>4. Проанализируйте варианты профиля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929454" y="5643578"/>
            <a:ext cx="2000264" cy="707886"/>
          </a:xfrm>
          <a:prstGeom prst="rect">
            <a:avLst/>
          </a:prstGeom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entury" pitchFamily="18" charset="0"/>
              </a:rPr>
              <a:t>правильный ответ</a:t>
            </a:r>
          </a:p>
        </p:txBody>
      </p:sp>
      <p:sp>
        <p:nvSpPr>
          <p:cNvPr id="63" name="Прямоугольник 62"/>
          <p:cNvSpPr>
            <a:spLocks noChangeArrowheads="1"/>
          </p:cNvSpPr>
          <p:nvPr/>
        </p:nvSpPr>
        <p:spPr bwMode="auto">
          <a:xfrm>
            <a:off x="6858016" y="5643578"/>
            <a:ext cx="2071702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300"/>
                </a:solidFill>
                <a:latin typeface="Century" pitchFamily="18" charset="0"/>
              </a:rPr>
              <a:t>№ 4</a:t>
            </a:r>
          </a:p>
          <a:p>
            <a:pPr algn="ctr"/>
            <a:endParaRPr lang="ru-RU" sz="2400" b="1" dirty="0">
              <a:solidFill>
                <a:srgbClr val="003300"/>
              </a:solidFill>
              <a:latin typeface="Century" pitchFamily="18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4.81481E-6 C 0.0033 0.01204 0.00191 0.0169 0.00972 0.02385 C 0.0191 0.04237 0.00643 0.01922 0.01788 0.0345 C 0.02518 0.04422 0.01632 0.03889 0.02587 0.04306 C 0.02882 0.04885 0.02899 0.05093 0.03403 0.05394 C 0.03715 0.05579 0.04358 0.05811 0.04358 0.05811 C 0.04931 0.06343 0.05625 0.06829 0.06302 0.07107 C 0.08264 0.08889 0.06406 0.08218 0.10816 0.07963 C 0.12361 0.07292 0.09688 0.08403 0.12257 0.07547 C 0.13247 0.07223 0.14202 0.06667 0.15174 0.0625 C 0.15955 0.05556 0.16441 0.05278 0.17257 0.04746 C 0.17795 0.04028 0.18472 0.03542 0.19202 0.03241 C 0.1941 0.03033 0.19653 0.02848 0.19844 0.02593 C 0.19983 0.02408 0.20174 0.01945 0.20174 0.01945 " pathEditMode="relative" ptsTypes="fffffffffffffA">
                                      <p:cBhvr>
                                        <p:cTn id="5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7.03704E-6 C 0.00608 -0.00811 0.00938 -0.00695 0.01615 -0.01297 C 0.01979 -0.02061 0.02327 -0.02524 0.02899 -0.0301 C 0.03004 -0.03589 0.02986 -0.04237 0.03229 -0.04723 C 0.03577 -0.0544 0.04011 -0.05973 0.04358 -0.06667 C 0.05938 -0.06482 0.07292 -0.05996 0.08872 -0.05811 C 0.09688 -0.05464 0.10208 -0.04468 0.10972 -0.04098 C 0.11441 -0.03866 0.12413 -0.0345 0.12413 -0.0345 C 0.12743 -0.022 0.12344 -0.03334 0.13056 -0.02362 C 0.13195 -0.02177 0.13229 -0.01876 0.13386 -0.01714 C 0.14028 -0.01019 0.14879 -0.00764 0.15642 -0.0044 C 0.15938 -0.00047 0.1632 0.00254 0.16615 0.00648 C 0.16754 0.00833 0.16771 0.01157 0.16927 0.01296 C 0.17952 0.02152 0.17899 0.0118 0.17899 0.01944 " pathEditMode="relative" ptsTypes="fffffffffffffA">
                                      <p:cBhvr>
                                        <p:cTn id="6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5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59259E-6 C 0.00382 0.01504 0.00816 0.02384 0.01945 0.028 C 0.0224 0.03194 0.02431 0.03703 0.02743 0.04074 C 0.03507 0.05 0.0375 0.05092 0.04531 0.05578 C 0.06042 0.07685 0.08247 0.08125 0.1033 0.08379 C 0.11129 0.08634 0.11945 0.08912 0.12743 0.09236 C 0.13073 0.09375 0.13715 0.09675 0.13715 0.09675 C 0.1441 0.09375 0.15104 0.0905 0.15816 0.08819 C 0.16927 0.078 0.15677 0.09189 0.16458 0.07083 C 0.1658 0.06759 0.17205 0.0655 0.17431 0.06458 C 0.17761 0.06319 0.18403 0.06018 0.18403 0.06018 C 0.18854 0.05069 0.18715 0.05625 0.18715 0.04305 " pathEditMode="relative" ptsTypes="fffffffffffA">
                                      <p:cBhvr>
                                        <p:cTn id="8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00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000"/>
                            </p:stCondLst>
                            <p:childTnLst>
                              <p:par>
                                <p:cTn id="10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7 C 1.11111E-6 0.00069 0.00105 0.01782 0.0033 0.02152 C 0.00452 0.02361 0.0066 0.0243 0.00816 0.02592 C 0.01493 0.03356 0.01702 0.04328 0.02587 0.04745 C 0.04966 0.04606 0.07014 0.04305 0.09358 0.04097 C 0.10782 0.03634 0.12257 0.03726 0.13716 0.03449 C 0.13872 0.0331 0.14098 0.03217 0.14202 0.03009 C 0.14323 0.02754 0.14184 0.02338 0.14358 0.02152 C 0.14462 0.02037 0.15973 0.01666 0.16285 0.01504 C 0.16615 0.003 0.17743 0.00092 0.17743 -0.01274 " pathEditMode="relative" ptsTypes="fffffffffA">
                                      <p:cBhvr>
                                        <p:cTn id="10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53" grpId="0" animBg="1"/>
      <p:bldP spid="56" grpId="0" animBg="1"/>
      <p:bldP spid="36" grpId="0" animBg="1"/>
      <p:bldP spid="6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213" y="1547829"/>
            <a:ext cx="5065891" cy="3989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9772" y="237514"/>
            <a:ext cx="2620963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 descr="undefined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31360" y="1623649"/>
            <a:ext cx="261937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undefined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58478" y="3057718"/>
            <a:ext cx="261937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undefined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58478" y="4464490"/>
            <a:ext cx="261937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01677" y="167139"/>
            <a:ext cx="5976664" cy="132343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Century" pitchFamily="18" charset="0"/>
              </a:rPr>
              <a:t>На рисунках представлены варианты профиля рельефа местности, построенные на основе карты по линии А </a:t>
            </a:r>
            <a:r>
              <a:rPr lang="ru-RU" sz="2000" b="1" dirty="0" smtClean="0">
                <a:latin typeface="Century" pitchFamily="18" charset="0"/>
              </a:rPr>
              <a:t>– В </a:t>
            </a:r>
            <a:r>
              <a:rPr lang="ru-RU" sz="2000" b="1" dirty="0">
                <a:latin typeface="Century" pitchFamily="18" charset="0"/>
              </a:rPr>
              <a:t>разными учащимися. Какой из профилей построен верно?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6370" y="5640844"/>
            <a:ext cx="3589439" cy="707886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Century" pitchFamily="18" charset="0"/>
              </a:rPr>
              <a:t>Определите высоту у точки А и высоту у точки В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54961" y="30548"/>
            <a:ext cx="568996" cy="4001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Century" pitchFamily="18" charset="0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83668" y="1420201"/>
            <a:ext cx="568996" cy="4001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3300"/>
                </a:solidFill>
                <a:latin typeface="Century" pitchFamily="18" charset="0"/>
              </a:rPr>
              <a:t>2</a:t>
            </a:r>
            <a:endParaRPr lang="ru-RU" sz="2000" b="1" dirty="0" smtClean="0">
              <a:solidFill>
                <a:srgbClr val="003300"/>
              </a:solidFill>
              <a:latin typeface="Century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83668" y="2804749"/>
            <a:ext cx="568996" cy="4001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3300"/>
                </a:solidFill>
                <a:latin typeface="Century" pitchFamily="18" charset="0"/>
              </a:rPr>
              <a:t>3</a:t>
            </a:r>
            <a:endParaRPr lang="ru-RU" sz="2000" b="1" dirty="0" smtClean="0">
              <a:solidFill>
                <a:srgbClr val="003300"/>
              </a:solidFill>
              <a:latin typeface="Century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07038" y="4317742"/>
            <a:ext cx="568996" cy="4001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3300"/>
                </a:solidFill>
                <a:latin typeface="Century" pitchFamily="18" charset="0"/>
              </a:rPr>
              <a:t>4</a:t>
            </a:r>
            <a:endParaRPr lang="ru-RU" sz="2000" b="1" dirty="0" smtClean="0">
              <a:solidFill>
                <a:srgbClr val="003300"/>
              </a:solidFill>
              <a:latin typeface="Century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0596" y="5640844"/>
            <a:ext cx="3645213" cy="7078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Century" pitchFamily="18" charset="0"/>
              </a:rPr>
              <a:t>Точка А – 135 м, </a:t>
            </a:r>
          </a:p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Century" pitchFamily="18" charset="0"/>
              </a:rPr>
              <a:t>точка В – 172,5 м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16937" y="5665965"/>
            <a:ext cx="3500462" cy="707886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Century" pitchFamily="18" charset="0"/>
              </a:rPr>
              <a:t>Как с точки  А до точки В меняется высота?</a:t>
            </a: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3985423" y="5665965"/>
            <a:ext cx="5052883" cy="707886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Century" pitchFamily="18" charset="0"/>
              </a:rPr>
              <a:t>Сначала понижается, самое низкое место в русле реки, затем повышается.</a:t>
            </a:r>
            <a:endParaRPr lang="ru-RU" sz="2000" b="1" dirty="0">
              <a:solidFill>
                <a:srgbClr val="003300"/>
              </a:solidFill>
              <a:latin typeface="Century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27134" y="4565162"/>
            <a:ext cx="1851207" cy="707886"/>
          </a:xfrm>
          <a:prstGeom prst="rect">
            <a:avLst/>
          </a:prstGeom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entury" pitchFamily="18" charset="0"/>
              </a:rPr>
              <a:t>правильный ответ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27134" y="4565162"/>
            <a:ext cx="1861477" cy="7078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Century" pitchFamily="18" charset="0"/>
              </a:rPr>
              <a:t>Профиль</a:t>
            </a:r>
          </a:p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Century" pitchFamily="18" charset="0"/>
              </a:rPr>
              <a:t> № 4</a:t>
            </a:r>
          </a:p>
        </p:txBody>
      </p:sp>
    </p:spTree>
    <p:extLst>
      <p:ext uri="{BB962C8B-B14F-4D97-AF65-F5344CB8AC3E}">
        <p14:creationId xmlns:p14="http://schemas.microsoft.com/office/powerpoint/2010/main" xmlns="" val="4171147021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</p:bldLst>
  </p:timing>
</p:sld>
</file>

<file path=ppt/theme/theme1.xml><?xml version="1.0" encoding="utf-8"?>
<a:theme xmlns:a="http://schemas.openxmlformats.org/drawingml/2006/main" name="Электронная паутина">
  <a:themeElements>
    <a:clrScheme name="Другая 63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DFEADF"/>
      </a:accent1>
      <a:accent2>
        <a:srgbClr val="EFF4EF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Электронная паутин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Электронная паутина 1">
        <a:dk1>
          <a:srgbClr val="000044"/>
        </a:dk1>
        <a:lt1>
          <a:srgbClr val="FFFFFF"/>
        </a:lt1>
        <a:dk2>
          <a:srgbClr val="000066"/>
        </a:dk2>
        <a:lt2>
          <a:srgbClr val="FFCC00"/>
        </a:lt2>
        <a:accent1>
          <a:srgbClr val="9CE157"/>
        </a:accent1>
        <a:accent2>
          <a:srgbClr val="2663A0"/>
        </a:accent2>
        <a:accent3>
          <a:srgbClr val="AAAAB8"/>
        </a:accent3>
        <a:accent4>
          <a:srgbClr val="DADADA"/>
        </a:accent4>
        <a:accent5>
          <a:srgbClr val="CBEEB4"/>
        </a:accent5>
        <a:accent6>
          <a:srgbClr val="215991"/>
        </a:accent6>
        <a:hlink>
          <a:srgbClr val="F98D4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лектронная паутина 2">
        <a:dk1>
          <a:srgbClr val="000066"/>
        </a:dk1>
        <a:lt1>
          <a:srgbClr val="9CC2E8"/>
        </a:lt1>
        <a:dk2>
          <a:srgbClr val="4D4D4D"/>
        </a:dk2>
        <a:lt2>
          <a:srgbClr val="7DAFE1"/>
        </a:lt2>
        <a:accent1>
          <a:srgbClr val="26D2E4"/>
        </a:accent1>
        <a:accent2>
          <a:srgbClr val="D0E2F4"/>
        </a:accent2>
        <a:accent3>
          <a:srgbClr val="CBDDF2"/>
        </a:accent3>
        <a:accent4>
          <a:srgbClr val="000056"/>
        </a:accent4>
        <a:accent5>
          <a:srgbClr val="ACE5EF"/>
        </a:accent5>
        <a:accent6>
          <a:srgbClr val="BCCDDD"/>
        </a:accent6>
        <a:hlink>
          <a:srgbClr val="0033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лектронная паутина 3">
        <a:dk1>
          <a:srgbClr val="000000"/>
        </a:dk1>
        <a:lt1>
          <a:srgbClr val="EAEAEA"/>
        </a:lt1>
        <a:dk2>
          <a:srgbClr val="333333"/>
        </a:dk2>
        <a:lt2>
          <a:srgbClr val="DDDDDD"/>
        </a:lt2>
        <a:accent1>
          <a:srgbClr val="C0C0C0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DCDCDC"/>
        </a:accent5>
        <a:accent6>
          <a:srgbClr val="E7E7E7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лектронная паутина 4">
        <a:dk1>
          <a:srgbClr val="002E2D"/>
        </a:dk1>
        <a:lt1>
          <a:srgbClr val="FFFFFF"/>
        </a:lt1>
        <a:dk2>
          <a:srgbClr val="005250"/>
        </a:dk2>
        <a:lt2>
          <a:srgbClr val="FFCC00"/>
        </a:lt2>
        <a:accent1>
          <a:srgbClr val="9CE157"/>
        </a:accent1>
        <a:accent2>
          <a:srgbClr val="00817E"/>
        </a:accent2>
        <a:accent3>
          <a:srgbClr val="AAB3B3"/>
        </a:accent3>
        <a:accent4>
          <a:srgbClr val="DADADA"/>
        </a:accent4>
        <a:accent5>
          <a:srgbClr val="CBEEB4"/>
        </a:accent5>
        <a:accent6>
          <a:srgbClr val="007472"/>
        </a:accent6>
        <a:hlink>
          <a:srgbClr val="FFFF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лектронная паутина 5">
        <a:dk1>
          <a:srgbClr val="291A4C"/>
        </a:dk1>
        <a:lt1>
          <a:srgbClr val="FFFFFF"/>
        </a:lt1>
        <a:dk2>
          <a:srgbClr val="3B256B"/>
        </a:dk2>
        <a:lt2>
          <a:srgbClr val="FFCC00"/>
        </a:lt2>
        <a:accent1>
          <a:srgbClr val="6EBFCA"/>
        </a:accent1>
        <a:accent2>
          <a:srgbClr val="56369C"/>
        </a:accent2>
        <a:accent3>
          <a:srgbClr val="AFACBA"/>
        </a:accent3>
        <a:accent4>
          <a:srgbClr val="DADADA"/>
        </a:accent4>
        <a:accent5>
          <a:srgbClr val="BADCE1"/>
        </a:accent5>
        <a:accent6>
          <a:srgbClr val="4D308D"/>
        </a:accent6>
        <a:hlink>
          <a:srgbClr val="CCCCFF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лектронная паутина 6">
        <a:dk1>
          <a:srgbClr val="511D30"/>
        </a:dk1>
        <a:lt1>
          <a:srgbClr val="FFFFFF"/>
        </a:lt1>
        <a:dk2>
          <a:srgbClr val="6D2740"/>
        </a:dk2>
        <a:lt2>
          <a:srgbClr val="FDD409"/>
        </a:lt2>
        <a:accent1>
          <a:srgbClr val="FDB83B"/>
        </a:accent1>
        <a:accent2>
          <a:srgbClr val="9D395D"/>
        </a:accent2>
        <a:accent3>
          <a:srgbClr val="BAACAF"/>
        </a:accent3>
        <a:accent4>
          <a:srgbClr val="DADADA"/>
        </a:accent4>
        <a:accent5>
          <a:srgbClr val="FED8AF"/>
        </a:accent5>
        <a:accent6>
          <a:srgbClr val="8E3353"/>
        </a:accent6>
        <a:hlink>
          <a:srgbClr val="FF99CC"/>
        </a:hlink>
        <a:folHlink>
          <a:srgbClr val="D6009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лектронная паутина 7">
        <a:dk1>
          <a:srgbClr val="000050"/>
        </a:dk1>
        <a:lt1>
          <a:srgbClr val="D0E2F4"/>
        </a:lt1>
        <a:dk2>
          <a:srgbClr val="000099"/>
        </a:dk2>
        <a:lt2>
          <a:srgbClr val="7DAFE1"/>
        </a:lt2>
        <a:accent1>
          <a:srgbClr val="26D2E4"/>
        </a:accent1>
        <a:accent2>
          <a:srgbClr val="FCFEAC"/>
        </a:accent2>
        <a:accent3>
          <a:srgbClr val="E4EEF8"/>
        </a:accent3>
        <a:accent4>
          <a:srgbClr val="000043"/>
        </a:accent4>
        <a:accent5>
          <a:srgbClr val="ACE5EF"/>
        </a:accent5>
        <a:accent6>
          <a:srgbClr val="E4E69B"/>
        </a:accent6>
        <a:hlink>
          <a:srgbClr val="0033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лектронная паутина 8">
        <a:dk1>
          <a:srgbClr val="000050"/>
        </a:dk1>
        <a:lt1>
          <a:srgbClr val="D0E2F4"/>
        </a:lt1>
        <a:dk2>
          <a:srgbClr val="000099"/>
        </a:dk2>
        <a:lt2>
          <a:srgbClr val="7DAFE1"/>
        </a:lt2>
        <a:accent1>
          <a:srgbClr val="2C7426"/>
        </a:accent1>
        <a:accent2>
          <a:srgbClr val="FCFEAC"/>
        </a:accent2>
        <a:accent3>
          <a:srgbClr val="E4EEF8"/>
        </a:accent3>
        <a:accent4>
          <a:srgbClr val="000043"/>
        </a:accent4>
        <a:accent5>
          <a:srgbClr val="ACBCAC"/>
        </a:accent5>
        <a:accent6>
          <a:srgbClr val="E4E69B"/>
        </a:accent6>
        <a:hlink>
          <a:srgbClr val="0033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3E0A40001E814E995471E0489B1028" ma:contentTypeVersion="1" ma:contentTypeDescription="Создание документа." ma:contentTypeScope="" ma:versionID="1ef7d38ec03c930eb334f4ee5131ff55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2BE1C00-E76F-425D-AF64-FB363C508099}"/>
</file>

<file path=customXml/itemProps2.xml><?xml version="1.0" encoding="utf-8"?>
<ds:datastoreItem xmlns:ds="http://schemas.openxmlformats.org/officeDocument/2006/customXml" ds:itemID="{8163A51A-764E-4DE9-971B-4E55EEB876DC}"/>
</file>

<file path=customXml/itemProps3.xml><?xml version="1.0" encoding="utf-8"?>
<ds:datastoreItem xmlns:ds="http://schemas.openxmlformats.org/officeDocument/2006/customXml" ds:itemID="{01B1F13E-BEBA-456F-95AD-7410BCA0BCE3}"/>
</file>

<file path=docProps/app.xml><?xml version="1.0" encoding="utf-8"?>
<Properties xmlns="http://schemas.openxmlformats.org/officeDocument/2006/extended-properties" xmlns:vt="http://schemas.openxmlformats.org/officeDocument/2006/docPropsVTypes">
  <Template>Природопользование и геоэкология</Template>
  <TotalTime>718</TotalTime>
  <Words>225</Words>
  <Application>Microsoft Office PowerPoint</Application>
  <PresentationFormat>Экран (4:3)</PresentationFormat>
  <Paragraphs>39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Электронная паутина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Aleksey</dc:creator>
  <cp:lastModifiedBy>Wi</cp:lastModifiedBy>
  <cp:revision>70</cp:revision>
  <dcterms:modified xsi:type="dcterms:W3CDTF">2016-11-23T21:04:35Z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0x010100533E0A40001E814E995471E0489B1028</vt:lpwstr>
  </property>
</Properties>
</file>