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«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Географические координаты»)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725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Определите, какая горная вершина имеет географические координаты 46° </a:t>
            </a:r>
            <a:r>
              <a:rPr lang="ru-RU" sz="2000" b="1" dirty="0" err="1" smtClean="0">
                <a:latin typeface="Century" pitchFamily="18" charset="0"/>
              </a:rPr>
              <a:t>с.ш</a:t>
            </a:r>
            <a:r>
              <a:rPr lang="ru-RU" sz="2000" b="1" dirty="0" smtClean="0">
                <a:latin typeface="Century" pitchFamily="18" charset="0"/>
              </a:rPr>
              <a:t>. и 7° в.д.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979712" y="1285857"/>
            <a:ext cx="2571768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Вспомните, как определяется географическая широта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933018" y="1294458"/>
            <a:ext cx="2571768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2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. Вспомните, как определяется географическая долгота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57162" y="2852936"/>
            <a:ext cx="3651888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3. В каких полушариях расположена горная вершина с заданными координатами?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4933018" y="2823467"/>
            <a:ext cx="3651888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4. Карту какого материка будем брать, чтобы определить координаты?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5357826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786322"/>
            <a:ext cx="2412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" pitchFamily="18" charset="0"/>
              </a:rPr>
              <a:t>г. Монблан</a:t>
            </a:r>
            <a:endParaRPr lang="ru-RU" sz="2400" b="1" dirty="0"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978" y="1772816"/>
            <a:ext cx="5080051" cy="26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8685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Географическая широта</a:t>
            </a:r>
            <a:r>
              <a:rPr lang="ru-RU" sz="2000" b="1" dirty="0" smtClean="0">
                <a:latin typeface="Century" pitchFamily="18" charset="0"/>
              </a:rPr>
              <a:t> – это величина </a:t>
            </a:r>
            <a:r>
              <a:rPr lang="ru-RU" sz="2000" b="1" dirty="0">
                <a:latin typeface="Century" pitchFamily="18" charset="0"/>
              </a:rPr>
              <a:t>дуги меридиана от экватора к северу или к югу до заданной точки (или параллель, на которой расположен географический объект)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14034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С.П.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4037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С.П.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7112" y="43923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" pitchFamily="18" charset="0"/>
              </a:rPr>
              <a:t>Ю</a:t>
            </a:r>
            <a:r>
              <a:rPr lang="ru-RU" b="1" dirty="0" smtClean="0">
                <a:latin typeface="Century" pitchFamily="18" charset="0"/>
              </a:rPr>
              <a:t>.П.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3923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" pitchFamily="18" charset="0"/>
              </a:rPr>
              <a:t>Ю</a:t>
            </a:r>
            <a:r>
              <a:rPr lang="ru-RU" b="1" dirty="0" smtClean="0">
                <a:latin typeface="Century" pitchFamily="18" charset="0"/>
              </a:rPr>
              <a:t>.П.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1328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Северная широта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Южная широта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999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Географическая долгота </a:t>
            </a:r>
            <a:r>
              <a:rPr lang="ru-RU" sz="2000" b="1" dirty="0" smtClean="0">
                <a:latin typeface="Century" pitchFamily="18" charset="0"/>
              </a:rPr>
              <a:t>- величина </a:t>
            </a:r>
            <a:r>
              <a:rPr lang="ru-RU" sz="2000" b="1" dirty="0">
                <a:latin typeface="Century" pitchFamily="18" charset="0"/>
              </a:rPr>
              <a:t>дуги параллели от нулевого меридиана к западу или к востоку до заданной точки (или меридиан, на которой расположен географический объект)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536" y="1900670"/>
            <a:ext cx="5048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3284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Восточная долгота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Западная долгота 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221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499"/>
            <a:ext cx="82153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 bwMode="auto">
          <a:xfrm>
            <a:off x="3506207" y="1282535"/>
            <a:ext cx="578905" cy="4690753"/>
          </a:xfrm>
          <a:custGeom>
            <a:avLst/>
            <a:gdLst>
              <a:gd name="connsiteX0" fmla="*/ 578905 w 578905"/>
              <a:gd name="connsiteY0" fmla="*/ 0 h 4690753"/>
              <a:gd name="connsiteX1" fmla="*/ 258271 w 578905"/>
              <a:gd name="connsiteY1" fmla="*/ 783771 h 4690753"/>
              <a:gd name="connsiteX2" fmla="*/ 44515 w 578905"/>
              <a:gd name="connsiteY2" fmla="*/ 1733797 h 4690753"/>
              <a:gd name="connsiteX3" fmla="*/ 8889 w 578905"/>
              <a:gd name="connsiteY3" fmla="*/ 2755075 h 4690753"/>
              <a:gd name="connsiteX4" fmla="*/ 163268 w 578905"/>
              <a:gd name="connsiteY4" fmla="*/ 3895107 h 4690753"/>
              <a:gd name="connsiteX5" fmla="*/ 472027 w 578905"/>
              <a:gd name="connsiteY5" fmla="*/ 4690753 h 469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905" h="4690753">
                <a:moveTo>
                  <a:pt x="578905" y="0"/>
                </a:moveTo>
                <a:cubicBezTo>
                  <a:pt x="463120" y="247402"/>
                  <a:pt x="347336" y="494805"/>
                  <a:pt x="258271" y="783771"/>
                </a:cubicBezTo>
                <a:cubicBezTo>
                  <a:pt x="169206" y="1072737"/>
                  <a:pt x="86079" y="1405246"/>
                  <a:pt x="44515" y="1733797"/>
                </a:cubicBezTo>
                <a:cubicBezTo>
                  <a:pt x="2951" y="2062348"/>
                  <a:pt x="-10903" y="2394857"/>
                  <a:pt x="8889" y="2755075"/>
                </a:cubicBezTo>
                <a:cubicBezTo>
                  <a:pt x="28681" y="3115293"/>
                  <a:pt x="86078" y="3572494"/>
                  <a:pt x="163268" y="3895107"/>
                </a:cubicBezTo>
                <a:cubicBezTo>
                  <a:pt x="240458" y="4217720"/>
                  <a:pt x="356242" y="4454236"/>
                  <a:pt x="472027" y="4690753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498764" y="3752603"/>
            <a:ext cx="8158348" cy="23750"/>
          </a:xfrm>
          <a:custGeom>
            <a:avLst/>
            <a:gdLst>
              <a:gd name="connsiteX0" fmla="*/ 0 w 8158348"/>
              <a:gd name="connsiteY0" fmla="*/ 23750 h 23750"/>
              <a:gd name="connsiteX1" fmla="*/ 8158348 w 8158348"/>
              <a:gd name="connsiteY1" fmla="*/ 0 h 2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58348" h="23750">
                <a:moveTo>
                  <a:pt x="0" y="23750"/>
                </a:moveTo>
                <a:lnTo>
                  <a:pt x="81583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" pitchFamily="18" charset="0"/>
              </a:rPr>
              <a:t>46° </a:t>
            </a:r>
            <a:r>
              <a:rPr lang="ru-RU" b="1" dirty="0" err="1">
                <a:latin typeface="Century" pitchFamily="18" charset="0"/>
              </a:rPr>
              <a:t>с.ш</a:t>
            </a:r>
            <a:r>
              <a:rPr lang="ru-RU" b="1" dirty="0">
                <a:latin typeface="Century" pitchFamily="18" charset="0"/>
              </a:rPr>
              <a:t>. и 7° в.д. </a:t>
            </a:r>
            <a:r>
              <a:rPr lang="ru-RU" b="1" dirty="0" smtClean="0">
                <a:latin typeface="Century" pitchFamily="18" charset="0"/>
              </a:rPr>
              <a:t>, </a:t>
            </a:r>
          </a:p>
          <a:p>
            <a:pPr algn="ctr"/>
            <a:r>
              <a:rPr lang="ru-RU" b="1" dirty="0" smtClean="0">
                <a:latin typeface="Century" pitchFamily="18" charset="0"/>
              </a:rPr>
              <a:t>следовательно  объект находится в северном  и восточном полушариях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0603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ebmandry.com/images/stories/2013/06/1-1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33475"/>
            <a:ext cx="7658100" cy="5724525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 bwMode="auto">
          <a:xfrm>
            <a:off x="593766" y="1950850"/>
            <a:ext cx="7101444" cy="1696192"/>
          </a:xfrm>
          <a:custGeom>
            <a:avLst/>
            <a:gdLst>
              <a:gd name="connsiteX0" fmla="*/ 0 w 7101444"/>
              <a:gd name="connsiteY0" fmla="*/ 0 h 1696192"/>
              <a:gd name="connsiteX1" fmla="*/ 665018 w 7101444"/>
              <a:gd name="connsiteY1" fmla="*/ 665018 h 1696192"/>
              <a:gd name="connsiteX2" fmla="*/ 1805050 w 7101444"/>
              <a:gd name="connsiteY2" fmla="*/ 1282535 h 1696192"/>
              <a:gd name="connsiteX3" fmla="*/ 3087585 w 7101444"/>
              <a:gd name="connsiteY3" fmla="*/ 1638795 h 1696192"/>
              <a:gd name="connsiteX4" fmla="*/ 4168239 w 7101444"/>
              <a:gd name="connsiteY4" fmla="*/ 1626919 h 1696192"/>
              <a:gd name="connsiteX5" fmla="*/ 5248894 w 7101444"/>
              <a:gd name="connsiteY5" fmla="*/ 1318161 h 1696192"/>
              <a:gd name="connsiteX6" fmla="*/ 6329548 w 7101444"/>
              <a:gd name="connsiteY6" fmla="*/ 771896 h 1696192"/>
              <a:gd name="connsiteX7" fmla="*/ 7101444 w 7101444"/>
              <a:gd name="connsiteY7" fmla="*/ 11875 h 169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1444" h="1696192">
                <a:moveTo>
                  <a:pt x="0" y="0"/>
                </a:moveTo>
                <a:cubicBezTo>
                  <a:pt x="182088" y="225631"/>
                  <a:pt x="364176" y="451262"/>
                  <a:pt x="665018" y="665018"/>
                </a:cubicBezTo>
                <a:cubicBezTo>
                  <a:pt x="965860" y="878774"/>
                  <a:pt x="1401289" y="1120239"/>
                  <a:pt x="1805050" y="1282535"/>
                </a:cubicBezTo>
                <a:cubicBezTo>
                  <a:pt x="2208811" y="1444831"/>
                  <a:pt x="2693720" y="1581398"/>
                  <a:pt x="3087585" y="1638795"/>
                </a:cubicBezTo>
                <a:cubicBezTo>
                  <a:pt x="3481450" y="1696192"/>
                  <a:pt x="3808021" y="1680358"/>
                  <a:pt x="4168239" y="1626919"/>
                </a:cubicBezTo>
                <a:cubicBezTo>
                  <a:pt x="4528457" y="1573480"/>
                  <a:pt x="4888676" y="1460665"/>
                  <a:pt x="5248894" y="1318161"/>
                </a:cubicBezTo>
                <a:cubicBezTo>
                  <a:pt x="5609112" y="1175657"/>
                  <a:pt x="6020790" y="989610"/>
                  <a:pt x="6329548" y="771896"/>
                </a:cubicBezTo>
                <a:cubicBezTo>
                  <a:pt x="6638306" y="554182"/>
                  <a:pt x="6869875" y="283028"/>
                  <a:pt x="7101444" y="1187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>
            <a:off x="665018" y="1321458"/>
            <a:ext cx="2553195" cy="1520041"/>
          </a:xfrm>
          <a:custGeom>
            <a:avLst/>
            <a:gdLst>
              <a:gd name="connsiteX0" fmla="*/ 2553195 w 2553195"/>
              <a:gd name="connsiteY0" fmla="*/ 0 h 1520041"/>
              <a:gd name="connsiteX1" fmla="*/ 1745673 w 2553195"/>
              <a:gd name="connsiteY1" fmla="*/ 356259 h 1520041"/>
              <a:gd name="connsiteX2" fmla="*/ 760021 w 2553195"/>
              <a:gd name="connsiteY2" fmla="*/ 914400 h 1520041"/>
              <a:gd name="connsiteX3" fmla="*/ 0 w 2553195"/>
              <a:gd name="connsiteY3" fmla="*/ 1520041 h 15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195" h="1520041">
                <a:moveTo>
                  <a:pt x="2553195" y="0"/>
                </a:moveTo>
                <a:cubicBezTo>
                  <a:pt x="2298865" y="101929"/>
                  <a:pt x="2044535" y="203859"/>
                  <a:pt x="1745673" y="356259"/>
                </a:cubicBezTo>
                <a:cubicBezTo>
                  <a:pt x="1446811" y="508659"/>
                  <a:pt x="1050966" y="720436"/>
                  <a:pt x="760021" y="914400"/>
                </a:cubicBezTo>
                <a:cubicBezTo>
                  <a:pt x="469076" y="1108364"/>
                  <a:pt x="234538" y="1314202"/>
                  <a:pt x="0" y="152004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 bwMode="auto">
          <a:xfrm>
            <a:off x="1071538" y="2347921"/>
            <a:ext cx="285752" cy="214314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562235"/>
            <a:ext cx="2412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г. Монблан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1704979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46° </a:t>
            </a:r>
            <a:r>
              <a:rPr lang="ru-RU" b="1" dirty="0" err="1" smtClean="0">
                <a:latin typeface="Century" pitchFamily="18" charset="0"/>
              </a:rPr>
              <a:t>с.ш</a:t>
            </a:r>
            <a:r>
              <a:rPr lang="ru-RU" b="1" dirty="0" smtClean="0">
                <a:latin typeface="Century" pitchFamily="18" charset="0"/>
              </a:rPr>
              <a:t>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847723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7° в.д.</a:t>
            </a:r>
            <a:endParaRPr lang="ru-RU" dirty="0"/>
          </a:p>
        </p:txBody>
      </p:sp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651888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5. Найдите параллель 46°с.ш. и меридиан 7°в.д.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1934" y="0"/>
            <a:ext cx="4786346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6. Найдите объект, который находится на пересечении параллели и меридиана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9557680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5BCDE-9177-4DA0-BC20-A932B2E494DA}"/>
</file>

<file path=customXml/itemProps2.xml><?xml version="1.0" encoding="utf-8"?>
<ds:datastoreItem xmlns:ds="http://schemas.openxmlformats.org/officeDocument/2006/customXml" ds:itemID="{8F523DEA-8542-4A62-B351-180C06F15A62}"/>
</file>

<file path=customXml/itemProps3.xml><?xml version="1.0" encoding="utf-8"?>
<ds:datastoreItem xmlns:ds="http://schemas.openxmlformats.org/officeDocument/2006/customXml" ds:itemID="{3D541B58-CAE6-4688-A7F6-5B4172311583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741</TotalTime>
  <Words>207</Words>
  <Application>Microsoft Office PowerPoint</Application>
  <PresentationFormat>Экран (4:3)</PresentationFormat>
  <Paragraphs>27</Paragraphs>
  <Slides>6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70</cp:revision>
  <dcterms:modified xsi:type="dcterms:W3CDTF">2016-11-23T20:37:01Z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