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5"/>
  </p:notesMasterIdLst>
  <p:sldIdLst>
    <p:sldId id="266" r:id="rId2"/>
    <p:sldId id="267" r:id="rId3"/>
    <p:sldId id="268" r:id="rId4"/>
    <p:sldId id="269" r:id="rId5"/>
    <p:sldId id="270" r:id="rId6"/>
    <p:sldId id="272" r:id="rId7"/>
    <p:sldId id="273" r:id="rId8"/>
    <p:sldId id="271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800000"/>
    <a:srgbClr val="2D452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26" autoAdjust="0"/>
    <p:restoredTop sz="93606" autoAdjust="0"/>
  </p:normalViewPr>
  <p:slideViewPr>
    <p:cSldViewPr>
      <p:cViewPr varScale="1">
        <p:scale>
          <a:sx n="66" d="100"/>
          <a:sy n="66" d="100"/>
        </p:scale>
        <p:origin x="-150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B4BD6-2953-4675-9BFE-8EA1D701B40F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0FC69-E2CC-4FFE-9540-35503ECC10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86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pic>
          <p:nvPicPr>
            <p:cNvPr id="34" name="Picture 32" descr="BTZBUL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29" name="Rectangle 33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30" name="Rectangle 34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5" name="Rectangle 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Rectangle 3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3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>
                <a:gd name="T0" fmla="*/ 494 w 1737"/>
                <a:gd name="T1" fmla="*/ 4322 h 4320"/>
                <a:gd name="T2" fmla="*/ 1737 w 1737"/>
                <a:gd name="T3" fmla="*/ 4333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22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>
                <a:gd name="T0" fmla="*/ 494 w 1737"/>
                <a:gd name="T1" fmla="*/ 4318 h 4320"/>
                <a:gd name="T2" fmla="*/ 1737 w 1737"/>
                <a:gd name="T3" fmla="*/ 4329 h 4320"/>
                <a:gd name="T4" fmla="*/ 524 w 1737"/>
                <a:gd name="T5" fmla="*/ 0 h 4320"/>
                <a:gd name="T6" fmla="*/ 0 w 1737"/>
                <a:gd name="T7" fmla="*/ 7 h 4320"/>
                <a:gd name="T8" fmla="*/ 494 w 1737"/>
                <a:gd name="T9" fmla="*/ 4318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5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>
                <a:gd name="T0" fmla="*/ 494 w 1739"/>
                <a:gd name="T1" fmla="*/ 4325 h 4420"/>
                <a:gd name="T2" fmla="*/ 1739 w 1739"/>
                <a:gd name="T3" fmla="*/ 4330 h 4420"/>
                <a:gd name="T4" fmla="*/ 524 w 1739"/>
                <a:gd name="T5" fmla="*/ 0 h 4420"/>
                <a:gd name="T6" fmla="*/ 0 w 1739"/>
                <a:gd name="T7" fmla="*/ 7 h 4420"/>
                <a:gd name="T8" fmla="*/ 494 w 1739"/>
                <a:gd name="T9" fmla="*/ 4325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>
                <a:gd name="T0" fmla="*/ 0 w 2080"/>
                <a:gd name="T1" fmla="*/ 7 h 4338"/>
                <a:gd name="T2" fmla="*/ 1870 w 2080"/>
                <a:gd name="T3" fmla="*/ 4324 h 4338"/>
                <a:gd name="T4" fmla="*/ 2080 w 2080"/>
                <a:gd name="T5" fmla="*/ 4324 h 4338"/>
                <a:gd name="T6" fmla="*/ 1033 w 2080"/>
                <a:gd name="T7" fmla="*/ 0 h 4338"/>
                <a:gd name="T8" fmla="*/ 0 w 2080"/>
                <a:gd name="T9" fmla="*/ 7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2" name="Freeform 1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>
                <a:gd name="T0" fmla="*/ 494 w 1737"/>
                <a:gd name="T1" fmla="*/ 381 h 4320"/>
                <a:gd name="T2" fmla="*/ 1737 w 1737"/>
                <a:gd name="T3" fmla="*/ 382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1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16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>
                <a:gd name="T0" fmla="*/ 494 w 1737"/>
                <a:gd name="T1" fmla="*/ 380 h 4320"/>
                <a:gd name="T2" fmla="*/ 1737 w 1737"/>
                <a:gd name="T3" fmla="*/ 381 h 4320"/>
                <a:gd name="T4" fmla="*/ 524 w 1737"/>
                <a:gd name="T5" fmla="*/ 0 h 4320"/>
                <a:gd name="T6" fmla="*/ 0 w 1737"/>
                <a:gd name="T7" fmla="*/ 1 h 4320"/>
                <a:gd name="T8" fmla="*/ 494 w 1737"/>
                <a:gd name="T9" fmla="*/ 380 h 4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>
                <a:gd name="T0" fmla="*/ 494 w 1739"/>
                <a:gd name="T1" fmla="*/ 382 h 4420"/>
                <a:gd name="T2" fmla="*/ 1739 w 1739"/>
                <a:gd name="T3" fmla="*/ 382 h 4420"/>
                <a:gd name="T4" fmla="*/ 524 w 1739"/>
                <a:gd name="T5" fmla="*/ 0 h 4420"/>
                <a:gd name="T6" fmla="*/ 0 w 1739"/>
                <a:gd name="T7" fmla="*/ 1 h 4420"/>
                <a:gd name="T8" fmla="*/ 494 w 1739"/>
                <a:gd name="T9" fmla="*/ 382 h 4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>
                <a:gd name="T0" fmla="*/ 0 w 2080"/>
                <a:gd name="T1" fmla="*/ 1 h 4338"/>
                <a:gd name="T2" fmla="*/ 1870 w 2080"/>
                <a:gd name="T3" fmla="*/ 381 h 4338"/>
                <a:gd name="T4" fmla="*/ 2080 w 2080"/>
                <a:gd name="T5" fmla="*/ 381 h 4338"/>
                <a:gd name="T6" fmla="*/ 1033 w 2080"/>
                <a:gd name="T7" fmla="*/ 0 h 4338"/>
                <a:gd name="T8" fmla="*/ 0 w 2080"/>
                <a:gd name="T9" fmla="*/ 1 h 4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Rectangle 19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>
              <a:noFill/>
            </a:ln>
            <a:ex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8" name="Freeform 26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01" name="Rectangle 29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3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104" name="Rectangle 3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105" name="Rectangle 3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106" name="Rectangle 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torg.kaluga.ru/images/product_images/popup_images/1050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02" y="5000612"/>
            <a:ext cx="150019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5786" y="6519446"/>
            <a:ext cx="77867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3300"/>
                </a:solidFill>
                <a:latin typeface="Century" pitchFamily="18" charset="0"/>
              </a:rPr>
              <a:t>Автор: Смирнова Лариса Владимировна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85725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3300"/>
                </a:solidFill>
                <a:latin typeface="Century" pitchFamily="18" charset="0"/>
              </a:rPr>
              <a:t>Элективный курс «Актуальные вопросы Государственной итоговой аттестации по географии»</a:t>
            </a:r>
          </a:p>
          <a:p>
            <a:pPr algn="ctr"/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(разбор заданий занятия 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«</a:t>
            </a:r>
            <a:r>
              <a:rPr lang="ru-RU" sz="4000" dirty="0" err="1" smtClean="0">
                <a:solidFill>
                  <a:srgbClr val="800000"/>
                </a:solidFill>
                <a:latin typeface="Century" pitchFamily="18" charset="0"/>
              </a:rPr>
              <a:t>Геоэкологические</a:t>
            </a:r>
            <a:r>
              <a:rPr lang="ru-RU" sz="4000" dirty="0" smtClean="0">
                <a:solidFill>
                  <a:srgbClr val="800000"/>
                </a:solidFill>
                <a:latin typeface="Century" pitchFamily="18" charset="0"/>
              </a:rPr>
              <a:t> проблемы»)</a:t>
            </a:r>
            <a:endParaRPr lang="ru-RU" sz="4000" dirty="0">
              <a:solidFill>
                <a:srgbClr val="800000"/>
              </a:solidFill>
              <a:latin typeface="Century" pitchFamily="18" charset="0"/>
            </a:endParaRPr>
          </a:p>
        </p:txBody>
      </p:sp>
      <p:pic>
        <p:nvPicPr>
          <p:cNvPr id="47106" name="Picture 2" descr="http://sch14.ru/wp-content/uploads/2015/01/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3357554" cy="1160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60284506"/>
      </p:ext>
    </p:extLst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42852"/>
            <a:ext cx="8715436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Землетрясения </a:t>
            </a:r>
            <a:r>
              <a:rPr lang="ru-RU" sz="2000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стихийные бедствия, от которых часто страдают люди. Своевременное оповещение населения специальными службами может предотвратить катастрофические последствия землетрясений. В какой из перечисленных стран необходимы такие специальные службы?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6314" y="2714620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Турция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28794" y="2000240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Белоруссия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2000240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Нидерланды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28794" y="2714620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Дания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28992" y="5572140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14546" y="3500438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Где в основном происходят землетрясения?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14546" y="3286124"/>
            <a:ext cx="5000660" cy="10156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Большинство крупных землетрясений происходит в земных глубинах, на краях </a:t>
            </a:r>
            <a:r>
              <a:rPr lang="ru-RU" sz="2000" b="1" dirty="0" err="1" smtClean="0">
                <a:solidFill>
                  <a:srgbClr val="003300"/>
                </a:solidFill>
                <a:latin typeface="Century" pitchFamily="18" charset="0"/>
              </a:rPr>
              <a:t>литосферных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плит</a:t>
            </a: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429124" y="4286256"/>
            <a:ext cx="383470" cy="35719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>
            <a:hlinkClick r:id="rId2" action="ppaction://hlinksldjump"/>
          </p:cNvPr>
          <p:cNvSpPr txBox="1"/>
          <p:nvPr/>
        </p:nvSpPr>
        <p:spPr>
          <a:xfrm>
            <a:off x="2214546" y="4643446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Сопоставьте карту строения земной коры с политической 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назад 5">
            <a:hlinkClick r:id="rId2" action="ppaction://hlinksldjump" highlightClick="1"/>
          </p:cNvPr>
          <p:cNvSpPr/>
          <p:nvPr/>
        </p:nvSpPr>
        <p:spPr bwMode="auto">
          <a:xfrm>
            <a:off x="8215338" y="6215082"/>
            <a:ext cx="714348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 descr="http://www.xxlbook.ru/imgh9247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5337" y="217451"/>
            <a:ext cx="8149741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95337" y="5014753"/>
            <a:ext cx="8169307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Century" pitchFamily="18" charset="0"/>
              </a:rPr>
              <a:t>Особо активные сейсмические зоны находятся в районе Центральной Америки и Калифорнийского залива, южные районы Тихого океана, огибая Австралию. В Европе от землетрясений чаще всего страдают Турция, Греция, Югославия, Италия, Испания и Португалия.</a:t>
            </a:r>
            <a:endParaRPr lang="ru-RU" dirty="0">
              <a:latin typeface="Century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 bwMode="auto">
          <a:xfrm rot="5400000" flipH="1" flipV="1">
            <a:off x="3821901" y="2964653"/>
            <a:ext cx="1928826" cy="428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Прямая со стрелкой 10"/>
          <p:cNvCxnSpPr/>
          <p:nvPr/>
        </p:nvCxnSpPr>
        <p:spPr bwMode="auto">
          <a:xfrm flipV="1">
            <a:off x="4643438" y="3286124"/>
            <a:ext cx="1357322" cy="8572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3000364" y="400050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Century" pitchFamily="18" charset="0"/>
              </a:rPr>
              <a:t>Новая складчатость и границы </a:t>
            </a:r>
            <a:r>
              <a:rPr lang="ru-RU" b="1" dirty="0" err="1" smtClean="0">
                <a:latin typeface="Century" pitchFamily="18" charset="0"/>
              </a:rPr>
              <a:t>литосферных</a:t>
            </a:r>
            <a:r>
              <a:rPr lang="ru-RU" b="1" dirty="0" smtClean="0">
                <a:latin typeface="Century" pitchFamily="18" charset="0"/>
              </a:rPr>
              <a:t> плит</a:t>
            </a:r>
            <a:endParaRPr lang="ru-RU" b="1" dirty="0"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" pitchFamily="18" charset="0"/>
              </a:rPr>
              <a:t>Тропические циклоны обладают огромной энергией и способны вызвать катастрофические разрушения. Для жителей какой из перечисленных стран тропические циклоны представляют наибольшую опасность?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3820" y="1804794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Бангладеш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70080" y="2519175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Испания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67523" y="1804795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Турция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003" y="2519175"/>
            <a:ext cx="250033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Нигер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43110" y="3249102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Вспомните, что такое тропический циклон?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>
            <a:off x="4386610" y="4097493"/>
            <a:ext cx="383470" cy="357191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193" y="4478941"/>
            <a:ext cx="5000660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Где возникают тропические циклоны?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5237" y="3006197"/>
            <a:ext cx="8712968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Тропический циклон — тип циклона, или погодной системы низкого давления, что возникает над теплой морской поверхностью и сопровождается мощными грозами, выпадением ливневых осадков и ветрами штормовой силы.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4454684"/>
            <a:ext cx="8742682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3300"/>
                </a:solidFill>
                <a:latin typeface="Century" pitchFamily="18" charset="0"/>
              </a:rPr>
              <a:t>Большинство тропических циклонов в мире формируются в пределах экваториального пояса (межтропического фронта) или его продолжения под действием муссонов — муссонной зоны низкого давления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00688" y="6021288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  <p:extLst>
      <p:ext uri="{BB962C8B-B14F-4D97-AF65-F5344CB8AC3E}">
        <p14:creationId xmlns:p14="http://schemas.microsoft.com/office/powerpoint/2010/main" xmlns="" val="3355786598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3248"/>
            <a:ext cx="8568952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Century" pitchFamily="18" charset="0"/>
              </a:rPr>
              <a:t>С сейсмичностью и подводным вулканизмом тесно связана опасность возникновения огромных морских волн </a:t>
            </a:r>
            <a:r>
              <a:rPr lang="ru-RU" sz="2000" b="1" dirty="0" smtClean="0">
                <a:latin typeface="Century" pitchFamily="18" charset="0"/>
              </a:rPr>
              <a:t>– цунами</a:t>
            </a:r>
            <a:r>
              <a:rPr lang="ru-RU" sz="2000" b="1" dirty="0">
                <a:latin typeface="Century" pitchFamily="18" charset="0"/>
              </a:rPr>
              <a:t>, под угрозой которых находятся территории прибрежных городов и других населённых пунктов. В какой из перечисленных стран необходима работа специальных служб по предупреждению населения о приближении цунами?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2449444"/>
            <a:ext cx="345945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Индонезия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93216" y="3163823"/>
            <a:ext cx="38392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Египет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93216" y="2455500"/>
            <a:ext cx="383922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Саудовская Аравия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3" y="3163823"/>
            <a:ext cx="3459459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Греция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57167" y="3998726"/>
            <a:ext cx="5000660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Где чаще всего происходят цунами?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13823" y="6165304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grpSp>
        <p:nvGrpSpPr>
          <p:cNvPr id="8" name="Группа 9"/>
          <p:cNvGrpSpPr/>
          <p:nvPr/>
        </p:nvGrpSpPr>
        <p:grpSpPr>
          <a:xfrm>
            <a:off x="792104" y="3776466"/>
            <a:ext cx="7704857" cy="2361517"/>
            <a:chOff x="827583" y="3947803"/>
            <a:chExt cx="7140797" cy="1938993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396380" y="3947803"/>
              <a:ext cx="4572000" cy="1938992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3300"/>
                  </a:solidFill>
                  <a:latin typeface="Century" pitchFamily="18" charset="0"/>
                </a:rPr>
                <a:t>Большинство цунами возникают в Индийском и Тихом океанах. Границы Тихого океана испытывает частые землетрясения. Эта граница известная как «Огненное кольцо».</a:t>
              </a:r>
            </a:p>
          </p:txBody>
        </p:sp>
        <p:pic>
          <p:nvPicPr>
            <p:cNvPr id="4100" name="Picture 4" descr="http://rybnadzor.org/wp-content/uploads/2014/01/1-300x225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3" y="3960198"/>
              <a:ext cx="2568797" cy="19265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19723358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285728"/>
            <a:ext cx="8429684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Снежные лавины – одно из наиболее грозных и опасных природных явлений. В каком из перечисленных регионов России снежные лавины представляют наибольшую опасность?</a:t>
            </a:r>
            <a:endParaRPr lang="ru-RU" sz="2000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2143116"/>
            <a:ext cx="66437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Республика Северная Осетия - Алания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7290" y="1500174"/>
            <a:ext cx="66437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Калининградская область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2786058"/>
            <a:ext cx="66437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Чувашская Республика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7290" y="3429000"/>
            <a:ext cx="664373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Архангельская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500570"/>
            <a:ext cx="392909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1. Вспомните, где происходят снежные лавины.</a:t>
            </a:r>
          </a:p>
        </p:txBody>
      </p:sp>
      <p:sp>
        <p:nvSpPr>
          <p:cNvPr id="9" name="Стрелка вниз 8"/>
          <p:cNvSpPr/>
          <p:nvPr/>
        </p:nvSpPr>
        <p:spPr bwMode="auto">
          <a:xfrm rot="16200000">
            <a:off x="4286248" y="4643446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14282" y="4500570"/>
            <a:ext cx="4000528" cy="78581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 горной местности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4876" y="4500570"/>
            <a:ext cx="392909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2. Где находятся названные </a:t>
            </a:r>
          </a:p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субъекты?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4714876" y="4214818"/>
            <a:ext cx="4214842" cy="23574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Калининградская обл.,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Чувашская Республика,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Архангельская обл. находятся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на Восточно-Европейской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</a:rPr>
              <a:t>равнине, Северная Осетия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</a:rPr>
              <a:t>в Кавказских горах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662" y="5786454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501122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При строительстве в сейсмоопасных районах применяется  особая технология. Сейсмостойкость каменных зданий обеспечивают многими конструктивными приёмами, например устройством железобетонных каркасов в оконных и дверных проёмах. В каком из перечисленных регионов сейсмостойкое строительство наиболее актуально?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2357430"/>
            <a:ext cx="371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Республика Дагестан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6314" y="3000372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Республика Калмыкия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86314" y="2357430"/>
            <a:ext cx="392909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Тверская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1472" y="3000372"/>
            <a:ext cx="371477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Ивановская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3714752"/>
            <a:ext cx="5000660" cy="7078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Найдите,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перечисленных из субъектов РФ находится в горах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57554" y="4786322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  <a:cs typeface="Times New Roman" pitchFamily="18" charset="0"/>
              </a:rPr>
              <a:t>Сель </a:t>
            </a:r>
            <a:r>
              <a:rPr lang="ru-RU" sz="2000" b="1" dirty="0" smtClean="0">
                <a:latin typeface="Century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грязекаменный поток, отличающийся внезапностью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возник-новения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Times New Roman" pitchFamily="18" charset="0"/>
              </a:rPr>
              <a:t> и разрушительной силой. В каком из перечисленных регионов России сели представляют наибольшую опасность?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56" y="1357298"/>
            <a:ext cx="58579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Кабардино-Балкарская Республика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57356" y="3071810"/>
            <a:ext cx="58579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Ямало-Ненецкий АО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7356" y="2500306"/>
            <a:ext cx="58579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 Оренбургская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57356" y="1928802"/>
            <a:ext cx="585791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Псковская  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08" y="3714752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На какой форме рельефа могут возникать сели?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500066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В горах</a:t>
            </a:r>
          </a:p>
          <a:p>
            <a:pPr algn="ctr"/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7554" y="5072074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8715436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Такие неблагоприятные климатические явления, как засухи, суховеи и пыльные бури, значительно затрудняют ведение сельского хозяйства. Для какой из перечисленных территорий они наиболее характерны?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2500306"/>
            <a:ext cx="44291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Республика Калмыкия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4876" y="2500306"/>
            <a:ext cx="421484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4) Республика Карелия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4876" y="1857364"/>
            <a:ext cx="421484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2) Сахалинская 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282" y="1857364"/>
            <a:ext cx="442915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Калининградская область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3108" y="3214686"/>
            <a:ext cx="5000660" cy="1015663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 В какой природной зоне  возникают перечисленные неблагоприятные явления?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3108" y="3214686"/>
            <a:ext cx="500066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В пустынях и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полупустынях,</a:t>
            </a:r>
          </a:p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ю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г  России</a:t>
            </a:r>
          </a:p>
          <a:p>
            <a:pPr algn="ctr"/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4643446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428604"/>
            <a:ext cx="835824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Для какого из перечисленных регионов России характерно сплошное распространение многолетней мерзлоты?</a:t>
            </a:r>
            <a:endParaRPr lang="ru-RU" sz="2000" b="1" dirty="0">
              <a:latin typeface="Century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2000240"/>
            <a:ext cx="40719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Чукотский АО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720" y="1357298"/>
            <a:ext cx="40719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 Вологодская область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0" y="2000240"/>
            <a:ext cx="40719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4) Краснодарский край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357298"/>
            <a:ext cx="4071966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2) Свердловская 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71802" y="5857892"/>
            <a:ext cx="2714644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86050" y="2857496"/>
            <a:ext cx="321471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Вспомните, что такое многолетняя мерзлота </a:t>
            </a:r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4214810" y="3786190"/>
            <a:ext cx="357190" cy="357190"/>
          </a:xfrm>
          <a:prstGeom prst="downArrow">
            <a:avLst/>
          </a:prstGeom>
          <a:solidFill>
            <a:srgbClr val="003300"/>
          </a:solidFill>
          <a:ln>
            <a:solidFill>
              <a:srgbClr val="003300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>
            <a:hlinkClick r:id="rId2" action="ppaction://hlinksldjump"/>
          </p:cNvPr>
          <p:cNvSpPr txBox="1"/>
          <p:nvPr/>
        </p:nvSpPr>
        <p:spPr>
          <a:xfrm>
            <a:off x="2786050" y="4214818"/>
            <a:ext cx="3214710" cy="1323439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В каком регионе мы можем наблюдать распространение многолетней мерзлоты?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71670" y="2571744"/>
            <a:ext cx="457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entury" pitchFamily="18" charset="0"/>
              </a:rPr>
              <a:t>Многолетняя мерзлота </a:t>
            </a:r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— это толщи замерзших горных пород, не оттаивающих в течение длительного времени.</a:t>
            </a:r>
            <a:endParaRPr lang="ru-RU" sz="2000" b="1" dirty="0">
              <a:solidFill>
                <a:srgbClr val="003300"/>
              </a:solidFill>
              <a:latin typeface="Century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slavavode.ucoz.ru/planetaokean/Ledniki/Mnogoletnyayamerzlo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643866" cy="481280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572264" y="1428736"/>
            <a:ext cx="163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Чукотский АО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28794" y="2643182"/>
            <a:ext cx="1637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Вологодская область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3429000"/>
            <a:ext cx="1785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Свердловская область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876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entury" pitchFamily="18" charset="0"/>
              </a:rPr>
              <a:t>Краснодарский</a:t>
            </a:r>
          </a:p>
          <a:p>
            <a:r>
              <a:rPr lang="ru-RU" b="1" dirty="0" smtClean="0">
                <a:latin typeface="Century" pitchFamily="18" charset="0"/>
              </a:rPr>
              <a:t>        край</a:t>
            </a:r>
            <a:endParaRPr lang="ru-RU" b="1" dirty="0">
              <a:latin typeface="Century" pitchFamily="18" charset="0"/>
            </a:endParaRPr>
          </a:p>
        </p:txBody>
      </p:sp>
      <p:sp>
        <p:nvSpPr>
          <p:cNvPr id="7" name="Управляющая кнопка: назад 6">
            <a:hlinkClick r:id="rId3" action="ppaction://hlinksldjump" highlightClick="1"/>
          </p:cNvPr>
          <p:cNvSpPr/>
          <p:nvPr/>
        </p:nvSpPr>
        <p:spPr bwMode="auto">
          <a:xfrm>
            <a:off x="8215306" y="6429396"/>
            <a:ext cx="928694" cy="428604"/>
          </a:xfrm>
          <a:prstGeom prst="actionButtonBackPrevious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357166"/>
            <a:ext cx="8358246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Глобальные изменения климата </a:t>
            </a:r>
            <a:r>
              <a:rPr lang="ru-RU" sz="2000" b="1" dirty="0" smtClean="0">
                <a:latin typeface="Century" pitchFamily="18" charset="0"/>
              </a:rPr>
              <a:t>могут </a:t>
            </a:r>
            <a:r>
              <a:rPr lang="ru-RU" sz="2000" b="1" dirty="0" smtClean="0">
                <a:latin typeface="Century" pitchFamily="18" charset="0"/>
              </a:rPr>
              <a:t>привести </a:t>
            </a:r>
            <a:r>
              <a:rPr lang="ru-RU" sz="2000" b="1" dirty="0" smtClean="0">
                <a:latin typeface="Century" pitchFamily="18" charset="0"/>
              </a:rPr>
              <a:t>к </a:t>
            </a:r>
            <a:r>
              <a:rPr lang="ru-RU" sz="2000" b="1" dirty="0" smtClean="0">
                <a:latin typeface="Century" pitchFamily="18" charset="0"/>
              </a:rPr>
              <a:t>таянию покровных ледников </a:t>
            </a:r>
            <a:r>
              <a:rPr lang="ru-RU" sz="2000" b="1" dirty="0" smtClean="0">
                <a:latin typeface="Century" pitchFamily="18" charset="0"/>
              </a:rPr>
              <a:t>и </a:t>
            </a:r>
            <a:r>
              <a:rPr lang="ru-RU" sz="2000" b="1" dirty="0" smtClean="0">
                <a:latin typeface="Century" pitchFamily="18" charset="0"/>
              </a:rPr>
              <a:t>повышению вследствие </a:t>
            </a:r>
            <a:r>
              <a:rPr lang="ru-RU" sz="2000" b="1" dirty="0" smtClean="0">
                <a:latin typeface="Century" pitchFamily="18" charset="0"/>
              </a:rPr>
              <a:t>этого </a:t>
            </a:r>
            <a:r>
              <a:rPr lang="ru-RU" sz="2000" b="1" dirty="0" smtClean="0">
                <a:latin typeface="Century" pitchFamily="18" charset="0"/>
              </a:rPr>
              <a:t>уровня Мирового океана</a:t>
            </a:r>
            <a:r>
              <a:rPr lang="ru-RU" sz="2000" b="1" dirty="0" smtClean="0">
                <a:latin typeface="Century" pitchFamily="18" charset="0"/>
              </a:rPr>
              <a:t>. Какой из </a:t>
            </a:r>
            <a:r>
              <a:rPr lang="ru-RU" sz="2000" b="1" dirty="0" smtClean="0">
                <a:latin typeface="Century" pitchFamily="18" charset="0"/>
              </a:rPr>
              <a:t>перечисленных городов России </a:t>
            </a:r>
            <a:r>
              <a:rPr lang="ru-RU" sz="2000" b="1" dirty="0" smtClean="0">
                <a:latin typeface="Century" pitchFamily="18" charset="0"/>
              </a:rPr>
              <a:t>может в </a:t>
            </a:r>
            <a:r>
              <a:rPr lang="ru-RU" sz="2000" b="1" dirty="0" smtClean="0">
                <a:latin typeface="Century" pitchFamily="18" charset="0"/>
              </a:rPr>
              <a:t>наибольшей степени пострадать </a:t>
            </a:r>
            <a:r>
              <a:rPr lang="ru-RU" sz="2000" b="1" dirty="0" smtClean="0">
                <a:latin typeface="Century" pitchFamily="18" charset="0"/>
              </a:rPr>
              <a:t>в </a:t>
            </a:r>
            <a:r>
              <a:rPr lang="ru-RU" sz="2000" b="1" dirty="0" smtClean="0">
                <a:latin typeface="Century" pitchFamily="18" charset="0"/>
              </a:rPr>
              <a:t>случае такого развития событий</a:t>
            </a:r>
            <a:r>
              <a:rPr lang="ru-RU" sz="2000" b="1" dirty="0" smtClean="0">
                <a:latin typeface="Century" pitchFamily="18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14480" y="2214554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1)Калининград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7752" y="278605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</a:t>
            </a:r>
            <a:r>
              <a:rPr lang="ru-RU" sz="2400" dirty="0" smtClean="0">
                <a:latin typeface="Century" pitchFamily="18" charset="0"/>
              </a:rPr>
              <a:t>) Курск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2214554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3)Новосибирск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4480" y="2786058"/>
            <a:ext cx="285752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</a:t>
            </a:r>
            <a:r>
              <a:rPr lang="ru-RU" sz="2400" dirty="0" smtClean="0">
                <a:latin typeface="Century" pitchFamily="18" charset="0"/>
              </a:rPr>
              <a:t>) Кемерово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5000660" cy="707886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Какой город в первую очередь затронет данная проблема?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500438"/>
            <a:ext cx="8643998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Город, который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находится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на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берегу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моря,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поэтому повышение уровня океана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в первую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очередь затронет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его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, так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как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приведет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к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затоплению прибрежных равнин. </a:t>
            </a:r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54" y="4929198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357166"/>
            <a:ext cx="8429684" cy="19389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entury" pitchFamily="18" charset="0"/>
              </a:rPr>
              <a:t>С </a:t>
            </a:r>
            <a:r>
              <a:rPr lang="ru-RU" sz="2000" b="1" dirty="0" smtClean="0">
                <a:latin typeface="Century" pitchFamily="18" charset="0"/>
              </a:rPr>
              <a:t>сейсмичностью </a:t>
            </a:r>
            <a:r>
              <a:rPr lang="ru-RU" sz="2000" b="1" dirty="0" smtClean="0">
                <a:latin typeface="Century" pitchFamily="18" charset="0"/>
              </a:rPr>
              <a:t>и </a:t>
            </a:r>
            <a:r>
              <a:rPr lang="ru-RU" sz="2000" b="1" dirty="0" smtClean="0">
                <a:latin typeface="Century" pitchFamily="18" charset="0"/>
              </a:rPr>
              <a:t>подводным вулканизмом </a:t>
            </a:r>
            <a:r>
              <a:rPr lang="ru-RU" sz="2000" b="1" dirty="0" smtClean="0">
                <a:latin typeface="Century" pitchFamily="18" charset="0"/>
              </a:rPr>
              <a:t>тесно </a:t>
            </a:r>
            <a:r>
              <a:rPr lang="ru-RU" sz="2000" b="1" dirty="0" smtClean="0">
                <a:latin typeface="Century" pitchFamily="18" charset="0"/>
              </a:rPr>
              <a:t>связана опасность возникновения огромных морских </a:t>
            </a:r>
            <a:r>
              <a:rPr lang="ru-RU" sz="2000" b="1" dirty="0" smtClean="0">
                <a:latin typeface="Century" pitchFamily="18" charset="0"/>
              </a:rPr>
              <a:t>волн – </a:t>
            </a:r>
            <a:r>
              <a:rPr lang="ru-RU" sz="2000" b="1" dirty="0" smtClean="0">
                <a:latin typeface="Century" pitchFamily="18" charset="0"/>
              </a:rPr>
              <a:t>цунами</a:t>
            </a:r>
            <a:r>
              <a:rPr lang="ru-RU" sz="2000" b="1" dirty="0" smtClean="0">
                <a:latin typeface="Century" pitchFamily="18" charset="0"/>
              </a:rPr>
              <a:t>, под </a:t>
            </a:r>
            <a:r>
              <a:rPr lang="ru-RU" sz="2000" b="1" dirty="0" smtClean="0">
                <a:latin typeface="Century" pitchFamily="18" charset="0"/>
              </a:rPr>
              <a:t>угрозой которых находятся территории прибрежных городов </a:t>
            </a:r>
            <a:r>
              <a:rPr lang="ru-RU" sz="2000" b="1" dirty="0" smtClean="0">
                <a:latin typeface="Century" pitchFamily="18" charset="0"/>
              </a:rPr>
              <a:t>и населённых </a:t>
            </a:r>
            <a:r>
              <a:rPr lang="ru-RU" sz="2000" b="1" dirty="0" smtClean="0">
                <a:latin typeface="Century" pitchFamily="18" charset="0"/>
              </a:rPr>
              <a:t>пунктов</a:t>
            </a:r>
            <a:r>
              <a:rPr lang="ru-RU" sz="2000" b="1" dirty="0" smtClean="0">
                <a:latin typeface="Century" pitchFamily="18" charset="0"/>
              </a:rPr>
              <a:t>. На какой из </a:t>
            </a:r>
            <a:r>
              <a:rPr lang="ru-RU" sz="2000" b="1" dirty="0" smtClean="0">
                <a:latin typeface="Century" pitchFamily="18" charset="0"/>
              </a:rPr>
              <a:t>перечисленных территорий России необходима работа специальных </a:t>
            </a:r>
            <a:r>
              <a:rPr lang="ru-RU" sz="2000" b="1" dirty="0" smtClean="0">
                <a:latin typeface="Century" pitchFamily="18" charset="0"/>
              </a:rPr>
              <a:t>служб по </a:t>
            </a:r>
            <a:r>
              <a:rPr lang="ru-RU" sz="2000" b="1" dirty="0" err="1" smtClean="0">
                <a:latin typeface="Century" pitchFamily="18" charset="0"/>
              </a:rPr>
              <a:t>предуп</a:t>
            </a:r>
            <a:r>
              <a:rPr lang="ru-RU" sz="2000" b="1" dirty="0" smtClean="0">
                <a:latin typeface="Century" pitchFamily="18" charset="0"/>
              </a:rPr>
              <a:t>- </a:t>
            </a:r>
            <a:r>
              <a:rPr lang="ru-RU" sz="2000" b="1" dirty="0" err="1" smtClean="0">
                <a:latin typeface="Century" pitchFamily="18" charset="0"/>
              </a:rPr>
              <a:t>реждению</a:t>
            </a:r>
            <a:r>
              <a:rPr lang="ru-RU" sz="2000" b="1" dirty="0" smtClean="0">
                <a:latin typeface="Century" pitchFamily="18" charset="0"/>
              </a:rPr>
              <a:t> населения </a:t>
            </a:r>
            <a:r>
              <a:rPr lang="ru-RU" sz="2000" b="1" dirty="0" smtClean="0">
                <a:latin typeface="Century" pitchFamily="18" charset="0"/>
              </a:rPr>
              <a:t>о </a:t>
            </a:r>
            <a:r>
              <a:rPr lang="ru-RU" sz="2000" b="1" dirty="0" smtClean="0">
                <a:latin typeface="Century" pitchFamily="18" charset="0"/>
              </a:rPr>
              <a:t>цунами</a:t>
            </a:r>
            <a:r>
              <a:rPr lang="ru-RU" sz="2000" b="1" dirty="0" smtClean="0">
                <a:latin typeface="Century" pitchFamily="18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14876" y="2428868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3) Курильские острова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307181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4</a:t>
            </a:r>
            <a:r>
              <a:rPr lang="ru-RU" sz="2400" dirty="0" smtClean="0">
                <a:latin typeface="Century" pitchFamily="18" charset="0"/>
              </a:rPr>
              <a:t>) архипелаг Новая Земля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428868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latin typeface="Century" pitchFamily="18" charset="0"/>
              </a:rPr>
              <a:t>1) Чукотский полуостров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071810"/>
            <a:ext cx="414340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Century" pitchFamily="18" charset="0"/>
              </a:rPr>
              <a:t>2</a:t>
            </a:r>
            <a:r>
              <a:rPr lang="ru-RU" sz="2400" dirty="0" smtClean="0">
                <a:latin typeface="Century" pitchFamily="18" charset="0"/>
              </a:rPr>
              <a:t>) Кольский полуостров</a:t>
            </a:r>
            <a:endParaRPr lang="ru-RU" sz="2400" dirty="0" smtClean="0">
              <a:latin typeface="Century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3714752"/>
            <a:ext cx="5000660" cy="4001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3300"/>
                </a:solidFill>
                <a:latin typeface="Century" pitchFamily="18" charset="0"/>
              </a:rPr>
              <a:t>Где могут возникать цунами в России?</a:t>
            </a:r>
            <a:endParaRPr lang="ru-RU" sz="20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3108" y="3714752"/>
            <a:ext cx="5214974" cy="4616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 </a:t>
            </a:r>
            <a:r>
              <a:rPr lang="ru-RU" sz="2400" b="1" dirty="0" smtClean="0">
                <a:solidFill>
                  <a:srgbClr val="003300"/>
                </a:solidFill>
                <a:latin typeface="Century" pitchFamily="18" charset="0"/>
              </a:rPr>
              <a:t>На побережье Тихого океана</a:t>
            </a:r>
            <a:endParaRPr lang="ru-RU" sz="2400" b="1" dirty="0" smtClean="0">
              <a:solidFill>
                <a:srgbClr val="003300"/>
              </a:solidFill>
              <a:latin typeface="Century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4429132"/>
            <a:ext cx="2500330" cy="400110"/>
          </a:xfrm>
          <a:prstGeom prst="rect">
            <a:avLst/>
          </a:prstGeom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entury" pitchFamily="18" charset="0"/>
              </a:rPr>
              <a:t>правильный ответ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3FF43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Электронная паутина">
  <a:themeElements>
    <a:clrScheme name="Другая 63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DFEADF"/>
      </a:accent1>
      <a:accent2>
        <a:srgbClr val="EFF4EF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Электронная паутин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Электронная паутина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лектронная паутина 7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6D2E4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E5EF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лектронная паутина 8">
        <a:dk1>
          <a:srgbClr val="000050"/>
        </a:dk1>
        <a:lt1>
          <a:srgbClr val="D0E2F4"/>
        </a:lt1>
        <a:dk2>
          <a:srgbClr val="000099"/>
        </a:dk2>
        <a:lt2>
          <a:srgbClr val="7DAFE1"/>
        </a:lt2>
        <a:accent1>
          <a:srgbClr val="2C7426"/>
        </a:accent1>
        <a:accent2>
          <a:srgbClr val="FCFEAC"/>
        </a:accent2>
        <a:accent3>
          <a:srgbClr val="E4EEF8"/>
        </a:accent3>
        <a:accent4>
          <a:srgbClr val="000043"/>
        </a:accent4>
        <a:accent5>
          <a:srgbClr val="ACBCAC"/>
        </a:accent5>
        <a:accent6>
          <a:srgbClr val="E4E69B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C21B62-2AFE-4B2C-829F-2874F5AB64C2}"/>
</file>

<file path=customXml/itemProps2.xml><?xml version="1.0" encoding="utf-8"?>
<ds:datastoreItem xmlns:ds="http://schemas.openxmlformats.org/officeDocument/2006/customXml" ds:itemID="{F629A43A-0880-4F9F-8A49-E14A669E72FF}"/>
</file>

<file path=customXml/itemProps3.xml><?xml version="1.0" encoding="utf-8"?>
<ds:datastoreItem xmlns:ds="http://schemas.openxmlformats.org/officeDocument/2006/customXml" ds:itemID="{C50E40A3-800C-4739-8915-9506DBF1B242}"/>
</file>

<file path=docProps/app.xml><?xml version="1.0" encoding="utf-8"?>
<Properties xmlns="http://schemas.openxmlformats.org/officeDocument/2006/extended-properties" xmlns:vt="http://schemas.openxmlformats.org/officeDocument/2006/docPropsVTypes">
  <Template>Природопользование и геоэкология</Template>
  <TotalTime>813</TotalTime>
  <Words>747</Words>
  <Application>Microsoft Office PowerPoint</Application>
  <PresentationFormat>Экран (4:3)</PresentationFormat>
  <Paragraphs>102</Paragraphs>
  <Slides>13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Электронная паутина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Aleksey</dc:creator>
  <cp:lastModifiedBy>Wi</cp:lastModifiedBy>
  <cp:revision>79</cp:revision>
  <dcterms:modified xsi:type="dcterms:W3CDTF">2016-11-20T14:19:28Z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