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72" r:id="rId2"/>
    <p:sldId id="323" r:id="rId3"/>
    <p:sldId id="297" r:id="rId4"/>
    <p:sldId id="293" r:id="rId5"/>
    <p:sldId id="267" r:id="rId6"/>
    <p:sldId id="268" r:id="rId7"/>
    <p:sldId id="269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6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791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9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17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52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3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3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0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99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0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5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5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3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11B8-FBEF-4BF9-86A5-995DFFF2D2D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3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128791" cy="321412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Работа с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родителями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обучающихся </a:t>
            </a:r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3-х классов </a:t>
            </a:r>
            <a:b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по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обеспечению свободного выбора одного из модулей курса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ОРКСЭ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050836"/>
            <a:ext cx="5544616" cy="168242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Логинова Наталья Владимировна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кандидат культурологии, заведующая отделом гуманитарных и художественно-эстетических дисциплин, доцент кафедры теории и методики обучения ОГБОУ ДПО «КОИРО»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модулей курса ОРКСЭ в 2015-2016 уч.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b="1" dirty="0"/>
              <a:t>Количество 4-х классов- </a:t>
            </a:r>
            <a:r>
              <a:rPr lang="ru-RU" sz="2800" b="1" dirty="0" smtClean="0"/>
              <a:t>407</a:t>
            </a:r>
          </a:p>
          <a:p>
            <a:pPr algn="just"/>
            <a:r>
              <a:rPr lang="ru-RU" sz="2800" b="1" dirty="0"/>
              <a:t>Количество учащихся – </a:t>
            </a:r>
            <a:r>
              <a:rPr lang="ru-RU" sz="2800" b="1" dirty="0" smtClean="0"/>
              <a:t>6.525</a:t>
            </a:r>
          </a:p>
          <a:p>
            <a:pPr algn="just"/>
            <a:r>
              <a:rPr lang="ru-RU" sz="2800" b="1" dirty="0"/>
              <a:t>ОПК – 4232 (64,83</a:t>
            </a:r>
            <a:r>
              <a:rPr lang="ru-RU" sz="2800" b="1" dirty="0" smtClean="0"/>
              <a:t>%)</a:t>
            </a:r>
          </a:p>
          <a:p>
            <a:pPr algn="just"/>
            <a:r>
              <a:rPr lang="ru-RU" sz="2800" b="1" dirty="0"/>
              <a:t>ОСЭ – 1709(26,2</a:t>
            </a:r>
            <a:r>
              <a:rPr lang="ru-RU" sz="2800" b="1" dirty="0" smtClean="0"/>
              <a:t>%)</a:t>
            </a:r>
          </a:p>
          <a:p>
            <a:pPr algn="just"/>
            <a:r>
              <a:rPr lang="ru-RU" sz="2800" b="1" dirty="0"/>
              <a:t>ОМРК- 579 (8,9</a:t>
            </a:r>
            <a:r>
              <a:rPr lang="ru-RU" sz="2800" b="1" dirty="0" smtClean="0"/>
              <a:t>%)</a:t>
            </a:r>
          </a:p>
          <a:p>
            <a:pPr algn="just"/>
            <a:r>
              <a:rPr lang="ru-RU" sz="2800" b="1" dirty="0" smtClean="0"/>
              <a:t>ОИК-5 </a:t>
            </a:r>
            <a:r>
              <a:rPr lang="ru-RU" sz="2800" b="1" dirty="0"/>
              <a:t>(0,007%)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149079"/>
            <a:ext cx="1781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7011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>
                <a:solidFill>
                  <a:schemeClr val="accent2"/>
                </a:solidFill>
              </a:rPr>
              <a:t>Цель курса ОРКСЭ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ru-RU" sz="2400" dirty="0" smtClean="0">
                <a:solidFill>
                  <a:srgbClr val="FF0000"/>
                </a:solidFill>
              </a:rPr>
              <a:t>формирование</a:t>
            </a:r>
            <a:r>
              <a:rPr lang="ru-RU" sz="2400" dirty="0" smtClean="0"/>
              <a:t> у обучающихся </a:t>
            </a:r>
            <a:r>
              <a:rPr lang="ru-RU" sz="2400" dirty="0" smtClean="0">
                <a:solidFill>
                  <a:srgbClr val="FF0000"/>
                </a:solidFill>
              </a:rPr>
              <a:t>мотиваций к осознанному нравственному поведению</a:t>
            </a:r>
            <a:r>
              <a:rPr lang="ru-RU" sz="2400" dirty="0" smtClean="0"/>
              <a:t>, основанному на знании и уважении </a:t>
            </a:r>
            <a:r>
              <a:rPr lang="ru-RU" sz="2400" dirty="0" smtClean="0">
                <a:solidFill>
                  <a:srgbClr val="FF0000"/>
                </a:solidFill>
              </a:rPr>
              <a:t>культуры </a:t>
            </a:r>
            <a:r>
              <a:rPr lang="ru-RU" sz="2400" dirty="0" smtClean="0"/>
              <a:t>и религиозных </a:t>
            </a:r>
            <a:r>
              <a:rPr lang="ru-RU" sz="2400" dirty="0" smtClean="0">
                <a:solidFill>
                  <a:srgbClr val="FF0000"/>
                </a:solidFill>
              </a:rPr>
              <a:t>традиций</a:t>
            </a:r>
            <a:r>
              <a:rPr lang="ru-RU" sz="2400" dirty="0" smtClean="0"/>
              <a:t> многонационального народа России, а также </a:t>
            </a:r>
            <a:r>
              <a:rPr lang="ru-RU" sz="2400" dirty="0" smtClean="0">
                <a:solidFill>
                  <a:srgbClr val="FF0000"/>
                </a:solidFill>
              </a:rPr>
              <a:t>диалогу</a:t>
            </a:r>
            <a:r>
              <a:rPr lang="ru-RU" sz="2400" dirty="0" smtClean="0"/>
              <a:t> с представителями других культур и мировоззрений</a:t>
            </a:r>
          </a:p>
        </p:txBody>
      </p:sp>
    </p:spTree>
    <p:extLst>
      <p:ext uri="{BB962C8B-B14F-4D97-AF65-F5344CB8AC3E}">
        <p14:creationId xmlns:p14="http://schemas.microsoft.com/office/powerpoint/2010/main" val="27937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Статья 87. Особенности изучения основ духовно-нравственной культуры народов РФ. Особенности получения теологического и религиозного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000" dirty="0" smtClean="0"/>
              <a:t>1. В целях формирования и развития личности в соответствии с семейными и общественными духовно-нравственными и социокультурными ценностями в основные образовательные программы могут быть включены, в т.ч. на основании требований соответствующих федеральных государственных образовательных стандартов, учебные предметы, курсы, дисциплины (модули), направленные на получение обучающимися знаний об основах духовно-нравственной культуры народов РФ, о нравственных принципах, об исторических и культурных традициях мировой религии (мировых религий), или альтернативные им учебные предметы, курсы, дисциплины (модули).</a:t>
            </a:r>
          </a:p>
          <a:p>
            <a:pPr algn="just">
              <a:buNone/>
            </a:pPr>
            <a:r>
              <a:rPr lang="ru-RU" sz="2000" dirty="0" smtClean="0"/>
              <a:t>2.   </a:t>
            </a:r>
            <a:r>
              <a:rPr lang="ru-RU" sz="2000" dirty="0" smtClean="0">
                <a:solidFill>
                  <a:srgbClr val="FF0000"/>
                </a:solidFill>
              </a:rPr>
              <a:t>Выбор</a:t>
            </a:r>
            <a:r>
              <a:rPr lang="ru-RU" sz="2000" dirty="0" smtClean="0"/>
              <a:t> одного из учебных предметов, курсов, дисциплин (модулей), включенных в основные общеобразовательные программы, </a:t>
            </a:r>
            <a:r>
              <a:rPr lang="ru-RU" sz="2000" dirty="0" smtClean="0">
                <a:solidFill>
                  <a:srgbClr val="C00000"/>
                </a:solidFill>
              </a:rPr>
              <a:t>осуществляется родителями, законными представителями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90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>
                <a:effectLst/>
              </a:rPr>
              <a:t>МИНИСТЕРСТВО ОБРАЗОВАНИЯ И НАУКИ РОССИЙСКОЙ </a:t>
            </a:r>
            <a:r>
              <a:rPr lang="ru-RU" sz="1800" b="1" dirty="0" smtClean="0">
                <a:effectLst/>
              </a:rPr>
              <a:t>ФЕДЕРАЦИИ (ПИСЬМО </a:t>
            </a:r>
            <a:r>
              <a:rPr lang="ru-RU" sz="1800" b="1" dirty="0" smtClean="0">
                <a:solidFill>
                  <a:srgbClr val="C00000"/>
                </a:solidFill>
                <a:effectLst/>
              </a:rPr>
              <a:t>от 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8 июля 2011 г. N </a:t>
            </a:r>
            <a:r>
              <a:rPr lang="ru-RU" sz="1800" b="1" dirty="0" smtClean="0">
                <a:solidFill>
                  <a:srgbClr val="C00000"/>
                </a:solidFill>
                <a:effectLst/>
              </a:rPr>
              <a:t>МД-883/03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 </a:t>
            </a:r>
            <a:r>
              <a:rPr lang="ru-RU" sz="1800" b="1" dirty="0" smtClean="0">
                <a:effectLst/>
              </a:rPr>
              <a:t>«О </a:t>
            </a:r>
            <a:r>
              <a:rPr lang="ru-RU" sz="1800" b="1" dirty="0">
                <a:effectLst/>
              </a:rPr>
              <a:t>НАПРАВЛЕНИИ МЕТОДИЧЕСКИХ МАТЕРИАЛОВ </a:t>
            </a:r>
            <a:r>
              <a:rPr lang="ru-RU" sz="1800" b="1" dirty="0" smtClean="0">
                <a:effectLst/>
              </a:rPr>
              <a:t>ОРКСЭ»)</a:t>
            </a:r>
            <a:r>
              <a:rPr lang="ru-RU" sz="1400" b="1" dirty="0">
                <a:effectLst/>
              </a:rPr>
              <a:t/>
            </a:r>
            <a:br>
              <a:rPr lang="ru-RU" sz="1400" b="1" dirty="0">
                <a:effectLst/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/>
              <a:t>7. </a:t>
            </a:r>
            <a:r>
              <a:rPr lang="ru-RU" i="1" dirty="0">
                <a:solidFill>
                  <a:srgbClr val="C00000"/>
                </a:solidFill>
              </a:rPr>
              <a:t>Какой может быть система оценки знаний по вводимому курсу? Будут ли учитываться оценки по данному курсу при выведении общей успеваемости ученика?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ru-RU" dirty="0" smtClean="0"/>
              <a:t>«… Предлагается </a:t>
            </a:r>
            <a:r>
              <a:rPr lang="ru-RU" dirty="0"/>
              <a:t>качественная </a:t>
            </a:r>
            <a:r>
              <a:rPr lang="ru-RU" dirty="0" err="1"/>
              <a:t>взаимооценка</a:t>
            </a:r>
            <a:r>
              <a:rPr lang="ru-RU" dirty="0"/>
              <a:t> в виде создания и презентации творческих проектов. Результаты подготовки и защиты творческих продуктов и проектов могут учитываться при формировании портфолио учеников. Формализованные требования по оценке успеваемости по результатам освоения курса не </a:t>
            </a:r>
            <a:r>
              <a:rPr lang="ru-RU" dirty="0" smtClean="0"/>
              <a:t>предусматриваются».</a:t>
            </a:r>
            <a:endParaRPr lang="ru-RU" dirty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01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>
                <a:effectLst/>
              </a:rPr>
              <a:t>МИНИСТЕРСТВО ОБРАЗОВАНИЯ И НАУКИ РОССИЙСКОЙ </a:t>
            </a:r>
            <a:r>
              <a:rPr lang="ru-RU" sz="1800" b="1" dirty="0" smtClean="0">
                <a:effectLst/>
              </a:rPr>
              <a:t>ФЕДЕРАЦИИ (ПИСЬМО </a:t>
            </a:r>
            <a:r>
              <a:rPr lang="ru-RU" sz="1800" b="1" dirty="0">
                <a:effectLst/>
              </a:rPr>
              <a:t>от 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8 июля 2011 г. N МД-883/03 </a:t>
            </a:r>
            <a:r>
              <a:rPr lang="ru-RU" sz="1800" b="1" dirty="0">
                <a:effectLst/>
              </a:rPr>
              <a:t>«О НАПРАВЛЕНИИ МЕТОДИЧЕСКИХ МАТЕРИАЛОВ ОРКСЭ</a:t>
            </a:r>
            <a:r>
              <a:rPr lang="ru-RU" sz="1800" b="1" dirty="0" smtClean="0">
                <a:effectLst/>
              </a:rPr>
              <a:t>»).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60590"/>
            <a:ext cx="7056783" cy="3880773"/>
          </a:xfrm>
        </p:spPr>
        <p:txBody>
          <a:bodyPr>
            <a:normAutofit fontScale="32500" lnSpcReduction="20000"/>
          </a:bodyPr>
          <a:lstStyle/>
          <a:p>
            <a:pPr marL="82296" indent="0" algn="just">
              <a:buNone/>
            </a:pPr>
            <a:r>
              <a:rPr lang="ru-RU" sz="4000" dirty="0">
                <a:solidFill>
                  <a:srgbClr val="C00000"/>
                </a:solidFill>
              </a:rPr>
              <a:t>8. </a:t>
            </a:r>
            <a:r>
              <a:rPr lang="ru-RU" sz="4000" i="1" dirty="0">
                <a:solidFill>
                  <a:srgbClr val="C00000"/>
                </a:solidFill>
              </a:rPr>
              <a:t>Что следует делать, если родители говорят, что им все равно, что будет изучать их ребенок? Может ли какой-то из этих модулей быть выбран по умолчанию? Можно ли менять модуль</a:t>
            </a:r>
            <a:r>
              <a:rPr lang="ru-RU" sz="4000" i="1" dirty="0" smtClean="0">
                <a:solidFill>
                  <a:srgbClr val="C00000"/>
                </a:solidFill>
              </a:rPr>
              <a:t>?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just"/>
            <a:r>
              <a:rPr lang="ru-RU" sz="4000" dirty="0" smtClean="0"/>
              <a:t>«Принятие </a:t>
            </a:r>
            <a:r>
              <a:rPr lang="ru-RU" sz="4000" dirty="0"/>
              <a:t>решения о записи ребенка на изучение определенного модуля без согласия его родителей (законных представителей) не допускается. Представители школьной администрации, учителя, работники органов управления образованием ни в коем случае не должны выбирать за семью модуль курса для обучения, без учета мнения родителей учащегося определять, какой именно модуль будет изучать ребенок. Организация процедуры выбора в обязательном порядке должна включать участие школьного совета. Результаты выбора должны быть зафиксированы протоколами родительских собраний и письменными заявлениями родителей о выборе определенного модуля для обучения своего ребенка.</a:t>
            </a:r>
          </a:p>
          <a:p>
            <a:pPr algn="just"/>
            <a:r>
              <a:rPr lang="ru-RU" sz="4000" dirty="0" smtClean="0"/>
              <a:t>Наряду </a:t>
            </a:r>
            <a:r>
              <a:rPr lang="ru-RU" sz="4000" dirty="0"/>
              <a:t>с организацией в школах коллективного ознакомления родителей школьников с образовательной программой, проведением родительских собраний, конференций, может потребоваться и индивидуальная работа, собеседование с отдельными семьями, родителями, особенно из числа тех, кто испытывает трудности в социальной адаптации. Порядок такой работы может быть определен школьным советом (органом самоуправления в школе) с участием родительского </a:t>
            </a:r>
            <a:r>
              <a:rPr lang="ru-RU" sz="4000" dirty="0" smtClean="0"/>
              <a:t>сообщества».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5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Нормативно-правовая база по курсу ОРКСЭ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Регламент проведения выбора модуля курса ОРКСЭ. Письмо Министерства образования и науки РФ </a:t>
            </a:r>
            <a:r>
              <a:rPr lang="ru-RU" b="1" dirty="0" smtClean="0"/>
              <a:t>от 31 марта 2015 г. № 08-461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Приказ Департамента образования и науки Костромской области об утверждении мероприятий по выбору модуля ОРКСЭ </a:t>
            </a:r>
            <a:r>
              <a:rPr lang="ru-RU" b="1" dirty="0" smtClean="0"/>
              <a:t>от 17.02.2015г. № 297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Письмо Федеральной службы по надзору и контролю в сфере образования и науки о требованиях к квалификации педагогических кадров по курсу ОРКСЭ </a:t>
            </a:r>
            <a:r>
              <a:rPr lang="ru-RU" b="1" dirty="0" smtClean="0"/>
              <a:t>от 30.11.2012г. № 01-50-535/05-4576.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91208"/>
          </a:xfrm>
        </p:spPr>
        <p:txBody>
          <a:bodyPr>
            <a:noAutofit/>
          </a:bodyPr>
          <a:lstStyle/>
          <a:p>
            <a:r>
              <a:rPr lang="ru-RU" sz="2000" dirty="0"/>
              <a:t>Регламент проведения выбора модуля курса ОРКСЭ. Письмо Министерства образования и науки РФ </a:t>
            </a:r>
            <a:r>
              <a:rPr lang="ru-RU" sz="2000" b="1" dirty="0">
                <a:solidFill>
                  <a:srgbClr val="C00000"/>
                </a:solidFill>
              </a:rPr>
              <a:t>от 31 марта 2015 г. № </a:t>
            </a:r>
            <a:r>
              <a:rPr lang="ru-RU" sz="2000" b="1" dirty="0" smtClean="0">
                <a:solidFill>
                  <a:srgbClr val="C00000"/>
                </a:solidFill>
              </a:rPr>
              <a:t>08-461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772816"/>
            <a:ext cx="6914729" cy="46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900" b="1" u="sng" dirty="0" smtClean="0"/>
              <a:t>Порядок выбора модуля курса ОРКСЭ</a:t>
            </a:r>
          </a:p>
          <a:p>
            <a:pPr marL="0" indent="0" algn="just">
              <a:buNone/>
            </a:pPr>
            <a:r>
              <a:rPr lang="ru-RU" sz="1900" dirty="0" smtClean="0"/>
              <a:t>1.Информирование родителей (законных представителей) о праве на выбор (информация на сайте школы о родительском собрании не позднее, чем за 7 дней до даты проведения родительского собрания)</a:t>
            </a:r>
          </a:p>
          <a:p>
            <a:pPr marL="0" indent="0" algn="just">
              <a:buNone/>
            </a:pPr>
            <a:r>
              <a:rPr lang="ru-RU" sz="1900" dirty="0" smtClean="0"/>
              <a:t>2. Родительское собрание с участием директора или  его заместителей, классный  руководитель, педагоги курса ОРКСЭ, представитель родительского комитета ОО, представители религиозных организаций (по их желанию);</a:t>
            </a:r>
          </a:p>
          <a:p>
            <a:pPr marL="0" indent="0" algn="just">
              <a:buNone/>
            </a:pPr>
            <a:r>
              <a:rPr lang="ru-RU" sz="1900" dirty="0" smtClean="0"/>
              <a:t>3. </a:t>
            </a:r>
            <a:r>
              <a:rPr lang="ru-RU" sz="1900" b="1" dirty="0" smtClean="0"/>
              <a:t>РОДИТЕЛИ ВЫБИРАЮТ </a:t>
            </a:r>
            <a:r>
              <a:rPr lang="ru-RU" sz="1900" b="1" dirty="0"/>
              <a:t>МОДУЛЬ ДЛЯ </a:t>
            </a:r>
            <a:r>
              <a:rPr lang="ru-RU" sz="1900" b="1" dirty="0" smtClean="0"/>
              <a:t>ИЗУЧЕНИЯ </a:t>
            </a:r>
            <a:r>
              <a:rPr lang="ru-RU" sz="1900" dirty="0" smtClean="0"/>
              <a:t>(</a:t>
            </a:r>
            <a:r>
              <a:rPr lang="ru-RU" sz="1900" i="1" dirty="0" smtClean="0"/>
              <a:t>ст. 87 «Закона об образовании в России»)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Пишут </a:t>
            </a:r>
            <a:r>
              <a:rPr lang="ru-RU" sz="1900" dirty="0"/>
              <a:t>индивидуальное заявление на имя </a:t>
            </a:r>
            <a:r>
              <a:rPr lang="ru-RU" sz="1900" dirty="0" smtClean="0"/>
              <a:t>директора.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Выбор </a:t>
            </a:r>
            <a:r>
              <a:rPr lang="ru-RU" sz="1900" dirty="0"/>
              <a:t>фиксируется в </a:t>
            </a:r>
            <a:r>
              <a:rPr lang="ru-RU" sz="1900" dirty="0" smtClean="0"/>
              <a:t>протоколе родительского собрания.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Заполняется </a:t>
            </a:r>
            <a:r>
              <a:rPr lang="ru-RU" sz="1900" dirty="0"/>
              <a:t>бланк сводной информации о выборе модулей в классе</a:t>
            </a:r>
            <a:r>
              <a:rPr lang="ru-RU" sz="19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rgbClr val="FF0000"/>
                </a:solidFill>
              </a:rPr>
              <a:t>Документация сохранятся в ОО не менее 5-ти лет.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6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49C735-BB3A-48E1-B95C-72931072D75B}"/>
</file>

<file path=customXml/itemProps2.xml><?xml version="1.0" encoding="utf-8"?>
<ds:datastoreItem xmlns:ds="http://schemas.openxmlformats.org/officeDocument/2006/customXml" ds:itemID="{76E3C973-211C-4841-9DAD-DB1FE852CD97}"/>
</file>

<file path=customXml/itemProps3.xml><?xml version="1.0" encoding="utf-8"?>
<ds:datastoreItem xmlns:ds="http://schemas.openxmlformats.org/officeDocument/2006/customXml" ds:itemID="{0F94C9AC-65E5-4F37-BD5E-16436E2E5BF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</TotalTime>
  <Words>746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Грань</vt:lpstr>
      <vt:lpstr>Работа с родителями обучающихся 3-х классов  по обеспечению свободного выбора одного из модулей курса ОРКСЭ </vt:lpstr>
      <vt:lpstr>Выбор модулей курса ОРКСЭ в 2015-2016 уч. году</vt:lpstr>
      <vt:lpstr>Цель курса ОРКСЭ</vt:lpstr>
      <vt:lpstr>Статья 87. Особенности изучения основ духовно-нравственной культуры народов РФ. Особенности получения теологического и религиозного образования</vt:lpstr>
      <vt:lpstr>МИНИСТЕРСТВО ОБРАЗОВАНИЯ И НАУКИ РОССИЙСКОЙ ФЕДЕРАЦИИ (ПИСЬМО от 8 июля 2011 г. N МД-883/03 «О НАПРАВЛЕНИИ МЕТОДИЧЕСКИХ МАТЕРИАЛОВ ОРКСЭ») </vt:lpstr>
      <vt:lpstr>МИНИСТЕРСТВО ОБРАЗОВАНИЯ И НАУКИ РОССИЙСКОЙ ФЕДЕРАЦИИ (ПИСЬМО от 8 июля 2011 г. N МД-883/03 «О НАПРАВЛЕНИИ МЕТОДИЧЕСКИХ МАТЕРИАЛОВ ОРКСЭ»). </vt:lpstr>
      <vt:lpstr>Нормативно-правовая база по курсу ОРКСЭ</vt:lpstr>
      <vt:lpstr>Регламент проведения выбора модуля курса ОРКСЭ. Письмо Министерства образования и науки РФ от 31 марта 2015 г. № 08-461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Приоритетные направления современной государственной политики в области духовно-нравственного образования</dc:title>
  <dc:creator>Пользователь</dc:creator>
  <cp:lastModifiedBy>USER</cp:lastModifiedBy>
  <cp:revision>61</cp:revision>
  <dcterms:created xsi:type="dcterms:W3CDTF">2013-04-13T12:30:17Z</dcterms:created>
  <dcterms:modified xsi:type="dcterms:W3CDTF">2016-04-18T08:21:13Z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