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6" r:id="rId15"/>
    <p:sldId id="265" r:id="rId16"/>
    <p:sldId id="273" r:id="rId17"/>
    <p:sldId id="267" r:id="rId18"/>
    <p:sldId id="275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8C806E-300D-486A-816A-D8E805BBDAC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6FEE88-F1E7-43EC-977F-8B330BB677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1%D0%BA%D0%B2%D0%B0" TargetMode="External"/><Relationship Id="rId13" Type="http://schemas.openxmlformats.org/officeDocument/2006/relationships/hyperlink" Target="https://ru.wikipedia.org/wiki/1275_%D0%B3%D0%BE%D0%B4" TargetMode="External"/><Relationship Id="rId18" Type="http://schemas.openxmlformats.org/officeDocument/2006/relationships/hyperlink" Target="https://ru.wikipedia.org/wiki/%D0%9A%D0%BE%D1%81%D1%82%D1%80%D0%BE%D0%BC%D1%81%D0%BA%D0%BE%D0%B5_%D0%BA%D0%BD%D1%8F%D0%B6%D0%B5%D1%81%D1%82%D0%B2%D0%BE" TargetMode="External"/><Relationship Id="rId3" Type="http://schemas.openxmlformats.org/officeDocument/2006/relationships/hyperlink" Target="https://ru.wikipedia.org/wiki/%D0%A7%D0%B5%D1%82" TargetMode="External"/><Relationship Id="rId21" Type="http://schemas.openxmlformats.org/officeDocument/2006/relationships/hyperlink" Target="https://ru.wikipedia.org/wiki/%D0%92%D0%B5%D0%BB%D1%8C%D1%8F%D0%BC%D0%B8%D0%BD%D0%BE%D0%B2%D1%8B-%D0%97%D0%B5%D1%80%D0%BD%D0%BE%D0%B2%D1%8B" TargetMode="External"/><Relationship Id="rId7" Type="http://schemas.openxmlformats.org/officeDocument/2006/relationships/hyperlink" Target="https://ru.wikipedia.org/wiki/%D0%98%D0%B2%D0%B0%D0%BD_I_%D0%9A%D0%B0%D0%BB%D0%B8%D1%82%D0%B0" TargetMode="External"/><Relationship Id="rId12" Type="http://schemas.openxmlformats.org/officeDocument/2006/relationships/hyperlink" Target="https://ru.wikipedia.org/wiki/%D0%98%D0%BF%D0%B0%D1%82%D0%B8%D0%B9_%D0%93%D0%B0%D0%BD%D0%B3%D1%80%D1%81%D0%BA%D0%B8%D0%B9" TargetMode="External"/><Relationship Id="rId17" Type="http://schemas.openxmlformats.org/officeDocument/2006/relationships/hyperlink" Target="https://ru.wikipedia.org/wiki/%D0%92%D0%B0%D1%81%D0%B8%D0%BB%D0%B8%D0%B9_%D0%9A%D0%B2%D0%B0%D1%88%D0%BD%D1%8F" TargetMode="External"/><Relationship Id="rId2" Type="http://schemas.openxmlformats.org/officeDocument/2006/relationships/hyperlink" Target="https://ru.wikipedia.org/wiki/1330_%D0%B3%D0%BE%D0%B4" TargetMode="External"/><Relationship Id="rId16" Type="http://schemas.openxmlformats.org/officeDocument/2006/relationships/hyperlink" Target="https://ru.wikipedia.org/wiki/XIII_%D0%B2%D0%B5%D0%BA" TargetMode="External"/><Relationship Id="rId20" Type="http://schemas.openxmlformats.org/officeDocument/2006/relationships/hyperlink" Target="https://ru.wikipedia.org/wiki/%D0%97%D0%B0%D1%85%D0%B0%D1%80%D1%8C%D0%B8%D0%BD%D1%8B_(%D0%B4%D0%B2%D0%BE%D1%80%D1%8F%D0%BD%D1%81%D1%82%D0%B2%D0%B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7%D0%BE%D0%BB%D0%BE%D1%82%D0%B0%D1%8F_%D0%9E%D1%80%D0%B4%D0%B0" TargetMode="External"/><Relationship Id="rId11" Type="http://schemas.openxmlformats.org/officeDocument/2006/relationships/hyperlink" Target="https://ru.wikipedia.org/wiki/%D0%A1%D0%B2%D1%8F%D1%89%D0%B5%D0%BD%D0%BD%D0%BE%D0%BC%D1%83%D1%87%D0%B5%D0%BD%D0%B8%D0%BA" TargetMode="External"/><Relationship Id="rId24" Type="http://schemas.openxmlformats.org/officeDocument/2006/relationships/hyperlink" Target="https://ru.wikipedia.org/wiki/%D0%91%D0%BE%D1%80%D0%B8%D1%81_%D0%93%D0%BE%D0%B4%D1%83%D0%BD%D0%BE%D0%B2" TargetMode="External"/><Relationship Id="rId5" Type="http://schemas.openxmlformats.org/officeDocument/2006/relationships/hyperlink" Target="https://ru.wikipedia.org/wiki/%D0%A1%D0%B0%D0%B1%D1%83%D1%80%D0%BE%D0%B2%D1%8B" TargetMode="External"/><Relationship Id="rId15" Type="http://schemas.openxmlformats.org/officeDocument/2006/relationships/hyperlink" Target="https://ru.wikipedia.org/wiki/%D0%90%D0%BB%D0%B5%D0%BA%D1%81%D0%B0%D0%BD%D0%B4%D1%80_%D0%9D%D0%B5%D0%B2%D1%81%D0%BA%D0%B8%D0%B9" TargetMode="External"/><Relationship Id="rId23" Type="http://schemas.openxmlformats.org/officeDocument/2006/relationships/hyperlink" Target="https://ru.wikipedia.org/wiki/%D0%9A%D1%82%D0%B8%D1%82%D0%BE%D1%80" TargetMode="External"/><Relationship Id="rId10" Type="http://schemas.openxmlformats.org/officeDocument/2006/relationships/hyperlink" Target="https://ru.wikipedia.org/wiki/%D0%A4%D0%B8%D0%BB%D0%B8%D0%BF%D0%BF,_%D0%B0%D0%BF%D0%BE%D1%81%D1%82%D0%BE%D0%BB" TargetMode="External"/><Relationship Id="rId19" Type="http://schemas.openxmlformats.org/officeDocument/2006/relationships/hyperlink" Target="https://ru.wikipedia.org/wiki/XVI_%D0%B2%D0%B5%D0%BA" TargetMode="External"/><Relationship Id="rId4" Type="http://schemas.openxmlformats.org/officeDocument/2006/relationships/hyperlink" Target="https://ru.wikipedia.org/wiki/%D0%93%D0%BE%D0%B4%D1%83%D0%BD%D0%BE%D0%B2%D1%8B" TargetMode="External"/><Relationship Id="rId9" Type="http://schemas.openxmlformats.org/officeDocument/2006/relationships/hyperlink" Target="https://ru.wikipedia.org/wiki/%D0%9A%D1%80%D0%B5%D1%89%D0%B5%D0%BD%D0%B8%D0%B5" TargetMode="External"/><Relationship Id="rId14" Type="http://schemas.openxmlformats.org/officeDocument/2006/relationships/hyperlink" Target="https://ru.wikipedia.org/wiki/%D0%92%D0%B0%D1%81%D0%B8%D0%BB%D0%B8%D0%B9_%D0%AF%D1%80%D0%BE%D1%81%D0%BB%D0%B0%D0%B2%D0%B8%D1%87" TargetMode="External"/><Relationship Id="rId22" Type="http://schemas.openxmlformats.org/officeDocument/2006/relationships/hyperlink" Target="https://ru.wikipedia.org/wiki/%D0%A8%D0%B5%D0%B8%D0%BD%D1%8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3%D1%83%D0%BC%D0%B5%D0%BD" TargetMode="External"/><Relationship Id="rId3" Type="http://schemas.openxmlformats.org/officeDocument/2006/relationships/hyperlink" Target="https://ru.wikipedia.org/wiki/%D0%91%D0%BE%D1%80%D0%B8%D1%81_%D0%93%D0%BE%D0%B4%D1%83%D0%BD%D0%BE%D0%B2" TargetMode="External"/><Relationship Id="rId7" Type="http://schemas.openxmlformats.org/officeDocument/2006/relationships/hyperlink" Target="https://ru.wikipedia.org/wiki/%D0%93%D0%BE%D0%B4%D1%83%D0%BD%D0%BE%D0%B2%D0%B0,_%D0%98%D1%80%D0%B8%D0%BD%D0%B0_%D0%A4%D1%91%D0%B4%D0%BE%D1%80%D0%BE%D0%B2%D0%BD%D0%B0" TargetMode="External"/><Relationship Id="rId2" Type="http://schemas.openxmlformats.org/officeDocument/2006/relationships/hyperlink" Target="https://ru.wikipedia.org/wiki/%D0%93%D0%BE%D0%B4%D1%83%D0%BD%D0%BE%D0%B2,_%D0%94%D0%BC%D0%B8%D1%82%D1%80%D0%B8%D0%B9_%D0%98%D0%B2%D0%B0%D0%BD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1%91%D0%B4%D0%BE%D1%80_I_%D0%98%D0%BE%D0%B0%D0%BD%D0%BD%D0%BE%D0%B2%D0%B8%D1%87" TargetMode="External"/><Relationship Id="rId5" Type="http://schemas.openxmlformats.org/officeDocument/2006/relationships/hyperlink" Target="https://ru.wikipedia.org/wiki/%D0%A4%D0%B5%D0%BE%D0%B4%D0%BE%D1%80_%D0%A1%D1%82%D1%80%D0%B0%D1%82%D0%B8%D0%BB%D0%B0%D1%82" TargetMode="External"/><Relationship Id="rId4" Type="http://schemas.openxmlformats.org/officeDocument/2006/relationships/hyperlink" Target="https://ru.wikipedia.org/wiki/1564_%D0%B3%D0%BE%D0%B4" TargetMode="External"/><Relationship Id="rId9" Type="http://schemas.openxmlformats.org/officeDocument/2006/relationships/hyperlink" Target="https://ru.wikipedia.org/wiki/1599_%D0%B3%D0%BE%D0%B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ip.net.ru/images/stories/content/dostoprimechatelnosti/ipatiy/6.jpg" TargetMode="External"/><Relationship Id="rId13" Type="http://schemas.openxmlformats.org/officeDocument/2006/relationships/hyperlink" Target="http://kip.net.ru/images/stories/content/dostoprimechatelnosti/ipatiy/11.jpg" TargetMode="External"/><Relationship Id="rId18" Type="http://schemas.openxmlformats.org/officeDocument/2006/relationships/hyperlink" Target="http://kip.net.ru/images/stories/content/dostoprimechatelnosti/ipatiy/16.jpg" TargetMode="External"/><Relationship Id="rId26" Type="http://schemas.openxmlformats.org/officeDocument/2006/relationships/hyperlink" Target="http://kip.net.ru/images/stories/content/dostoprimechatelnosti/ipatiy/24.jpg" TargetMode="External"/><Relationship Id="rId3" Type="http://schemas.openxmlformats.org/officeDocument/2006/relationships/hyperlink" Target="http://kip.net.ru/images/stories/content/dostoprimechatelnosti/ipatiy/1.jpg" TargetMode="External"/><Relationship Id="rId21" Type="http://schemas.openxmlformats.org/officeDocument/2006/relationships/hyperlink" Target="http://kip.net.ru/images/stories/content/dostoprimechatelnosti/ipatiy/19.jpg" TargetMode="External"/><Relationship Id="rId7" Type="http://schemas.openxmlformats.org/officeDocument/2006/relationships/hyperlink" Target="http://kip.net.ru/images/stories/content/dostoprimechatelnosti/ipatiy/5.jpg" TargetMode="External"/><Relationship Id="rId12" Type="http://schemas.openxmlformats.org/officeDocument/2006/relationships/hyperlink" Target="http://kip.net.ru/images/stories/content/dostoprimechatelnosti/ipatiy/10.jpg" TargetMode="External"/><Relationship Id="rId17" Type="http://schemas.openxmlformats.org/officeDocument/2006/relationships/hyperlink" Target="http://kip.net.ru/images/stories/content/dostoprimechatelnosti/ipatiy/15.jpg" TargetMode="External"/><Relationship Id="rId25" Type="http://schemas.openxmlformats.org/officeDocument/2006/relationships/hyperlink" Target="http://kip.net.ru/images/stories/content/dostoprimechatelnosti/ipatiy/23.jp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kip.net.ru/images/stories/content/dostoprimechatelnosti/ipatiy/14.jpg" TargetMode="External"/><Relationship Id="rId20" Type="http://schemas.openxmlformats.org/officeDocument/2006/relationships/hyperlink" Target="http://kip.net.ru/images/stories/content/dostoprimechatelnosti/ipatiy/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ip.net.ru/images/stories/content/dostoprimechatelnosti/ipatiy/4.jpg" TargetMode="External"/><Relationship Id="rId11" Type="http://schemas.openxmlformats.org/officeDocument/2006/relationships/hyperlink" Target="http://kip.net.ru/images/stories/content/dostoprimechatelnosti/ipatiy/9.jpg" TargetMode="External"/><Relationship Id="rId24" Type="http://schemas.openxmlformats.org/officeDocument/2006/relationships/hyperlink" Target="http://kip.net.ru/images/stories/content/dostoprimechatelnosti/ipatiy/22.jpg" TargetMode="External"/><Relationship Id="rId5" Type="http://schemas.openxmlformats.org/officeDocument/2006/relationships/hyperlink" Target="http://kip.net.ru/images/stories/content/dostoprimechatelnosti/ipatiy/3.jpg" TargetMode="External"/><Relationship Id="rId15" Type="http://schemas.openxmlformats.org/officeDocument/2006/relationships/hyperlink" Target="http://kip.net.ru/images/stories/content/dostoprimechatelnosti/ipatiy/13.jpg" TargetMode="External"/><Relationship Id="rId23" Type="http://schemas.openxmlformats.org/officeDocument/2006/relationships/hyperlink" Target="http://kip.net.ru/images/stories/content/dostoprimechatelnosti/ipatiy/21.jpg" TargetMode="External"/><Relationship Id="rId10" Type="http://schemas.openxmlformats.org/officeDocument/2006/relationships/hyperlink" Target="http://kip.net.ru/images/stories/content/dostoprimechatelnosti/ipatiy/8.jpg" TargetMode="External"/><Relationship Id="rId19" Type="http://schemas.openxmlformats.org/officeDocument/2006/relationships/hyperlink" Target="http://kip.net.ru/images/stories/content/dostoprimechatelnosti/ipatiy/17.jpg" TargetMode="External"/><Relationship Id="rId4" Type="http://schemas.openxmlformats.org/officeDocument/2006/relationships/hyperlink" Target="http://kip.net.ru/images/stories/content/dostoprimechatelnosti/ipatiy/2.jpg" TargetMode="External"/><Relationship Id="rId9" Type="http://schemas.openxmlformats.org/officeDocument/2006/relationships/hyperlink" Target="http://kip.net.ru/images/stories/content/dostoprimechatelnosti/ipatiy/7.jpg" TargetMode="External"/><Relationship Id="rId14" Type="http://schemas.openxmlformats.org/officeDocument/2006/relationships/hyperlink" Target="http://kip.net.ru/images/stories/content/dostoprimechatelnosti/ipatiy/12.jpg" TargetMode="External"/><Relationship Id="rId22" Type="http://schemas.openxmlformats.org/officeDocument/2006/relationships/hyperlink" Target="http://kip.net.ru/images/stories/content/dostoprimechatelnosti/ipatiy/20.jpg" TargetMode="External"/><Relationship Id="rId27" Type="http://schemas.openxmlformats.org/officeDocument/2006/relationships/hyperlink" Target="http://kip.net.ru/images/stories/content/dostoprimechatelnosti/ipatiy/25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ИПАТЬЕВСКИЙ МОНАСТЫРЬ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.telegraph.co.uk/multimedia/archive/02220/kostroma_22203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558665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4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ip.net.ru/images/stories/content/dostoprimechatelnosti/ipatiy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1"/>
            <a:ext cx="3312368" cy="27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00722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Квасная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kip.net.ru/images/stories/content/dostoprimechatelnosti/ipatiy/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19848"/>
          <a:stretch/>
        </p:blipFill>
        <p:spPr bwMode="auto">
          <a:xfrm>
            <a:off x="5148064" y="204675"/>
            <a:ext cx="3254946" cy="27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3007220"/>
            <a:ext cx="325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Вотчинная контора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kip.net.ru/images/stories/content/dostoprimechatelnosti/ipatiy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69" y="3338973"/>
            <a:ext cx="1980232" cy="29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5369" y="6383162"/>
            <a:ext cx="200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Зелёная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://kip.net.ru/images/stories/content/dostoprimechatelnosti/ipatiy/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21" y="3338973"/>
            <a:ext cx="1980232" cy="29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6968" y="6383162"/>
            <a:ext cx="217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Юго – западная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p.net.ru/images/stories/content/dostoprimechatelnosti/ipatiy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450"/>
            <a:ext cx="206862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032" y="312268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Северо-западная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kip.net.ru/images/stories/content/dostoprimechatelnosti/ipatiy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4844"/>
            <a:ext cx="3705530" cy="24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25587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Западные ворота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kip.net.ru/images/stories/content/dostoprimechatelnosti/ipatiy/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1450"/>
            <a:ext cx="229327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250" y="3122680"/>
            <a:ext cx="222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Мемориальная колонна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kip.net.ru/images/stories/content/dostoprimechatelnosti/ipatiy/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2735"/>
            <a:ext cx="3810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62373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Обруб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ip.net.ru/images/stories/content/dostoprimechatelnosti/ipatiy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637"/>
            <a:ext cx="34938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579" y="3193231"/>
            <a:ext cx="36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Церковь Рождества Пресвятой Богородицы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kip.net.ru/images/stories/content/dostoprimechatelnosti/ipatiy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41" y="128637"/>
            <a:ext cx="35858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7840" y="319323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Усыпальница бояр Романовых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kip.net.ru/images/stories/content/dostoprimechatelnosti/ipatiy/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9"/>
          <a:stretch/>
        </p:blipFill>
        <p:spPr bwMode="auto">
          <a:xfrm>
            <a:off x="3530633" y="3583577"/>
            <a:ext cx="3000835" cy="27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4987" y="631919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Засенье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7768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славном ряду духовных обителей Свято-Троицкий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Ипатьевский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монастырь занимает особое место. Основанный в начале XIV столетия в честь Пресвятой Троицы и во имя святителя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епископа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Гангрского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монастырь по праву считается одним из древнейших в нашем Отечестве. 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XIV-XV веках, в период "собирания" Русской земли, обитель святого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являлась форпостом на северо-восточном рубеже Российского государства. История обители в это время связана с именами Великих князей Василия Ярославича, святого благоверного князя Дмитрия Донского, великого князя Московского и Владимирского Василия I Дмитриевича и великого князя Московского Василия II Темного, царей Иоанна IV Грозного, Федора Иоанновича, Бориса Годунова.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XVII веке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Ипатьевском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монастыре было положено начало прекращения Великой Смуты, грозившей уничтожением российской государственности. В 1613 году монастырь укрыл в своих стенах юного Михаила Романова. В святой обители начиналось славное трехсотлетнее царствование Дома Романовых. С этого момента за монастырем закрепилось название - "колыбель" Дома Романовых. 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 в одном из самых живописных уголков Костромы. Место, где река Кострома впадает в Волгу, костромичи издревле называли "стрелкой", а с появлением здесь монастыря оно получило название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Ипатьевский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Ипацкий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мыс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". </a:t>
            </a:r>
            <a:endParaRPr lang="ru-RU" sz="1500" dirty="0"/>
          </a:p>
        </p:txBody>
      </p:sp>
      <p:pic>
        <p:nvPicPr>
          <p:cNvPr id="5122" name="Picture 2" descr="http://megalife.com.ua/uploads/posts/2011-03/1300949107_posol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58904"/>
            <a:ext cx="3985734" cy="27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8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332656"/>
            <a:ext cx="47525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икона Божией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</a:t>
            </a:r>
          </a:p>
          <a:p>
            <a:pPr indent="446088" algn="just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икона Божией Матери, хранящаяся в Свято-Троицком соборе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монастыря града Костромы, относится к числу наиболее чтимых святынь костромской земли. Икона является точной копией чудотворной Тихвинской иконы Божией Матери и, по преданию, написана святителем Петром, митрополитом Московским. Впервые принесена в Кострому в 1613 году посольством Земского Собора, возвестившим юному боярину Михаилу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Феодоровичу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Романову о его избрании на всероссийский царский престол. В 1619 году была подарена царем Михаилом обители и на протяжении веков пребывала в иконостасе Троицкого собора. Вместе с чудотворной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Феодоровской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иконой Божией Матери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икона принимала участие в ежегодных общегородских крестных ходах из Успенского кафедрального собора к храму Спаса Нерукотворного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Запрудне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6088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1919 году икона была изъята у Церкви и на долгие годы стала недоступна для поклонения верующих. 13 апреля 2004 года, в день памяти небесного покровителя обители – священномученика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Ипатия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Гангрского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святыня была возвращена Костромской епархии и вернулась на свое историческое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место.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www.kostroma-eparhia.ru/images/stories/Kostromskie_svyatuni/tihvinskaya-ipaty-1s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1" y="332656"/>
            <a:ext cx="2137410" cy="29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ostromag.ru/i/u/Ipatevskay%20Bogomater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2" y="3645023"/>
            <a:ext cx="2137410" cy="28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268760"/>
            <a:ext cx="6552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Святыни монастыря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6088" algn="just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Чудотворная Тихвинская-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икона Божией Матери.</a:t>
            </a:r>
          </a:p>
          <a:p>
            <a:pPr indent="4460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Частица Ризы Господней. </a:t>
            </a:r>
          </a:p>
          <a:p>
            <a:pPr indent="4460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Частица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мощей священномученика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Ипатия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епископа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Гангрского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мощевик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иконе).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Часть честной главы Христа ради юродивого Симона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Юрьевецкого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indent="4460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Камень из расстрельной комнаты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дома. </a:t>
            </a:r>
          </a:p>
          <a:p>
            <a:pPr indent="446088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0" y="740598"/>
            <a:ext cx="42484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1600" i="1" dirty="0">
                <a:cs typeface="Times New Roman" pitchFamily="18" charset="0"/>
              </a:rPr>
              <a:t>   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Тихвинская икона Божьей Матери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своему типу относима к Одигитрии-Путеводительнице. Она является одним из наиболее чтимых списков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Влахернской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иконы Богоматери, или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Влахернитиссы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упоминания о которой начинаются примерно с 439 года от Р.Х., когда она была перенесена из Иерусалима в Константинополь. Здесь для нее была выстроена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Влахернская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церковь. По преданию, икона Одигитрия, ставшая прототипом для Тихвинского образа, была одной из икон, написанных лично евангелистом Лукой, который, также по преданию, создал ряд прижизненных изображений Пречистой. 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1" descr="Тихвин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06" y="740598"/>
            <a:ext cx="3164914" cy="44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8184" y="20782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частью Ризы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Господнейв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соборе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монастыря</a:t>
            </a:r>
          </a:p>
        </p:txBody>
      </p:sp>
      <p:pic>
        <p:nvPicPr>
          <p:cNvPr id="6148" name="Picture 4" descr="http://www.pokaianie.ru/upload/_590_590_90_20570428479843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46391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5970" y="489770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Память о событиях на Голгофе - глубинная основа всей христианской веры. Огромное значение здесь придается святыням, известным как "Страсти Христовы". Часть этих предметов утрачена, а другая сохранилась и почитается всем христианским миром. Особое место занимает Риза Господня - так называется льняной хитон, в который был облачен Христос на Голгофе.</a:t>
            </a: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99695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честной главы Христа ради юродивого Симона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Юрьевецкого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218" name="Picture 2" descr="http://www.kostromaeparhia.ru/images/stories/Kostromskie_Sviatie/Simon_Urievecky/simon%20urieveck-1s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3" y="1052736"/>
            <a:ext cx="3574821" cy="52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9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4854" y="378904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настоящее время, переданный в конце 2004-го года Русской Православной Церкви, обитель восстанавливается, возрождается духовная, молитвенная жизнь, без которой востребованные современной действительностью все другие виды монастырской деятельности не смогут принести настоящей пользы. И миссия и социальная работа здесь начинаются с молитвы. </a:t>
            </a:r>
          </a:p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Немногочисленная братия обители активно поддерживает молодежные проекты епархии, участвует в работе епархиальных СМИ.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Священноархимандритом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Свято-Троицкого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мужского епархиального монастыря является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Преосвященнейший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Ферапонт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епископ Костромской и Галичский, а его Наместником - игумен Петр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Ерышалов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2050" name="Picture 2" descr="http://ipatievsky-monastery.ru/images/phocagallery/zimniy_vid/thumbs/phoca_thumb_l_img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62" y="133792"/>
            <a:ext cx="5230975" cy="34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Основание монастыря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78488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Согласно наиболее общепринятой версии, монастырь основан около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" tooltip="1330 год"/>
              </a:rPr>
              <a:t>1330 года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татарским мурзою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3" tooltip="Чет"/>
              </a:rPr>
              <a:t>Четом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родоначальником рода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  <a:hlinkClick r:id="rId4" tooltip="Годуновы"/>
              </a:rPr>
              <a:t>Годуновых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5" tooltip="Сабуровы"/>
              </a:rPr>
              <a:t>Сабуровых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бежавшим из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6" tooltip="Золотая Орда"/>
              </a:rPr>
              <a:t>Золотой Орды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к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7" tooltip="Иван I Калита"/>
              </a:rPr>
              <a:t>Ивану Калите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 принявшим в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8" tooltip="Москва"/>
              </a:rPr>
              <a:t>Москве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9" tooltip="Крещение"/>
              </a:rPr>
              <a:t>крещение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под именем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Захария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В этом месте ему было видение Божьей Матери с предстоящими апостолом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0" tooltip="Филипп, апостол"/>
              </a:rPr>
              <a:t>Филиппом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1" tooltip="Священномученик"/>
              </a:rPr>
              <a:t>священномучеником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  <a:hlinkClick r:id="rId12" tooltip="Ипатий Гангрский"/>
              </a:rPr>
              <a:t>Ипатием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2" tooltip="Ипатий Гангрский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  <a:hlinkClick r:id="rId12" tooltip="Ипатий Гангрский"/>
              </a:rPr>
              <a:t>Гангрским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результатом которого стало его исцеление от болезни. В благодарность за исцеление на этом месте был основан монастырь. Первоначально был построен храм Святой Троицы, затем храм Рождества Богородицы, несколько келий и мощная дубовая стена. Вокруг располагались жилые и хозяйственные постройки. Все строения были деревянными.</a:t>
            </a:r>
          </a:p>
          <a:p>
            <a:pPr indent="354013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Согласно менее известной версии, монастырь основал в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3" tooltip="1275 год"/>
              </a:rPr>
              <a:t>1275 году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князь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4" tooltip="Василий Ярославич"/>
              </a:rPr>
              <a:t>Василий Ярославич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брат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5" tooltip="Александр Невский"/>
              </a:rPr>
              <a:t>Александра Невского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ставший уже великим князем владимирским, но предпочитавший жить в Костроме. Так же деяния Василия Ярославича приписываются легендарному князю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6" tooltip="XIII век"/>
              </a:rPr>
              <a:t>XIII века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Василию по прозвищу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17" tooltip="Василий Квашня"/>
              </a:rPr>
              <a:t>Квашня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смерти князя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4" tooltip="Василий Ярославич"/>
              </a:rPr>
              <a:t>Василия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 упразднения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8" tooltip="Костромское княжество"/>
              </a:rPr>
              <a:t>Костромского княжества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монастырь попал под покровительство рода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4" tooltip="Годуновы"/>
              </a:rPr>
              <a:t>Годуновых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возвысившегося в середине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19" tooltip="XVI век"/>
              </a:rPr>
              <a:t>XVI века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4" tooltip="Годуновы"/>
              </a:rPr>
              <a:t>Годуновы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как и некоторые другие знатные боярские роды (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0" tooltip="Захарьины (дворянство)"/>
              </a:rPr>
              <a:t>Захарьины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1" tooltip="Вельяминовы-Зерновы"/>
              </a:rPr>
              <a:t>Вельяминовы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5" tooltip="Сабуровы"/>
              </a:rPr>
              <a:t>Сабуровы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2" tooltip="Шеины"/>
              </a:rPr>
              <a:t>Шеины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), считали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Захарию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(Чета) родоначальником. Его представители становятся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  <a:hlinkClick r:id="rId23" tooltip="Ктитор"/>
              </a:rPr>
              <a:t>ктиторами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монастыря. На территории монастыря расположена усыпальница этого древнего и знаменитого боярского рода, в том числе могилы отца и матери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4" tooltip="Борис Годунов"/>
              </a:rPr>
              <a:t>Бориса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24" tooltip="Борис Годунов"/>
              </a:rPr>
              <a:t>Годунова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этот период происходит бурное развитие монастыря. Только с 1586 по 1591 г. монастырь получил от Годуновых 1 тысячу рублей и несколько сёл. В результате земельный фонд монастыря вырос вчетверо, и к 1600 г. обитель стала четвёртой среди всех российских монастырей-землевладельце, владея более, чем 400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селам.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74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560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средства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 tooltip="Годунов, Дмитрий Иванович"/>
              </a:rPr>
              <a:t>Дмитрия Ивановича Годунова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дяди будущего царя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 tooltip="Борис Годунов"/>
              </a:rPr>
              <a:t>Бориса Годунова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вокруг монастыря были возведены каменные стены с шестью башнями и заложен Троицкий собор с приделами во имя апостола Филиппа и священномученика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Ипатия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Гангрского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 tooltip="1564 год"/>
              </a:rPr>
              <a:t>1564 году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завершилось строительство зимней церкви Рождества Пресвятой Богородицы с приделом святителя Иоанна Златоуста. Над Святыми вратами в 1595—1597 годах возводится храм, посвященный священномученикам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tooltip="Феодор Стратилат"/>
              </a:rPr>
              <a:t>Феодору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5" tooltip="Феодор Стратилат"/>
              </a:rPr>
              <a:t>Стратилату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 Ирине — небесным покровителям царя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 tooltip="Фёдор I Иоаннович"/>
              </a:rPr>
              <a:t>Фёдора Иоанновича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 его супруги царицы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 tooltip="Годунова, Ирина Фёдоровна"/>
              </a:rPr>
              <a:t>Ирины Фёдоровны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родной сестры Бориса Годунова. Возводятся каменные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звонница,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кельи настоятеля и монастырского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Кроме этого, Годуновыми были сделаны многочисленные пожертвования церковных книг и утвари. В монастыре были созданы мастерская живописи и большая библиотека книг и рукописей.</a:t>
            </a:r>
          </a:p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Благодаря усилиям Годуновых к концу XVI века монастырь получил особую значимость в политической и духовной жизни средневековой Руси. Современники нередко называли обитель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Преименитой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Лаврой», а настоятелю монастыря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8" tooltip="Игумен"/>
              </a:rPr>
              <a:t>игумену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Иакову в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 tooltip="1599 год"/>
              </a:rPr>
              <a:t>1599 году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был пожалован сан архимандрита, что подчеркивало особую церковную и государственную значимость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обители.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1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p.net.ru/images/stories/content/dostoprimechatelnosti/ipatiy/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9911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16632"/>
            <a:ext cx="2736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Троицкий собор"/>
              </a:rPr>
              <a:t>1.Троицкий собор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Звонница. Колокольня"/>
              </a:rPr>
              <a:t>2.Звонница. Колокольня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Палаты бояр Романовых"/>
              </a:rPr>
              <a:t>3.Палаты бояр Романовых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Архиерейский корпус"/>
              </a:rPr>
              <a:t>4.Архиерейский корпус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Святые ворота с надвратной церковью Хрисанфа и Дарии"/>
              </a:rPr>
              <a:t>5.Святые ворота с надвратной церковью </a:t>
            </a:r>
            <a:r>
              <a:rPr lang="ru-RU" sz="1400" u="sng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Святые ворота с надвратной церковью Хрисанфа и Дарии"/>
              </a:rPr>
              <a:t>Хрисанфа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Святые ворота с надвратной церковью Хрисанфа и Дарии"/>
              </a:rPr>
              <a:t> и Дарии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Наместничий корпус"/>
              </a:rPr>
              <a:t>6.Наместничий корпус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Братский корпус"/>
              </a:rPr>
              <a:t>7.Братский корпус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Кельи над погребами"/>
              </a:rPr>
              <a:t>8.Кельи над погребами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 tooltip="Свечной корпус"/>
              </a:rPr>
              <a:t>9.Свечной корпус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 tooltip="Северные (Екатерининские ворота)"/>
              </a:rPr>
              <a:t>10.Северные (Екатерининские ворота)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 tooltip="Кузнечная башня"/>
              </a:rPr>
              <a:t>11.Кузнечная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4" tooltip="Пороховая башня"/>
              </a:rPr>
              <a:t>12.Пороховая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5" tooltip="Водяная башня"/>
              </a:rPr>
              <a:t>13.Водяная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6" tooltip="Воскобойная башня"/>
              </a:rPr>
              <a:t>14.Воскобойная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7" tooltip="Квасная башня"/>
              </a:rPr>
              <a:t>15.Квасная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8" tooltip="Вотчинная контора"/>
              </a:rPr>
              <a:t>16.Вотчинная контора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9" tooltip="Зеленая башня"/>
              </a:rPr>
              <a:t>17.Зеленая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0" tooltip="Юго-западная башня"/>
              </a:rPr>
              <a:t>18.Юго-западная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1" tooltip="Северо-западная башня"/>
              </a:rPr>
              <a:t>19.Северо-западная башня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2" tooltip="Западные ворота"/>
              </a:rPr>
              <a:t>20.Западные ворота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3" tooltip="Мемориальная колонна"/>
              </a:rPr>
              <a:t>21.Мемориальная колонна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4" tooltip="Обруб"/>
              </a:rPr>
              <a:t>22. Обруб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5" tooltip="Церковь Рождества Пресвятой Богородицы"/>
              </a:rPr>
              <a:t>23.Церковь Рождества Пресвятой Богородицы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6" tooltip="Усыпальница бояр Годуновых"/>
              </a:rPr>
              <a:t>24.Усыпальница бояр Годуновых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7" tooltip="Засенье"/>
              </a:rPr>
              <a:t>25.Засенье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rtal-tour.com/images/users/galery/3690538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334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4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kip.net.ru/images/stories/content/dostoprimechatelnosti/ipatiy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87"/>
            <a:ext cx="3857471" cy="57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kip.net.ru/images/stories/content/dostoprimechatelnosti/ipatiy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7"/>
            <a:ext cx="4272242" cy="57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Троицкий собор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Звонница. Колокольня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p.net.ru/images/stories/content/dostoprimechatelnosti/ipatiy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312" y="3287618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Палаты бояр Романовых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kip.net.ru/images/stories/content/dostoprimechatelnosti/ipatiy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656"/>
            <a:ext cx="42808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5732" y="3190156"/>
            <a:ext cx="413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Архиерейский  корпус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kip.net.ru/images/stories/content/dostoprimechatelnosti/ipatiy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2" y="371374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5692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Святые ворота с надвратной церковью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Хрисанфа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Дарии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080" name="Picture 8" descr="http://kip.net.ru/images/stories/content/dostoprimechatelnosti/ipatiy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712642"/>
            <a:ext cx="431061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5732" y="6381328"/>
            <a:ext cx="413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Наместничий корпус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p.net.ru/images/stories/content/dostoprimechatelnosti/ipatiy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" y="219522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852936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Братский корпус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kip.net.ru/images/stories/content/dostoprimechatelnosti/ipatiy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" y="34289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Кельи над погребами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kip.net.ru/images/stories/content/dostoprimechatelnosti/ipatiy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4872" y="285293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Свечной корпус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kip.net.ru/images/stories/content/dostoprimechatelnosti/ipatiy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37" y="3303071"/>
            <a:ext cx="2497822" cy="30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6468" y="641433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Северные (Екатерининские ворота)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ip.net.ru/images/stories/content/dostoprimechatelnosti/ipatiy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5" y="234401"/>
            <a:ext cx="3233936" cy="25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1781" y="282355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Кузнечная башня</a:t>
            </a:r>
            <a:endParaRPr lang="ru-RU" sz="1400" dirty="0"/>
          </a:p>
        </p:txBody>
      </p:sp>
      <p:pic>
        <p:nvPicPr>
          <p:cNvPr id="5124" name="Picture 4" descr="http://kip.net.ru/images/stories/content/dostoprimechatelnosti/ipatiy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0" y="3284984"/>
            <a:ext cx="2225824" cy="29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4932" y="6345942"/>
            <a:ext cx="216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Пороховая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kip.net.ru/images/stories/content/dostoprimechatelnosti/ipatiy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73" y="3319063"/>
            <a:ext cx="2225824" cy="29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0361" y="6353532"/>
            <a:ext cx="212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Водяная башня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://kip.net.ru/images/stories/content/dostoprimechatelnosti/ipatiy/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90" y="234401"/>
            <a:ext cx="3363255" cy="25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1004" y="2823551"/>
            <a:ext cx="299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Воскобойная башня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172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D0B7A-67E4-40E9-9FB1-1FB5AFBD9A80}"/>
</file>

<file path=customXml/itemProps2.xml><?xml version="1.0" encoding="utf-8"?>
<ds:datastoreItem xmlns:ds="http://schemas.openxmlformats.org/officeDocument/2006/customXml" ds:itemID="{524F9AA6-EE3C-48BB-96E0-325DA73672C1}"/>
</file>

<file path=customXml/itemProps3.xml><?xml version="1.0" encoding="utf-8"?>
<ds:datastoreItem xmlns:ds="http://schemas.openxmlformats.org/officeDocument/2006/customXml" ds:itemID="{5480B71B-267C-4D6D-831B-0CD306CDEDE3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417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11</cp:revision>
  <dcterms:created xsi:type="dcterms:W3CDTF">2015-01-09T16:18:19Z</dcterms:created>
  <dcterms:modified xsi:type="dcterms:W3CDTF">2015-01-10T17:04:25Z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