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5" r:id="rId9"/>
    <p:sldId id="269" r:id="rId10"/>
    <p:sldId id="271" r:id="rId11"/>
    <p:sldId id="270" r:id="rId12"/>
    <p:sldId id="272" r:id="rId13"/>
    <p:sldId id="268" r:id="rId14"/>
    <p:sldId id="264" r:id="rId15"/>
    <p:sldId id="266" r:id="rId16"/>
    <p:sldId id="262" r:id="rId17"/>
    <p:sldId id="263" r:id="rId18"/>
    <p:sldId id="267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6B8CA-61B5-4A96-AC9F-0EA89433761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40A28-1738-4256-8D95-37F8B6244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3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40A28-1738-4256-8D95-37F8B6244B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40A28-1738-4256-8D95-37F8B6244B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3421-A6A5-40FA-9E3E-7316DE7031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9D7A-F808-409E-8EA3-6FED61962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lib.ru/index.php?id=11&amp;idp=0&amp;fp=2&amp;uid=477&amp;iid=38236&amp;idg=0&amp;user_serie=0" TargetMode="External"/><Relationship Id="rId2" Type="http://schemas.openxmlformats.org/officeDocument/2006/relationships/hyperlink" Target="http://yandex.ru/images/search?img_url=htt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88640"/>
            <a:ext cx="6400800" cy="1872208"/>
          </a:xfrm>
        </p:spPr>
        <p:txBody>
          <a:bodyPr>
            <a:noAutofit/>
          </a:bodyPr>
          <a:lstStyle/>
          <a:p>
            <a:pPr indent="354013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«Только тот, кто любит, ценит и     уважает накопленное и сохранённое предшествующим поколением, может любить Родину, узнать её, стать подлинным патриотом».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75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Михалков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lang="ru-RU" b="1" dirty="0">
                <a:solidFill>
                  <a:srgbClr val="FF0000"/>
                </a:solidFill>
              </a:rPr>
              <a:t>                                            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92494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Слободы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Закостромки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70211 - &amp;Kcy;&amp;acy;&amp;ncy;&amp;ocy;&amp;ncy; &amp;scy;&amp;vcy;&amp;tcy;. &amp;Acy;&amp;ncy;&amp;dcy;&amp;rcy;&amp;iecy;&amp;yacy;, &amp;acy;&amp;rcy;&amp;khcy;&amp;icy;&amp;iecy;&amp;pcy;&amp;icy;&amp;scy;&amp;kcy;&amp;ocy;&amp;pcy;&amp;acy; &amp;Kcy;&amp;rcy;&amp;icy;&amp;tcy;&amp;scy;&amp;kcy;&amp;ocy;&amp;gcy;&amp;o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39323"/>
            <a:ext cx="2839881" cy="47863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60648"/>
            <a:ext cx="878687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Святитель Андрей, архиепископ Критский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родился в городе Дамаске в семье благочестивых христиан. До семилетнего возраста мальчик был нем. Затем однажды по причащении Святых Христовых Таин он обрел дар речи и начал говорить. С того времени отрок начал усиленно изучать Священное Писание и Богословские науки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Четырнадцати лет он удалился в Иерусалим и там принял пострижение в обители преподобного Саввы Освященного. Святой Андрей проводил строгую, целомудренную жизнь, был кроток, воздержан, так что все удивлялись его добродетели и разуму.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0386" y="1833613"/>
            <a:ext cx="56436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человек одаренный и известный добродетельной жизнью, он по прошествии времени был причислен к иерусалимскому клиру и назначен секретарем Патриархии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нотарием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680 году местоблюститель Иерусалимской патриаршей кафедры Феодор включил архидиакона Андрея в число представителей Святого Града на IV Вселенском Соборе, где он противоборствовал еретическим учениям, опираясь на глубокие знания православных догматов. Вскоре после Собора он был отозван из Иерусалима в Константинополь и определен архидиаконом к храму Святой Софии, Премудрости Божией. В правление императора Юстиниана II (685-695) святой Андрей был рукоположен в архиепископа города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Гортины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острове Крит. На новом поприще он просиял как истинный светильник Церкви, великий иерарх - Богослов, учитель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гимнотворец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Святитель Андрей написал много Богослужебных песнопений. Он стал основателем новой литургической формы - канона. Из составленных им канонов более всего известен Великий покаянный канон, заключающий в своих 9 песнях 250 тропарей и читаемый Великим постом. В первую седмицу Поста на повечерии он читается по частям (так называемые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мефимоны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") и полностью - в четверг на утрени пятой седмицы.</a:t>
            </a:r>
          </a:p>
          <a:p>
            <a:pPr indent="354013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71414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Полученный от Бога и приумноженный молитвенным подвигом дар духовного созерцания делает святого Андрея подлинным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тайнозрителем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священных событий, его творения обладают воистину Божественной полнотой и красотой.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&amp;Acy;&amp;ncy;&amp;dcy;&amp;rcy;&amp;iecy;&amp;jcy; &amp;Kcy;&amp;rcy;&amp;icy;&amp;tcy;&amp;scy;&amp;kcy;&amp;icy;&amp;jcy; &amp;pcy;&amp;rcy;&amp;mcy;&amp;chcy;. &quot; &amp;Kcy;&amp;icy;&amp;rcy;&amp;icy;&amp;iecy; &amp;ecy;&amp;lcy;&amp;iecy;&amp;jcy;&amp;scy;&amp;ocy;&amp;ncy; - &amp;Gcy;&amp;ocy;&amp;scy;&amp;pcy;&amp;ocy;&amp;dcy;&amp;icy; &amp;bcy;&amp;lcy;&amp;acy;&amp;gcy;&amp;ocy;&amp;scy;&amp;lcy;&amp;ocy;&amp;v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32656"/>
            <a:ext cx="3571899" cy="4572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1000108"/>
            <a:ext cx="52149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Человек, вникающий в уроки преподобного Андрея, узнает начертанный ему путь спасения. Не призрачный, не гордый, не восхищающий явления внутреннего мира, а путь очищения своей души, путь покаяния, путь сознания своих неправд и отрицания их. Таким путем человек, утвердивший ноги свои на степени покаяния, может беспрепятственно двигаться и дальше по ступеням восхождения. Но даже и оставаясь на первой ступени, он не теряет ничего и имеет уже все Царство. Таково действие покаяния, которое становится подлинным таинством человеческой жизни, в результате чего человек приобретает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непадательное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смирение. В этом великом деле наставления людей церковных на путь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непадательного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смирения через вникание в нужды, слабости и падения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человеков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 деле руководства их по пути покаяния, в указании им подлинных, а не призрачных духовных ценностей, мы усматриваем одно из существеннейших достоинств Великого покаянного канона преподобного Андрея Критского, не теряющего своей силы и влияния до дней последнего века.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072074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времени кончины Святителя среди церковных историков нет единого мнения. Одни называют 712, другие - 726 год. Он скончался на острове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Милитина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возвращаясь на Крит из Константинополя, где был по делам Церкви. Мощи его были перенесены в Константинополь. В 1350 году благочестивый русский паломник Стефан Новгородец видел их в Константинопольском монастыре во имя святого Андрея Критского.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Rcy;&amp;iecy;&amp;lcy;&amp;icy;&amp;gcy;&amp;icy;&amp;yacy;, &amp;Scy;&amp;tcy;&amp;rcy;&amp;acy;&amp;ncy;&amp;icy;&amp;tscy;&amp;acy; 13, &amp;Kcy;&amp;ncy;&amp;icy;&amp;gcy;&amp;icy; &amp;scy;&amp;kcy;&amp;acy;&amp;chcy;&amp;acy;&amp;tcy;&amp;softcy; &amp;bcy;&amp;iecy;&amp;scy;&amp;pcy;&amp;lcy;&amp;acy;&amp;tcy;&amp;ncy;&amp;ocy; - Roman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2259414" cy="3238493"/>
          </a:xfrm>
          <a:prstGeom prst="rect">
            <a:avLst/>
          </a:prstGeom>
          <a:noFill/>
        </p:spPr>
      </p:pic>
      <p:pic>
        <p:nvPicPr>
          <p:cNvPr id="32772" name="Picture 4" descr="&amp;Ocy;&amp;tcy;&amp;zcy;&amp;ycy;&amp;vcy;&amp;ycy; &amp;ocy; &amp;kcy;&amp;ncy;&amp;icy;&amp;gcy;&amp;iecy; &amp;Vcy;&amp;iecy;&amp;lcy;&amp;icy;&amp;kcy;&amp;icy;&amp;jcy; &amp;kcy;&amp;acy;&amp;ncy;&amp;ocy;&amp;ncy; &amp;scy;&amp;vcy;&amp;yacy;&amp;tcy;&amp;ocy;&amp;gcy;&amp;ocy; &amp;Acy;&amp;ncy;&amp;dcy;&amp;rcy;&amp;iecy;&amp;yacy; &amp;Kcy;&amp;rcy;&amp;icy;&amp;tcy;&amp;scy;&amp;kcy;&amp;ocy;&amp;gcy;&amp;ocy;. &amp;Scy; &amp;tcy;&amp;ocy;&amp;l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119314" cy="3136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285727"/>
            <a:ext cx="62865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русском языке издано:</a:t>
            </a:r>
          </a:p>
          <a:p>
            <a:pPr indent="35401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канон, читаемый на великих повечериях первой недели и на утрени в четверток пятой недели Великого поста (в пер. М. И. Богословского, впоследствии протопресвитер Большого Успенского собора Михаил) - "Христианское чтение", 1836, I, с. 129-184. То же в отдельном издании: Великий канон и Акафист Пресвятой Богородице, читаемый на утрени в субботу пятой недели Великого Поста (в пер. Филарета, митрополита Московского). М., 1873 в другой редакции. Перевод Великого канона был издан профессором Петербургской духовной академии Е. И. Ловягиным: "Богослужебные каноны на греческом, славянском и русском языках в трех книгах". Кн. 3. СПб., 1856. Новый славянский перевод принадлежит епископу Августину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Гуляницкому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напечатан в ж. "Душеполезное Чтение", 1882, I, с. 232-261. В начале нашего столетия вышло издание Н. И.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Кедрова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"Канон великий, творение Андрея Критского, Иерусалимского, чтимый в первую неделю поста". М., 1915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indent="35401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Беседа на четверодневного Лазаря. - "Христианское чтение", 1826, XXII, с. 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слл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Слово на Благовещение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Пресвятыя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Богородицы. - Там же, 1829, ХXХIII, с. 245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слл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Похвальное слово Святителю и Чудотворцу Николаю. - Там же, 1834, IV, с. 229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слл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Слово на Рождество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Пресвятыя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Богородицы. - Там же, 1836, III, с. 231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слл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Слово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всеславное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Воздвижение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Честнаго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Животворящего Креста Господня. - Там же, 1839, III, с. 307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слл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 Проповеди - В кн.: "Избранные слова в честь Пресвятой Богородицы". СПб., 1868, с. 44-69, 96-114. "Воскресное Чтение", 1853; "Прибавления к Церковным ведомостям", 1898, № 36.</a:t>
            </a:r>
          </a:p>
          <a:p>
            <a:pPr indent="354013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Scy;&amp;vcy;&amp;yacy;&amp;tcy;&amp;icy;&amp;tcy;&amp;iecy;&amp;lcy;&amp;softcy; &amp;Acy;&amp;ncy;&amp;dcy;&amp;rcy;&amp;iecy;&amp;jcy; &amp;Kcy;&amp;rcy;&amp;icy;&amp;tcy;&amp;scy;&amp;kcy;&amp;icy;&amp;jcy;. &amp;Icy;&amp;kcy;&amp;o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97" y="267462"/>
            <a:ext cx="3574771" cy="46737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142852"/>
            <a:ext cx="51435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Молитва святителю Андрею, архиепископу Критскому</a:t>
            </a:r>
          </a:p>
          <a:p>
            <a:pPr indent="446088" algn="just"/>
            <a:endParaRPr lang="ru-RU" sz="1400" b="1" dirty="0"/>
          </a:p>
          <a:p>
            <a:pPr indent="4460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пречестная и священная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главо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благодати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Святаго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Духа исполненная, Спасово со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Отцем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обиталище, великий архиерее, теплый наш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заступниче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святителю Андрее! Предстоя у престола всех Царя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наслаждаяся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света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Единосущныя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Троицы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херувимски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 Ангелы возглашая песнь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трисвятую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великое же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неизследованное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дерзновение имея ко Всемилостивому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Владыце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моли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спастися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паствы Христовы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благостояние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святых церквей утверди, архиереи благолепием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святительства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украси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монашествующия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подвигом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добраго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течения укрепи, град сей и вся грады и страны добре сохрани, и веру святую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непорочну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соблюсти умоли, мир весь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предстательством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твоим умири, от глада и пагубы избави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 от нападения иноплеменных сохрани, старые утеши,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юныя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настави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безумныя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умудри, вдовицы помилуй, сироты заступи, младенцы возрасти,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плененныя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возврати,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немощствующия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исцели, и везде тепле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призывающия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с верою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притекающия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тебе от всяких напастей и бед ходатайством твоим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Моли о нас (имена)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всещедраго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человеколюбиваго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Христа Бога нашего, да и в день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страшнаго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пришествия Его от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шуияго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стояния избавит нас и радости святых причастники сотворит со всеми святыми во веки веков. Аминь.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286387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Святитель Андрей Критский - великий иерарх, богослов, учитель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гимнотворец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он написал много богослужебных песнопений, и стал основателем новой литургической формы - канона. Из составленных им канонов более всего известен Великий покаянный канон,  читаемый Великим постом. Ему молятся о даровании покаянного чувства, смирения, дара молитвы, и также об исцелении от немоты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81027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Андреевская слобода в своих исторических границах состоит по существу из одной улицы (Рабочая слобода), идущей в направлении “запад-восток”. </a:t>
            </a:r>
          </a:p>
        </p:txBody>
      </p:sp>
      <p:pic>
        <p:nvPicPr>
          <p:cNvPr id="9218" name="Picture 2" descr="G:\краеведение\карта закостромк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8"/>
          <a:stretch/>
        </p:blipFill>
        <p:spPr bwMode="auto">
          <a:xfrm>
            <a:off x="180435" y="1484784"/>
            <a:ext cx="8855137" cy="407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Fcy;&amp;ocy;&amp;rcy;&amp;ucy;&amp;mcy; &amp;Kcy;&amp;ocy;&amp;scy;&amp;tcy;&amp;rcy;&amp;ocy;&amp;mcy;&amp;scy;&amp;kcy;&amp;icy;&amp;khcy; &amp;Dcy;&amp;zhcy;&amp;iecy;&amp;dcy;&amp;acy;&amp;iecy;&amp;vcy; / &amp;Ncy;&amp;acy;&amp;shcy;&amp;lcy;&amp;acy; &amp;vcy; &amp;scy;&amp;iecy;&amp;tcy;&amp;icy; &amp;fcy;&amp;ocy;&amp;tcy;&amp;kcy;&amp;icy; &amp;dcy;&amp;iecy;&amp;pcy;&amp;ucy;&amp;tcy;&amp;acy;&amp;tcy;&amp;acy; &amp;Ncy;&amp;iecy;&amp;vcy;&amp;s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988" y="144032"/>
            <a:ext cx="4810260" cy="321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3357562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ТОС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Адреевская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слобода» уже несколько лет подряд становится победителем городского конкурса. На его территории проживает порядка 260 человек. И все они отмечают преобразования, которые происходят в слободе. Благодаря усилиям активистов сразу несколько улиц преобразились до неузнаваемости. </a:t>
            </a:r>
          </a:p>
          <a:p>
            <a:pPr indent="354013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Баракова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жительница ул. Рабочая слобода: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«Конкретно вот свет у нас, дорога. Нам хорошо с ним с этим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ТОСом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 управляющая компания, наверное, нет. Наверно, плохо с ней. А с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ТОСом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лучше».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35401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Силами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сделано действительно многое. Полностью заменили уличное освещение. Заасфальтировали две из четырех улиц, в том числе ту, что соединяет частный сектор с дамбой. Добились сноса огромного накренившегося дерева, высотой с 5-этажный дом. А после этого заменили все телефонные опоры. Теперь провода на них не провисают, как раньше. В «Андреевской слободе» регулярно устраивают конкурсы цветников. Всем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ТОСом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встречают праздники и организуют социальные акции. </a:t>
            </a:r>
          </a:p>
          <a:p>
            <a:pPr indent="354013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Галина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Дурандина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жительница ул. Рабочая слобода: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«Я сама лично очень довольна. Сам наш руководитель Владимир Владимирович – такой эрудированный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много конечно сделано. Видите и асфальт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положили, да и много кое-чего сделано. Он следит за этим. Отмечают масленицу. Что ещё? Новый год, ёлка. Вообще дети любят. Всеми семьями идут. Да и 9 мая. Обходят ветеранов всех с подарками».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8264" y="836712"/>
            <a:ext cx="1981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 здесь живут трудолюбивые и дружные. Все делают сообща и с уважением друг к другу.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революции Богословская слобода была переименована в Трудовую, а Андреевская в Рабочую. В черту города слободы вошли в августе 1931 г. В 1956 г. была возведена дамба, оберегающая бывшую Андреевскую слободу от разлива вешних вод. Существующая застройка Богословской слободы сформировалась на протяжении ХIХ — начала ХХ вв. Самые ранние дома, по-видимому, восходят к первой половине и середине ХIХ столетия, но основная их масса относится к концу ХIХ — началу ХХ вв. Историческая застройка Андреевской слободы сложилась в основном на рубеже ХIХ — ХХ вв., хотя некоторые дома можно предположительно отнести к более раннему времени (вторая половина ХIХ в.). </a:t>
            </a:r>
          </a:p>
        </p:txBody>
      </p:sp>
      <p:pic>
        <p:nvPicPr>
          <p:cNvPr id="4" name="Picture 2" descr="G:\краеведение\карта закостромк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5573" r="-195" b="61491"/>
          <a:stretch/>
        </p:blipFill>
        <p:spPr bwMode="auto">
          <a:xfrm>
            <a:off x="377190" y="2492896"/>
            <a:ext cx="85872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4290"/>
            <a:ext cx="88569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Богословская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слобода имеет сложную двухчастную структуру. Меньшая ее часть, расположенная на берегу реки и непосредственно у стен монастыря, отличается своеобразной веерной планировкой, которая подчинена церкви Иоанна Богослова. На храм ориентированы основные радиальные улицы и переулки этой части. Остальная территория слободы, протянувшаяся в западном направлении, имеет планировку в виде неправильной сетки улиц. Ее основу составляют три продольные улицы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Осоавиахима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Покровского и Огородная), которые пересекаются более короткими переулками. Длинные стороны всей слободы ограничивают ул. Просвещения с юга и ул. Береговая с севера. </a:t>
            </a:r>
          </a:p>
        </p:txBody>
      </p:sp>
      <p:pic>
        <p:nvPicPr>
          <p:cNvPr id="3" name="Picture 2" descr="G:\краеведение\карта закостромк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" t="33735" r="1969" b="699"/>
          <a:stretch/>
        </p:blipFill>
        <p:spPr bwMode="auto">
          <a:xfrm>
            <a:off x="411480" y="1863090"/>
            <a:ext cx="8327884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Издавна здесь существовали две слободы: Богословская, принадлежавшая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Ипатьевскому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монастырю (появилась на рубеже 15-16 вв.) и Андреевская, ею владел Богоявленский монастырь (впервые упомянута в 1628 г.). Богословская слобода быстро росла: в 1559/60 г. в ней было 22 двора, в 1628 – уже 129 дворов, а в 1678 – 254 двора, в которых проживали 640 человек мужского пола – население среднего русского города по тем временам. В середине 17 века вышел царский указ, запрещающий монастырям владеть городскими слободами, но монахам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Ипатьвского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монастыря удалось доказать, что слобода находится не в городе, и вхождение ее (и Андреевской слободы) в черту города задержалось почти на три столетия. Официально произошло оно только в 1931 г. После революции Богословская слобода была переименована в Трудовую, а Андреевская – в Рабочую. Уже в наше время обе они были объединены в микрорайон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Ипатьевская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слобода, хотя неофициально это название употреблялось уже очень давно. Слободы застроены преимущественно одно- и двухэтажными домами, в большинстве своем деревянными. Кирпичных и полукаменных домов немного. Самые старые здания относятся к середине 19 в., но большинство из них возведены во второй половине этого столетия и начале следующего. Часть домов построена в советское время и совсем немногие – уже в постсоветское.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661980"/>
            <a:ext cx="4248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Особых архитектурных шедевров здесь нет, тем не менее, атмосфера здесь какая-то умиротворенная: узкие, не слишком прямые улочки, мало автомобилей, гулять – одно удовольствие. </a:t>
            </a:r>
          </a:p>
          <a:p>
            <a:endParaRPr lang="ru-RU" dirty="0"/>
          </a:p>
        </p:txBody>
      </p:sp>
      <p:pic>
        <p:nvPicPr>
          <p:cNvPr id="1026" name="Picture 2" descr="Кострома Церковь Иоанна Богослова Фот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590363" cy="24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0534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http://yandex.ru/images/search?img_url=http</a:t>
            </a:r>
            <a:endParaRPr lang="ru-RU" dirty="0" smtClean="0"/>
          </a:p>
          <a:p>
            <a:r>
              <a:rPr lang="ru-RU" dirty="0" err="1">
                <a:hlinkClick r:id="rId3"/>
              </a:rPr>
              <a:t>Костромско</a:t>
            </a:r>
            <a:r>
              <a:rPr lang="ru-RU" dirty="0">
                <a:hlinkClick r:id="rId3"/>
              </a:rPr>
              <a:t>…http://www.artlib.ru/index.php?id=11&amp;idp=0&amp;fp=2&amp;uid=477&amp;iid=38236&amp;idg=…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578" y="4329445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Две слободы, занимающие обособленное положение на левобережной стороне города, являются интереснейшими комплексами окраины Костромы. Особенную ценность представляет замечательно сохранившая свою планировку и застройку Богословская слобода, которая образует уникальную историко-архитектурную среду для ансамбля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Ипатьевского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монастыря. Богословская слобода, известная по письменным источникам с ХVI в., принадлежала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Ипатьевскому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монастырю и иногда называлась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Ипатьевской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7410" name="Picture 2" descr="&amp;Icy;&amp;pcy;&amp;acy;&amp;tcy;&amp;softcy;&amp;iecy;&amp;vcy;&amp;scy;&amp;kcy;&amp;acy;&amp;yacy; &amp;scy;&amp;lcy;&amp;ocy;&amp;bcy;&amp;ocy;&amp;dcy;&amp;acy;.&amp;Vcy; &amp;tscy;&amp;iecy;&amp;ncy;&amp;tcy;&amp;rcy;&amp;iecy;-&amp;TScy;&amp;iecy;&amp;rcy;&amp;kcy;&amp;ocy;&amp;vcy;&amp;softcy; &amp;Icy;&amp;ocy;&amp;acy;&amp;ncy;&amp;ncy;&amp;acy; &amp;Bcy;&amp;ocy;&amp;gcy;&amp;ocy;&amp;scy;&amp;lcy;&amp;ocy;&amp;vcy;&amp;acy;. / &amp;Rcy;&amp;ucy;&amp;s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145" y="188640"/>
            <a:ext cx="6826797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TScy;&amp;iecy;&amp;rcy;&amp;kcy;&amp;ocy;&amp;vcy;&amp;softcy; &amp;Icy;&amp;ocy;&amp;acy;&amp;ncy;&amp;ncy;&amp;acy; &amp;Bcy;&amp;ocy;&amp;gcy;&amp;ocy;&amp;scy;&amp;lcy;&amp;ocy;&amp;vcy;&amp;acy; (1681 -1687). / &amp;Rcy;&amp;ucy;&amp;scy;&amp;scy;&amp;kcy;&amp;icy;&amp;iecy; &amp;TScy;&amp;iecy;&amp;rcy;&amp;kcy;&amp;v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722703" cy="5177072"/>
          </a:xfrm>
          <a:prstGeom prst="rect">
            <a:avLst/>
          </a:prstGeom>
          <a:noFill/>
        </p:spPr>
      </p:pic>
      <p:pic>
        <p:nvPicPr>
          <p:cNvPr id="33796" name="Picture 4" descr="&amp;TScy;&amp;iecy;&amp;rcy;&amp;kcy;&amp;ocy;&amp;vcy;&amp;softcy; &amp;Icy;&amp;ocy;&amp;acy;&amp;ncy;&amp;ncy;&amp;acy; &amp;Bcy;&amp;ocy;&amp;gcy;&amp;ocy;&amp;scy;&amp;lcy;&amp;ocy;&amp;vcy;&amp;acy; &amp;vcy; &amp;Icy;&amp;pcy;&amp;acy;&amp;tcy;&amp;softcy;&amp;iecy;&amp;vcy;&amp;scy;&amp;kcy;&amp;ocy;&amp;jcy; &amp;scy;&amp;lcy;&amp;ocy;&amp;bcy;&amp;ocy;&amp;dcy;&amp;iecy;. / &amp;Rcy;&amp;ucy;&amp;scy;&amp;scy;&amp;kcy;&amp;icy;&amp;iecy; &amp;TScy;&amp;ie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272" y="3429000"/>
            <a:ext cx="4850728" cy="3143272"/>
          </a:xfrm>
          <a:prstGeom prst="rect">
            <a:avLst/>
          </a:prstGeom>
          <a:noFill/>
        </p:spPr>
      </p:pic>
      <p:pic>
        <p:nvPicPr>
          <p:cNvPr id="33798" name="Picture 6" descr="&amp;Icy;&amp;pcy;&amp;acy;&amp;tcy;&amp;softcy;&amp;iecy;&amp;vcy;&amp;scy;&amp;kcy;&amp;acy;&amp;yacy; &amp;scy;&amp;lcy;&amp;ocy;&amp;bcy;&amp;ocy;&amp;dcy;&amp;acy;. / &amp;Rcy;&amp;ucy;&amp;scy;&amp;scy;&amp;kcy;&amp;icy;&amp;iecy; &amp;TScy;&amp;iecy;&amp;rcy;&amp;kcy;&amp;v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316"/>
            <a:ext cx="4286280" cy="2657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7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ней жили монастырские работники различных специальностей. Широкая строительная и художественная деятельность, развернувшаяся в монастыре, способствовала развитию как самой слободы, так и всевозможных ремесел среди ее жителей — кузнечного, каменщицкого, кирпичного, иконописного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 дел.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Фельдман и Глузман из Новограда_Волынского 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4" y="2420888"/>
            <a:ext cx="2962441" cy="35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оссияне 19 века (59 фото) стр.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0" t="6152" r="7903" b="10362"/>
          <a:stretch/>
        </p:blipFill>
        <p:spPr bwMode="auto">
          <a:xfrm>
            <a:off x="3509454" y="1700808"/>
            <a:ext cx="2196529" cy="37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ворчество Елены Дмитриевны Поленовой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420888"/>
            <a:ext cx="2907935" cy="357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020" y="5990928"/>
            <a:ext cx="255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кузнецы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610" y="541668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каменщик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6797" y="5994387"/>
            <a:ext cx="255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иконописцы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1562 г. здесь были построены два деревянных храма, вместо которых в 1681-1687 гг. местными каменщиками сооружена существующая церковь Иоанна Богослова. В 1678 г. в слободе находилось 254 двора, в ней проживало 640 человек. К концу ХVIII в. количество дворов и жителей в слободе сильно сократилось: соответственно 67 и 373 (по материалам генерального межевания 1778 г.). Развитию слободы в конце ХIХ — начале ХХ вв. во многом способствовало открытое здесь в 1879 г. Александровское православное братство с целью устройства благотворительных и просветительских учреждений в тех местах костромских земель, которые были связаны с царем Михаилом Федоровичем</a:t>
            </a:r>
          </a:p>
        </p:txBody>
      </p:sp>
      <p:pic>
        <p:nvPicPr>
          <p:cNvPr id="15362" name="Picture 2" descr="&amp;Acy;&amp;vcy;&amp;tcy;&amp;ocy;&amp;rcy;&amp;scy;&amp;kcy;&amp;icy;&amp;iecy; &amp;gcy;&amp;acy;&amp;lcy;&amp;iecy;&amp;rcy;&amp;iecy;&amp;icy; - &amp;Scy;&amp;tcy;&amp;ocy;&amp;zhcy;&amp;acy;&amp;rcy;&amp;ocy;&amp;vcy; &amp;Vcy;&amp;lcy;&amp;acy;&amp;dcy;&amp;icy;&amp;mcy;&amp;icy;&amp;rcy; &amp;Fcy;&amp;iecy;&amp;dcy;&amp;ocy;&amp;rcy;&amp;ocy;&amp;vcy;&amp;icy;&amp;chcy; / &amp;Kcy;&amp;ocy;&amp;scy;&amp;tcy;&amp;rcy;&amp;ocy;&amp;mcy;&amp;scy;&amp;kcy;&amp;ocy;&amp;jcy; &amp;dcy;&amp;vcy;&amp;ocy;&amp;rcy;&amp;icy;&amp;kcy;. &amp;Icy;&amp;pcy;&amp;acy;&amp;tcy;&amp;softcy;&amp;iecy;&amp;vcy;&amp;scy;&amp;kcy;&amp;acy;&amp;yacy; &amp;scy;&amp;lcy;&amp;ocy;&amp;bcy;&amp;ocy;&amp;dcy;&amp;acy;. / &amp;ZHcy;&amp;icy;&amp;vcy;&amp;ocy;&amp;pcy;&amp;icy;&amp;scy;&amp;softcy; &amp;Pcy;&amp;iecy;&amp;jcy;&amp;zcy;&amp;acy;&amp;z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99092"/>
            <a:ext cx="5151516" cy="44445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44208" y="5373216"/>
            <a:ext cx="2414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Стожаров Владимир Федорович.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Костромской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дворик.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Ипатьевская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слобода.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Андреевская слобода, впервые упоминаемая в писцовой книге 1628 г., принадлежала Богоявленскому монастырю. В это время в ней жили монастырские “служебники” и нищие. В слободе стояли две деревянные церкви — Андрея Критского (давшая название слободе) и Успенская. Согласно переписной книге 1678 г., в Андреевской слободе жили монастырские ремесленники и работники: кожевники, скорняки, плотники, сапожники, рыбаки и др. Всего было 24 двора, в которых проживал 51 человек, а также 2 двора нищих.</a:t>
            </a:r>
          </a:p>
        </p:txBody>
      </p:sp>
      <p:pic>
        <p:nvPicPr>
          <p:cNvPr id="2050" name="Picture 2" descr="Работа в обувной отрасл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6620"/>
            <a:ext cx="2987598" cy="19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798" y="423605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кожевники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Ъ-Власть - &quot;Во внимание к отсталости Росси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23" y="2281112"/>
            <a:ext cx="2423130" cy="19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1197" y="4236058"/>
            <a:ext cx="236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скорняки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Крестьянские промыслы начала 20-го века в Российской империи СПЛЕТ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04" y="2290100"/>
            <a:ext cx="2819584" cy="197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4226890"/>
            <a:ext cx="263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плотник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САПОЖНИ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05390"/>
            <a:ext cx="2967724" cy="19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8886" y="6514344"/>
            <a:ext cx="263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сапожник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Сад Эпикур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3490" r="3028" b="2499"/>
          <a:stretch/>
        </p:blipFill>
        <p:spPr bwMode="auto">
          <a:xfrm>
            <a:off x="1925517" y="4595213"/>
            <a:ext cx="2692971" cy="194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6547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рыбаки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214291"/>
            <a:ext cx="31352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dirty="0"/>
              <a:t>В 1798 г. на месте деревянного храма (или рядом с ним) сооружена каменная Успенская церковь с приделом Андрея Критского (не сохранилась). В 1871 г. она была приписана к приходу соседней церкви Иоанна Богослова</a:t>
            </a:r>
            <a:r>
              <a:rPr lang="ru-RU" dirty="0" smtClean="0"/>
              <a:t>.</a:t>
            </a:r>
            <a:r>
              <a:rPr lang="ru-RU" dirty="0"/>
              <a:t> Построена в 1798 г. на средства прихожан; обнесена деревянной оградой, внутри коей приходское кладбище, без особой церкви. </a:t>
            </a:r>
          </a:p>
          <a:p>
            <a:pPr indent="263525" algn="just"/>
            <a:r>
              <a:rPr lang="ru-RU" dirty="0"/>
              <a:t>Престолов 2: </a:t>
            </a:r>
          </a:p>
          <a:p>
            <a:pPr indent="263525" algn="just"/>
            <a:r>
              <a:rPr lang="ru-RU" dirty="0"/>
              <a:t>1) в холодном храме честь Успения Божией Матери, </a:t>
            </a:r>
          </a:p>
          <a:p>
            <a:pPr indent="263525" algn="just"/>
            <a:r>
              <a:rPr lang="ru-RU" dirty="0"/>
              <a:t>2) в теплом во имя св. Андрея Критского. </a:t>
            </a:r>
          </a:p>
          <a:p>
            <a:pPr indent="263525" algn="just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&amp;Ucy;&amp;scy;&amp;pcy;&amp;iecy;&amp;ncy;&amp;scy;&amp;kcy;&amp;acy;&amp;yacy; &amp;tscy;&amp;iecy;&amp;rcy;&amp;kcy;&amp;ocy;&amp;vcy;&amp;softcy; &amp;Acy;&amp;ncy;&amp;dcy;&amp;rcy;&amp;iecy;&amp;iecy;&amp;vcy;&amp;scy;&amp;kcy;&amp;ocy;&amp;jcy; &amp;scy;&amp;lcy;&amp;ocy;&amp;bcy;&amp;ocy;&amp;dcy;&amp;ycy; &amp;bcy;&amp;lcy;&amp;icy;&amp;zcy; &amp;Icy;&amp;pcy;&amp;acy;&amp;tcy;&amp;softcy;&amp;iecy;&amp;vcy;&amp;scy;&amp;kcy;&amp;ocy;&amp;gcy;&amp;ocy; &amp;mcy;&amp;ocy;&amp;ncy;&amp;acy;…"/>
          <p:cNvPicPr>
            <a:picLocks noChangeAspect="1" noChangeArrowheads="1"/>
          </p:cNvPicPr>
          <p:nvPr/>
        </p:nvPicPr>
        <p:blipFill rotWithShape="1">
          <a:blip r:embed="rId2" cstate="print"/>
          <a:srcRect b="11684"/>
          <a:stretch/>
        </p:blipFill>
        <p:spPr bwMode="auto">
          <a:xfrm>
            <a:off x="128131" y="404664"/>
            <a:ext cx="502454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4290"/>
            <a:ext cx="88216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28 августа Православная Церковь празднует один из главных праздников – Успение Пресвятой Богородицы. Замечено, что на Руси именно в честь Успения освящено больше всего соборов и храмов. Почему именно это событие в жизни Богоматери так повлияло на русское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храмостроительство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нам рассказала кандидат филологических наук, старший преподаватель кафедры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Культурологии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ПСТГУ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Наталья Эдуардовна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Юферева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 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На мой взгляд, объяснение этого феномена может лежать в двух плоскостях: в культурной традиции и в религиозном сознании.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 Что касается культурной традиции, то она закладывается с самого начала христианского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храмостроительства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Руси. Первый каменный храм (так называемая Десятинная церковь) был посвящен Богородице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Что же касается религиозного аспекта феномена столь широкого распространения Успенских храмов на Руси, то разгадка, думаю, находится в словах тропаря самого праздника: «…во Успении мира не оставила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Богородице». Суть того явления, о котором я хочу сказать, шире сугубо христианских представлений. В человеке заложено сознание, что именно усопший может оказать в нашем земном существовании какую-то особенную помощь – сверхъестественную, какую не смог бы оказать живой. На этом православная молитва к святым и даже иногда к своим умершим родственникам, о которых мы думаем, что они угодили Богу и имеют теперь перед Ним молитвенное дерзновение… Может быть, именно отсюда у русского народа такое особое отношение к празднику Успения Божьей Матери как к моменту некоего преображения Богородицы в Заступницу рода христианского. Ведь только во Успении Своем Пречистая и получает сверхъестественную возможность помогать всем и каждому на этой земле, кто обращается к Ней в молитве.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&amp;Ucy;&amp;scy;&amp;pcy;&amp;iecy;&amp;ncy;&amp;icy;&amp;iecy; &amp;pcy;&amp;rcy;&amp;iecy;&amp;scy;&amp;vcy;&amp;yacy;&amp;tcy;&amp;ocy;&amp;jcy; &amp;vcy;&amp;lcy;&amp;acy;&amp;dcy;&amp;ycy;&amp;chcy;&amp;icy;&amp;tscy;&amp;ycy; - &amp;Ucy;&amp;zcy;&amp;ncy;&amp;acy;&amp;jcy; &amp;dcy;&amp;acy;&amp;tcy;&amp;ucy; &amp;scy;&amp;vcy;&amp;ocy;&amp;iecy;&amp;jcy; &amp;scy;&amp;mcy;&amp;iecy;&amp;rcy;&amp;tcy;&amp;icy;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00" y="4676333"/>
            <a:ext cx="2143140" cy="2108071"/>
          </a:xfrm>
          <a:prstGeom prst="rect">
            <a:avLst/>
          </a:prstGeom>
          <a:noFill/>
        </p:spPr>
      </p:pic>
      <p:pic>
        <p:nvPicPr>
          <p:cNvPr id="8196" name="Picture 4" descr="&amp;Pcy;&amp;iecy;&amp;rcy;&amp;iecy;&amp;pcy;&amp;rcy;&amp;acy;&amp;vcy;&amp;acy; - &amp;Ucy;c&amp;pcy;&amp;iecy;&amp;ncy;&amp;icy;&amp;iecy; &amp;Pcy;&amp;rcy;&amp;iecy;&amp;scy;&amp;vcy;&amp;yacy;&amp;tcy;&amp;ocy;&amp;jcy; &amp;Bcy;&amp;ocy;&amp;gcy;&amp;ocy;&amp;rcy;&amp;ocy;&amp;dcy;&amp;icy;&amp;ts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6532" y="4644500"/>
            <a:ext cx="2914624" cy="2139904"/>
          </a:xfrm>
          <a:prstGeom prst="rect">
            <a:avLst/>
          </a:prstGeom>
          <a:noFill/>
        </p:spPr>
      </p:pic>
      <p:pic>
        <p:nvPicPr>
          <p:cNvPr id="8198" name="Picture 6" descr="&amp;Ucy;&amp;scy;&amp;pcy;&amp;iecy;&amp;ncy;&amp;scy;&amp;kcy;&amp;icy;&amp;jcy; &amp;pcy;&amp;ocy;&amp;scy;&amp;tcy; - &amp;pcy;&amp;rcy;&amp;icy;&amp;zcy;&amp;ycy;&amp;vcy; &amp;kcy; &amp;chcy;&amp;icy;&amp;scy;&amp;tcy;&amp;ocy;&amp;tcy;&amp;iecy; &amp;KHcy;&amp;rcy;&amp;acy;&amp;mcy; &amp;Vcy;&amp;iecy;&amp;lcy;&amp;icy;&amp;kcy;&amp;ocy;&amp;mcy;&amp;ucy;&amp;chcy;&amp;iecy;&amp;ncy;&amp;icy;&amp;kcy;&amp;acy; &amp;icy; &amp;tscy;&amp;iecy;&amp;lcy;&amp;icy;&amp;tcy;&amp;iecy;&amp;lcy;&amp;yacy; &amp;Pcy;&amp;acy;&amp;ncy;&amp;tcy;&amp;iecy;&amp;lcy;&amp;iecy;&amp;icy;&amp;mcy;&amp;ocy;&amp;n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2224" y="4676332"/>
            <a:ext cx="2768173" cy="210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1520" y="5157192"/>
            <a:ext cx="86409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Икона "Успение Богоматери", конец XV века.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Спасо-Андроников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монастырь</a:t>
            </a:r>
          </a:p>
          <a:p>
            <a:pPr marR="0" lvl="0" indent="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смерти и воскресения Своего Божественного Сына Пресвятая Богородица прожила еще свыше двадцати лет. Апостол Иоанн Богослов, в доме которого в Иерусалиме Она поселилась, заботился о Ней как нежный и внимательный сын. Да и все остальные апостолы очень почитали Матерь Божию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3074" name="Picture 2" descr="Переправа - Уcпение Пресвятой Богородиц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490"/>
            <a:ext cx="6411044" cy="47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2308D4-2503-408C-B0CE-EBBE4687FBBD}"/>
</file>

<file path=customXml/itemProps2.xml><?xml version="1.0" encoding="utf-8"?>
<ds:datastoreItem xmlns:ds="http://schemas.openxmlformats.org/officeDocument/2006/customXml" ds:itemID="{53B0E60D-254D-43D3-AEDB-F8193A047D57}"/>
</file>

<file path=customXml/itemProps3.xml><?xml version="1.0" encoding="utf-8"?>
<ds:datastoreItem xmlns:ds="http://schemas.openxmlformats.org/officeDocument/2006/customXml" ds:itemID="{A7064427-64B5-41AB-8337-EC9F02AC9FC4}"/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2184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надюша</dc:creator>
  <cp:lastModifiedBy>Светлана</cp:lastModifiedBy>
  <cp:revision>31</cp:revision>
  <dcterms:created xsi:type="dcterms:W3CDTF">2014-10-23T17:20:29Z</dcterms:created>
  <dcterms:modified xsi:type="dcterms:W3CDTF">2014-10-26T18:18:40Z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