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3" r:id="rId5"/>
    <p:sldId id="275" r:id="rId6"/>
    <p:sldId id="274" r:id="rId7"/>
    <p:sldId id="259" r:id="rId8"/>
    <p:sldId id="268" r:id="rId9"/>
    <p:sldId id="272" r:id="rId10"/>
    <p:sldId id="263" r:id="rId11"/>
    <p:sldId id="267" r:id="rId12"/>
    <p:sldId id="262" r:id="rId13"/>
    <p:sldId id="269" r:id="rId14"/>
    <p:sldId id="270" r:id="rId15"/>
    <p:sldId id="264" r:id="rId16"/>
    <p:sldId id="276" r:id="rId17"/>
    <p:sldId id="271" r:id="rId18"/>
    <p:sldId id="266" r:id="rId19"/>
    <p:sldId id="26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164E3A-D21E-4DCA-9E4C-BC314CEC2E83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34BE1-3443-48E1-A45D-DB960A4AE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164E3A-D21E-4DCA-9E4C-BC314CEC2E83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34BE1-3443-48E1-A45D-DB960A4AE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164E3A-D21E-4DCA-9E4C-BC314CEC2E83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34BE1-3443-48E1-A45D-DB960A4AE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164E3A-D21E-4DCA-9E4C-BC314CEC2E83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34BE1-3443-48E1-A45D-DB960A4AE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164E3A-D21E-4DCA-9E4C-BC314CEC2E83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34BE1-3443-48E1-A45D-DB960A4AE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164E3A-D21E-4DCA-9E4C-BC314CEC2E83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34BE1-3443-48E1-A45D-DB960A4AE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164E3A-D21E-4DCA-9E4C-BC314CEC2E83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34BE1-3443-48E1-A45D-DB960A4AE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164E3A-D21E-4DCA-9E4C-BC314CEC2E83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34BE1-3443-48E1-A45D-DB960A4AE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164E3A-D21E-4DCA-9E4C-BC314CEC2E83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34BE1-3443-48E1-A45D-DB960A4AE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164E3A-D21E-4DCA-9E4C-BC314CEC2E83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34BE1-3443-48E1-A45D-DB960A4AE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164E3A-D21E-4DCA-9E4C-BC314CEC2E83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34BE1-3443-48E1-A45D-DB960A4AE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E6164E3A-D21E-4DCA-9E4C-BC314CEC2E83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FE434BE1-3443-48E1-A45D-DB960A4AE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D%D0%B8%D0%B7%D0%B8%D0%BD%D0%BD%D1%8B%D0%B5%20%D0%B8%20%D0%B2%D0%B5%D1%80%D1%85%D0%BE%D0%B2%D1%8B%D0%B5%20%D0%B1%D0%BE%D0%BB%D0%BE%D1%82%D0%B0&amp;img_url=http://smotret-mir.ru/wp-content/uploads/2011/11/%D0%92%D0%B5%D1%80%D1%85%D0%BE%D0%B2%D1%8B%D0%B5-%D0%B8-%D0%BD%D0%B8%D0%B7%D0%B8%D0%BD%D0%BD%D1%8B%D0%B5-%D0%B1%D0%BE%D0%BB%D0%BE%D1%82%D0%B0.jpg&amp;pos=0&amp;rpt=simage&amp;lr=7&amp;noreask=1&amp;source=wiz" TargetMode="External"/><Relationship Id="rId2" Type="http://schemas.openxmlformats.org/officeDocument/2006/relationships/hyperlink" Target="http://images.yandex.ru/?lr=7&amp;source=wiz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hyperlink" Target="http://uchilok.net/geografia/177-nizinnye-bolota.html" TargetMode="External"/><Relationship Id="rId4" Type="http://schemas.openxmlformats.org/officeDocument/2006/relationships/hyperlink" Target="http://uchilok.net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odrug.ru/s/Porody-koshek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zoodrug.ru/topic3510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21444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Болотные экосистемы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занятие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artoffbeauty.files.wordpress.com/2013/02/1349158192.jpg?w=611&amp;h=4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7005965" cy="467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everinform.ru/media/img/800x600_1312971036_boloto-lrnews-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679033"/>
            <a:ext cx="3982276" cy="2986707"/>
          </a:xfrm>
          <a:prstGeom prst="rect">
            <a:avLst/>
          </a:prstGeom>
          <a:noFill/>
        </p:spPr>
      </p:pic>
      <p:pic>
        <p:nvPicPr>
          <p:cNvPr id="4100" name="Picture 4" descr="http://s58.radikal.ru/i161/1104/23/e311f81170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679033"/>
            <a:ext cx="4071934" cy="2986707"/>
          </a:xfrm>
          <a:prstGeom prst="rect">
            <a:avLst/>
          </a:prstGeom>
          <a:noFill/>
        </p:spPr>
      </p:pic>
      <p:pic>
        <p:nvPicPr>
          <p:cNvPr id="4102" name="Picture 6" descr="http://s53.radikal.ru/i141/0911/82/c4056bd406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785795"/>
            <a:ext cx="4071934" cy="26444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142852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Низинное болото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8" descr="http://s59.radikal.ru/i166/0911/15/50d7e569e7b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785794"/>
            <a:ext cx="3982276" cy="2644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://img1.liveinternet.ru/images/attach/c/3/74/986/74986333_11113.PNG"/>
          <p:cNvSpPr>
            <a:spLocks noChangeAspect="1" noChangeArrowheads="1"/>
          </p:cNvSpPr>
          <p:nvPr/>
        </p:nvSpPr>
        <p:spPr bwMode="auto">
          <a:xfrm>
            <a:off x="155575" y="-2270125"/>
            <a:ext cx="4772025" cy="4733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://img1.liveinternet.ru/images/attach/c/3/74/986/74986333_11113.PNG"/>
          <p:cNvSpPr>
            <a:spLocks noChangeAspect="1" noChangeArrowheads="1"/>
          </p:cNvSpPr>
          <p:nvPr/>
        </p:nvSpPr>
        <p:spPr bwMode="auto">
          <a:xfrm>
            <a:off x="155575" y="-2270125"/>
            <a:ext cx="4772025" cy="4733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http://img1.liveinternet.ru/images/attach/c/3/74/986/74986333_11113.PNG"/>
          <p:cNvSpPr>
            <a:spLocks noChangeAspect="1" noChangeArrowheads="1"/>
          </p:cNvSpPr>
          <p:nvPr/>
        </p:nvSpPr>
        <p:spPr bwMode="auto">
          <a:xfrm>
            <a:off x="155575" y="-2270125"/>
            <a:ext cx="4772025" cy="4733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 descr="http://img1.liveinternet.ru/images/attach/c/3/74/986/74986333_11113.PNG"/>
          <p:cNvSpPr>
            <a:spLocks noChangeAspect="1" noChangeArrowheads="1"/>
          </p:cNvSpPr>
          <p:nvPr/>
        </p:nvSpPr>
        <p:spPr bwMode="auto">
          <a:xfrm>
            <a:off x="155575" y="-2270125"/>
            <a:ext cx="4772025" cy="4733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6" name="Picture 10" descr="http://im5-tub-ru.yandex.net/i?id=238287410-1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08720"/>
            <a:ext cx="3714776" cy="2786083"/>
          </a:xfrm>
          <a:prstGeom prst="rect">
            <a:avLst/>
          </a:prstGeom>
          <a:noFill/>
        </p:spPr>
      </p:pic>
      <p:pic>
        <p:nvPicPr>
          <p:cNvPr id="24588" name="Picture 12" descr="http://im7-tub-ru.yandex.net/i?id=85616045-2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046" y="4013074"/>
            <a:ext cx="3751898" cy="2523700"/>
          </a:xfrm>
          <a:prstGeom prst="rect">
            <a:avLst/>
          </a:prstGeom>
          <a:noFill/>
        </p:spPr>
      </p:pic>
      <p:pic>
        <p:nvPicPr>
          <p:cNvPr id="24592" name="Picture 16" descr="http://q33p.ru/uploads/posts/2011-08/1313915761_19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7600" y="908721"/>
            <a:ext cx="3714775" cy="278608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28596" y="285728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Верховое болото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98" name="Picture 22" descr="http://im8-tub-ru.yandex.net/i?id=513686660-52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8582" y="4077072"/>
            <a:ext cx="3661553" cy="2459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old.admoblkaluga.ru/New/Nature/Plants/pl_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960" y="2976630"/>
            <a:ext cx="4323182" cy="28803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14290"/>
            <a:ext cx="8786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Переходное болото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://www.kenozero.ru/sites/default/files/imagecache/lightbox/boloto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5512" y="1340768"/>
            <a:ext cx="4101362" cy="3076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5-tub-ru.yandex.net/i?id=243028446-5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6578" y="3681170"/>
            <a:ext cx="3830988" cy="2873241"/>
          </a:xfrm>
          <a:prstGeom prst="rect">
            <a:avLst/>
          </a:prstGeom>
          <a:noFill/>
        </p:spPr>
      </p:pic>
      <p:pic>
        <p:nvPicPr>
          <p:cNvPr id="28676" name="Picture 4" descr="http://im2-tub-ru.yandex.net/i?id=523259382-6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066" y="3671001"/>
            <a:ext cx="3806037" cy="2854527"/>
          </a:xfrm>
          <a:prstGeom prst="rect">
            <a:avLst/>
          </a:prstGeom>
          <a:noFill/>
        </p:spPr>
      </p:pic>
      <p:pic>
        <p:nvPicPr>
          <p:cNvPr id="5" name="Picture 6" descr="http://s1.maminuklubs.lv/cache/ae/9a/ae9a31859082ac6eb31922ec5c92c1f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7024" y="476672"/>
            <a:ext cx="3770096" cy="27838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357166"/>
            <a:ext cx="400052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Биологические ресурсы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На верховых болотах растёт сосна, появляется клюква,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морошка,багульник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по сухим кочкам лишайник, мох сфагнум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низинных - берёза пушистая, ольха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чёрная.ива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осока.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На болотах живут ценные промысловые животные: ондатра, заяц – беляк, лось, кормятся утки и гуси.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www.lesovod.org.ua/sites/default/files/images/25-5_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970" y="1124744"/>
            <a:ext cx="7672936" cy="52047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428604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Растение - хищник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357166"/>
            <a:ext cx="850112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Значение болот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1. В период избытка влаги – во время дождей и таяния снегов – болота накапливают воду, а в сухое время года постепенно отдают её ручьям, которые начинаются в болоте  и несут её в реки, поддерживая их водность.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2. Болота – прекрасные санитары сельскохозяйственных экосистем. Стекающая в них вода содержит удобрения, пестициды, разлитые нефтепродукты, навозные стоки, а вытекающий из болота ручей полностью очищен от вредных примесей.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3. Залежи торфа достигают толщины до 5 метров и используются как топливо и ценное органическое удобрение.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4. Биологические ресурсы.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agronationale.ru/upload/stories/statyi/002/torfniz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7" y="3717033"/>
            <a:ext cx="4030505" cy="2950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42"/>
            <a:ext cx="857256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Охрана болот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1. Осушение болот позволяет создать новые площади продуктивных лугов и пашни. Тем не менее результаты осушения во многих случаях неудачны. Польза болот очевидна и в большинстве районов осушительные работы прекращены.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2. Добыча торфа имеет большое значение. Однако, как и при осушении, при организации торфоразработок нужно учитывать, что экономическая выгода может принести меньше вреда, который принесёт ухудшение водного режима территории. Главная польза от болот сохранение воды и улучшение её качества.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://tainy.net/wp-content/uploads/2010/09/1254308673_chertovo-bolot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2631" y="3758715"/>
            <a:ext cx="3679897" cy="2759923"/>
          </a:xfrm>
          <a:prstGeom prst="rect">
            <a:avLst/>
          </a:prstGeom>
          <a:noFill/>
        </p:spPr>
      </p:pic>
      <p:pic>
        <p:nvPicPr>
          <p:cNvPr id="4" name="Picture 4" descr="http://readmas.ru/wp-content/filesall/2012/10/vasyuganskie_bolota_readmas.ru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758715"/>
            <a:ext cx="3856511" cy="2758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1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http://www.zoodrug.ru/topic3510.html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42910" y="1000108"/>
            <a:ext cx="1962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images.yandex.ru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1071547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2"/>
              </a:rPr>
              <a:t>images.yandex.ru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1643050"/>
            <a:ext cx="4662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hlinkClick r:id="rId4"/>
              </a:rPr>
              <a:t>uchilok.net</a:t>
            </a:r>
            <a:r>
              <a:rPr lang="en-US" dirty="0" err="1" smtClean="0"/>
              <a:t>›</a:t>
            </a:r>
            <a:r>
              <a:rPr lang="en-US" dirty="0" err="1" smtClean="0">
                <a:hlinkClick r:id="rId5"/>
              </a:rPr>
              <a:t>geografia</a:t>
            </a:r>
            <a:r>
              <a:rPr lang="en-US" dirty="0" smtClean="0">
                <a:hlinkClick r:id="rId5"/>
              </a:rPr>
              <a:t>/177-</a:t>
            </a:r>
            <a:r>
              <a:rPr lang="en-US" b="1" dirty="0" smtClean="0">
                <a:hlinkClick r:id="rId5"/>
              </a:rPr>
              <a:t>nizinnye</a:t>
            </a:r>
            <a:r>
              <a:rPr lang="en-US" dirty="0" smtClean="0">
                <a:hlinkClick r:id="rId5"/>
              </a:rPr>
              <a:t>-</a:t>
            </a:r>
            <a:r>
              <a:rPr lang="en-US" b="1" dirty="0" smtClean="0">
                <a:hlinkClick r:id="rId5"/>
              </a:rPr>
              <a:t>bolota</a:t>
            </a:r>
            <a:r>
              <a:rPr lang="en-US" dirty="0" smtClean="0">
                <a:hlinkClick r:id="rId5"/>
              </a:rPr>
              <a:t>.html</a:t>
            </a:r>
            <a:endParaRPr lang="ru-RU" dirty="0"/>
          </a:p>
        </p:txBody>
      </p:sp>
      <p:pic>
        <p:nvPicPr>
          <p:cNvPr id="8" name="Picture 2" descr="http://www.dodekanissaweb.gr/fr/images/russia800px-Vasyuga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30329" y="2564904"/>
            <a:ext cx="6253721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mp-partner.ru/files/kologiya.jpg"/>
          <p:cNvPicPr>
            <a:picLocks noChangeAspect="1" noChangeArrowheads="1"/>
          </p:cNvPicPr>
          <p:nvPr/>
        </p:nvPicPr>
        <p:blipFill rotWithShape="1">
          <a:blip r:embed="rId2" cstate="print"/>
          <a:srcRect l="5932" t="12979" r="10974" b="7544"/>
          <a:stretch/>
        </p:blipFill>
        <p:spPr bwMode="auto">
          <a:xfrm>
            <a:off x="582930" y="4000504"/>
            <a:ext cx="3931920" cy="2500330"/>
          </a:xfrm>
          <a:prstGeom prst="rect">
            <a:avLst/>
          </a:prstGeom>
          <a:noFill/>
        </p:spPr>
      </p:pic>
      <p:pic>
        <p:nvPicPr>
          <p:cNvPr id="1030" name="Picture 6" descr="http://www.zastavki.com/pictures/640x480/2012/Photoshop_Space_Grass_017698_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99700"/>
            <a:ext cx="4320479" cy="3240359"/>
          </a:xfrm>
          <a:prstGeom prst="rect">
            <a:avLst/>
          </a:prstGeom>
          <a:noFill/>
        </p:spPr>
      </p:pic>
      <p:sp>
        <p:nvSpPr>
          <p:cNvPr id="1032" name="AutoShape 8" descr="http://img1.liveinternet.ru/images/attach/c/6/90/714/90714109_klyukva_v_kosmetologii.jpg"/>
          <p:cNvSpPr>
            <a:spLocks noChangeAspect="1" noChangeArrowheads="1"/>
          </p:cNvSpPr>
          <p:nvPr/>
        </p:nvSpPr>
        <p:spPr bwMode="auto">
          <a:xfrm>
            <a:off x="155575" y="-2193925"/>
            <a:ext cx="6096000" cy="4581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://img1.liveinternet.ru/images/attach/c/6/90/714/90714109_klyukva_v_kosmetologii.jpg"/>
          <p:cNvSpPr>
            <a:spLocks noChangeAspect="1" noChangeArrowheads="1"/>
          </p:cNvSpPr>
          <p:nvPr/>
        </p:nvSpPr>
        <p:spPr bwMode="auto">
          <a:xfrm>
            <a:off x="155575" y="-2193925"/>
            <a:ext cx="6096000" cy="4581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://img1.liveinternet.ru/images/attach/c/6/90/714/90714109_klyukva_v_kosmetologii.jpg"/>
          <p:cNvSpPr>
            <a:spLocks noChangeAspect="1" noChangeArrowheads="1"/>
          </p:cNvSpPr>
          <p:nvPr/>
        </p:nvSpPr>
        <p:spPr bwMode="auto">
          <a:xfrm>
            <a:off x="155575" y="-2193925"/>
            <a:ext cx="6096000" cy="4581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://img1.liveinternet.ru/images/attach/c/6/90/714/90714109_klyukva_v_kosmetologii.jpg"/>
          <p:cNvSpPr>
            <a:spLocks noChangeAspect="1" noChangeArrowheads="1"/>
          </p:cNvSpPr>
          <p:nvPr/>
        </p:nvSpPr>
        <p:spPr bwMode="auto">
          <a:xfrm>
            <a:off x="155575" y="-2193925"/>
            <a:ext cx="6096000" cy="4581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http://exhome.ru/wp-content/uploads/2012/04/Graphic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980538"/>
            <a:ext cx="3651486" cy="2520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live-inter.net/system/file/referat/84-85-spkda-2208584.jpeg"/>
          <p:cNvPicPr>
            <a:picLocks noChangeAspect="1" noChangeArrowheads="1"/>
          </p:cNvPicPr>
          <p:nvPr/>
        </p:nvPicPr>
        <p:blipFill rotWithShape="1">
          <a:blip r:embed="rId2" cstate="print"/>
          <a:srcRect b="4824"/>
          <a:stretch/>
        </p:blipFill>
        <p:spPr bwMode="auto">
          <a:xfrm>
            <a:off x="1588211" y="363271"/>
            <a:ext cx="6388101" cy="3569785"/>
          </a:xfrm>
          <a:prstGeom prst="rect">
            <a:avLst/>
          </a:prstGeom>
          <a:noFill/>
        </p:spPr>
      </p:pic>
      <p:pic>
        <p:nvPicPr>
          <p:cNvPr id="2054" name="Picture 6" descr="http://www.prirodasibiri.ru/images/news/pic/478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149080"/>
            <a:ext cx="3833806" cy="2376961"/>
          </a:xfrm>
          <a:prstGeom prst="rect">
            <a:avLst/>
          </a:prstGeom>
          <a:noFill/>
        </p:spPr>
      </p:pic>
      <p:pic>
        <p:nvPicPr>
          <p:cNvPr id="2058" name="Picture 10" descr="http://gradodiez.files.wordpress.com/2011/02/imagen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149080"/>
            <a:ext cx="2628900" cy="2400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28604"/>
            <a:ext cx="876220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Классификация болот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основана на особенностях питания растений и условиях заболачивания территорий (рис.). По своеобразию питания растений выделяют болота верховые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олиготрофные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низинные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эутрофные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переходные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мезотрофные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" dirty="0"/>
          </a:p>
        </p:txBody>
      </p:sp>
      <p:pic>
        <p:nvPicPr>
          <p:cNvPr id="10242" name="Picture 2" descr="&amp;Tcy;&amp;icy;&amp;pcy;&amp;ycy; &amp;bcy;&amp;ocy;&amp;lcy;&amp;ocy;&amp;tcy;. &amp;kcy;&amp;lcy;&amp;acy;&amp;scy;&amp;scy;&amp;icy;&amp;fcy;&amp;icy;&amp;kcy;&amp;acy;&amp;tscy;&amp;icy;&amp;yacy; &amp;bcy;&amp;ocy;&amp;lcy;&amp;ocy;&amp;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75928"/>
            <a:ext cx="4214842" cy="378189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5357826"/>
            <a:ext cx="8786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Рис.  Строение болот разных типов: а — верховое болото; б— низинное болото; в — болото, образовавшееся при зарастании озера; 1 — сфагновый торф; 2— осоковый и осоково-ивовый торф; 3 — гипновый торф; 4— тростниковый торф; 5— плавающий торф различного состава; 6—сапропелевый торф; 7—сапропель; 8— ил; 9—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3" tooltip="Породы"/>
              </a:rPr>
              <a:t>порода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 10— вода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http://www.zoodrug.ru/topic3510.html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900igr.net/datas/geografija/Vnutrennie-vody-v-Rossii/0008-008-Tipy-bol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09" y="428604"/>
            <a:ext cx="8191557" cy="6143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1"/>
            <a:ext cx="86439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Низинные болота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Низинные болота располагаются чаще в долинах рек, озерных котловинах, различных мелких депрессиях всех зон. Их питают грунтовые и поверхностные воды, содержащие большое количество питательных элементов, поэтому такие болота обладают высоким потенциальным плодородием. Поверхность их ровная или слегка вогнутая, покрытая травянистой (различные осоки, тростник обыкновенный, вахта трехлистная,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вейник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растительностью. Из кустарников встречаются ивы, черемуха, рябина, а из деревьев — ель, сосна. Из мхов распространены зеленые гипновые, в меньшей степени — сфагновые мхи. Лесные (черноольховые и др.) и кустарниковые (ивовые) болота располагаются в притеррасных частях пойм. Торф низинных болот обычно темный,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сильноразложившийся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со значительной примесью минеральных частиц, имеет слабокислую, нейтральную или слабощелочную реакцию. Зольность низинных торфов высокая (от 10 до 15...40 %).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://www.rgo.ru/wp-content/uploads/2011/04/torf_vodorazde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572008"/>
            <a:ext cx="6905625" cy="2000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71543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Верховые болота 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Верховые болота образуются на водоразделах и верхних террасах речных долин. Их питают атмосферные осадки, бедные минеральными веществами. Такие болота широко распространены в таежно-лесной зоне, меньше их в лесостепи и южной тундре. Растительность состоит главным образом из различных сфагновых мхов с участием пушицы, морошки, осоки топяной, росянки круглолистной,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шейхцерии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кустарничков — подбела, клюквы, вереска, мирта, багульника и др., из деревьев преобладают сосны, березы. Кроме сфагнумов в верховых болотах обитают некоторые виды зеленых мхов (кукушкин лен), лишайники (кладонии). Корни растений не соприкасаются с минеральным  грунтом, а расположены в толще торфа. Основное питание растения получают из атмосферы в виде оседающей пыли, с дождевой водой, при разложении остатков растений и животных, вследствие чего обладают низкой зольностью.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Корни растений не соприкасаются с минеральным грунтом. Поверхность верховых болот выпуклая, с кочками, грядами, мочажинами, озерками. Мощность торфа в неосушенном состоянии колеблется от 50 см до 20 м и более, а в осушенном — составляет не менее 30 см. Торф верховых болот слаборазложившийся, волокнистый, переходящий сверху в моховой очес. Его  окраска светлая или светло-бурая; он беден питательными веществами, имеет резко выраженную кислую реакцию.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500042"/>
            <a:ext cx="87154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Переходные болота 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Переходные болота занимают промежуточное положение между верховыми и низинными. Их питают атмосферные осадки и грунтовые (второстепенные) воды. Преобладают гипновые и сфагновые мхи. Реакция торфа чаще слабокислая, а зольность средняя (5... 10 %). Залежи большой мощности встречаются редко, чаще в нижней части залегают слои низинных, а сверху — верховых торфов.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Торф представляет собой органическую горную породу, содержащую не более 50 % минеральных веществ. Он образуется вследствие отмирания и неполного разложения растений при избыточном увлажнении в условиях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анаэробиозиса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Торфяная почва— верхний биологически активный слой (до 35...70 см) торфяника, в котором анаэробные процессы периодически сменяются аэробными, а следовательно, активнее разлагаются растительные остатки. Нижняя граница почвы обычно совпадает с нижней границей корнеобитаемого слоя и максимальным понижением уровня грунтовых вод в летний сезон года.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geonature.ru/geoslov/img/0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8334375" cy="53149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428604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Расположение  болот на Земле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geonature.ru/geoslov/img/087+.jpg"/>
          <p:cNvPicPr>
            <a:picLocks noChangeAspect="1" noChangeArrowheads="1"/>
          </p:cNvPicPr>
          <p:nvPr/>
        </p:nvPicPr>
        <p:blipFill>
          <a:blip r:embed="rId2" cstate="print"/>
          <a:srcRect l="2821" r="3131"/>
          <a:stretch>
            <a:fillRect/>
          </a:stretch>
        </p:blipFill>
        <p:spPr bwMode="auto">
          <a:xfrm>
            <a:off x="107504" y="1052736"/>
            <a:ext cx="6678410" cy="5609889"/>
          </a:xfrm>
          <a:prstGeom prst="rect">
            <a:avLst/>
          </a:prstGeom>
          <a:noFill/>
        </p:spPr>
      </p:pic>
      <p:pic>
        <p:nvPicPr>
          <p:cNvPr id="3" name="Picture 2" descr="http://www.darwin.museum.ru/expos/a/img/boloto.jpg"/>
          <p:cNvPicPr>
            <a:picLocks noChangeAspect="1" noChangeArrowheads="1"/>
          </p:cNvPicPr>
          <p:nvPr/>
        </p:nvPicPr>
        <p:blipFill>
          <a:blip r:embed="rId3" cstate="print"/>
          <a:srcRect l="3000" r="6999"/>
          <a:stretch>
            <a:fillRect/>
          </a:stretch>
        </p:blipFill>
        <p:spPr bwMode="auto">
          <a:xfrm>
            <a:off x="6876256" y="1357298"/>
            <a:ext cx="2143140" cy="44481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357166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Особености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образования и залегания горизонтов торфа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hools-geograf.at.ua/bolota/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42918"/>
            <a:ext cx="7286676" cy="580033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142852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Торф. Схема залегания.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уговые экосистемы">
  <a:themeElements>
    <a:clrScheme name="Другая 4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8DC182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9C0DD6-3757-4B69-A2D3-86F59F848078}"/>
</file>

<file path=customXml/itemProps2.xml><?xml version="1.0" encoding="utf-8"?>
<ds:datastoreItem xmlns:ds="http://schemas.openxmlformats.org/officeDocument/2006/customXml" ds:itemID="{542A3EE9-0140-4BBE-9FB6-E96AE13BA419}"/>
</file>

<file path=customXml/itemProps3.xml><?xml version="1.0" encoding="utf-8"?>
<ds:datastoreItem xmlns:ds="http://schemas.openxmlformats.org/officeDocument/2006/customXml" ds:itemID="{40D72B47-A443-45E1-8FD5-F5D957B00F8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47</Words>
  <Application>Microsoft Office PowerPoint</Application>
  <PresentationFormat>Экран (4:3)</PresentationFormat>
  <Paragraphs>40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Луговые экосистемы</vt:lpstr>
      <vt:lpstr>Болотные экосистемы занятие 16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Болотные экосистемы</dc:title>
  <dc:creator>надюша</dc:creator>
  <cp:lastModifiedBy>надюша</cp:lastModifiedBy>
  <cp:revision>20</cp:revision>
  <dcterms:created xsi:type="dcterms:W3CDTF">2013-10-01T18:10:11Z</dcterms:created>
  <dcterms:modified xsi:type="dcterms:W3CDTF">2015-01-10T19:15:53Z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