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8DC88-508E-4A11-97B5-452C527A17E4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85517-1CA7-46D4-AD57-C509CA1E5C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7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85517-1CA7-46D4-AD57-C509CA1E5CB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email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14297BB-B8A6-4584-967E-87BE416EDAB7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289716-C43A-45AA-8FCC-A0D1A36B81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yarsky" pitchFamily="33" charset="0"/>
              </a:rPr>
              <a:t>Популяция как форма существования вида</a:t>
            </a:r>
            <a:endParaRPr lang="ru-RU" sz="5400" b="1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yarsky" pitchFamily="3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ru-RU" dirty="0" smtClean="0"/>
              <a:t>Колонии </a:t>
            </a:r>
            <a:endParaRPr lang="ru-RU" dirty="0"/>
          </a:p>
        </p:txBody>
      </p:sp>
      <p:pic>
        <p:nvPicPr>
          <p:cNvPr id="6" name="Рисунок 5" descr="f_03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4149080"/>
            <a:ext cx="3789652" cy="2453432"/>
          </a:xfrm>
          <a:prstGeom prst="rect">
            <a:avLst/>
          </a:prstGeom>
        </p:spPr>
      </p:pic>
      <p:pic>
        <p:nvPicPr>
          <p:cNvPr id="2050" name="Picture 2" descr="G:\сурикат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8241" y="1234803"/>
            <a:ext cx="3918019" cy="26185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51808" y="1234803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Сурикаты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 descr="G:\моржи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1234803"/>
            <a:ext cx="3789692" cy="253178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94882" y="1360896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Моржи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G:\EmpPengui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5" y="4149079"/>
            <a:ext cx="3960725" cy="2497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1500174"/>
            <a:ext cx="3143272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Заросли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Спорыш (птичий горец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116632"/>
            <a:ext cx="2771800" cy="3326160"/>
          </a:xfrm>
        </p:spPr>
      </p:pic>
      <p:pic>
        <p:nvPicPr>
          <p:cNvPr id="5" name="Рисунок 4" descr="иван-ча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63258" y="3714728"/>
            <a:ext cx="4429222" cy="2974368"/>
          </a:xfrm>
          <a:prstGeom prst="rect">
            <a:avLst/>
          </a:prstGeom>
        </p:spPr>
      </p:pic>
      <p:pic>
        <p:nvPicPr>
          <p:cNvPr id="6" name="Рисунок 5" descr="иван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68375" y="3155390"/>
            <a:ext cx="2428892" cy="1758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4744" y="21429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Горец птичий </a:t>
            </a:r>
          </a:p>
          <a:p>
            <a:r>
              <a:rPr lang="ru-RU" b="1" dirty="0" smtClean="0"/>
              <a:t>(спорыш)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3357554" y="357166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43240" y="278605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Ветреница дубравная 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428992" y="3143248"/>
            <a:ext cx="50006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15140" y="2500306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Иван-чай</a:t>
            </a:r>
            <a:endParaRPr lang="ru-RU" b="1" dirty="0"/>
          </a:p>
        </p:txBody>
      </p:sp>
      <p:cxnSp>
        <p:nvCxnSpPr>
          <p:cNvPr id="16" name="Прямая со стрелкой 15"/>
          <p:cNvCxnSpPr>
            <a:endCxn id="6" idx="0"/>
          </p:cNvCxnSpPr>
          <p:nvPr/>
        </p:nvCxnSpPr>
        <p:spPr>
          <a:xfrm rot="5400000">
            <a:off x="7468523" y="2941060"/>
            <a:ext cx="428628" cy="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G:\Vetrenica-dubravnay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041" y="3714752"/>
            <a:ext cx="3939477" cy="2954608"/>
          </a:xfrm>
          <a:prstGeom prst="rect">
            <a:avLst/>
          </a:prstGeom>
          <a:noFill/>
        </p:spPr>
      </p:pic>
      <p:pic>
        <p:nvPicPr>
          <p:cNvPr id="4099" name="Picture 3" descr="G:\0_12e04_cfdb6369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9790" y="188640"/>
            <a:ext cx="2772690" cy="207951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14876" y="128586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Камыш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4099" idx="1"/>
          </p:cNvCxnSpPr>
          <p:nvPr/>
        </p:nvCxnSpPr>
        <p:spPr>
          <a:xfrm flipV="1">
            <a:off x="5715008" y="1228399"/>
            <a:ext cx="404782" cy="200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ru-RU" sz="3600" dirty="0" smtClean="0"/>
              <a:t>Популяции, с значительным расстоянием между особями</a:t>
            </a:r>
            <a:endParaRPr lang="ru-RU" sz="3600" dirty="0"/>
          </a:p>
        </p:txBody>
      </p:sp>
      <p:pic>
        <p:nvPicPr>
          <p:cNvPr id="4" name="Содержимое 3" descr="зимород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l="5813" r="8924"/>
          <a:stretch>
            <a:fillRect/>
          </a:stretch>
        </p:blipFill>
        <p:spPr>
          <a:xfrm>
            <a:off x="179512" y="1496793"/>
            <a:ext cx="3059832" cy="2573041"/>
          </a:xfrm>
        </p:spPr>
      </p:pic>
      <p:pic>
        <p:nvPicPr>
          <p:cNvPr id="5" name="Рисунок 4" descr="зимородо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4214818"/>
            <a:ext cx="3059832" cy="2375870"/>
          </a:xfrm>
          <a:prstGeom prst="rect">
            <a:avLst/>
          </a:prstGeom>
        </p:spPr>
      </p:pic>
      <p:pic>
        <p:nvPicPr>
          <p:cNvPr id="6" name="Рисунок 5" descr="f_061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556551" y="1508676"/>
            <a:ext cx="3262869" cy="2568396"/>
          </a:xfrm>
          <a:prstGeom prst="rect">
            <a:avLst/>
          </a:prstGeom>
        </p:spPr>
      </p:pic>
      <p:pic>
        <p:nvPicPr>
          <p:cNvPr id="7" name="Рисунок 6" descr="f_059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31379" y="4214818"/>
            <a:ext cx="3288041" cy="2375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4214818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Зимородок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152927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Баргузинский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соболь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421481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Амурский тигр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Распределение особей в пространстве обеспечивает: </a:t>
            </a:r>
          </a:p>
          <a:p>
            <a:pPr marL="0" indent="0">
              <a:buNone/>
            </a:pPr>
            <a:r>
              <a:rPr lang="ru-RU" dirty="0" smtClean="0"/>
              <a:t>1.Эффективное </a:t>
            </a:r>
            <a:r>
              <a:rPr lang="ru-RU" dirty="0" smtClean="0"/>
              <a:t>использование ресурсов среды</a:t>
            </a:r>
          </a:p>
          <a:p>
            <a:pPr marL="0" indent="0">
              <a:buNone/>
            </a:pPr>
            <a:r>
              <a:rPr lang="ru-RU" dirty="0" smtClean="0"/>
              <a:t>2. Служит основой  поддержания необходимого уровня внутрипопуляционных контактов между особями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virzoo.narod.ru/olderfiles/1/Pavlin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93" y="1052736"/>
            <a:ext cx="6797295" cy="48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ru-RU" sz="3200" dirty="0" smtClean="0"/>
              <a:t>Различные экологические ниши </a:t>
            </a:r>
            <a:br>
              <a:rPr lang="ru-RU" sz="3200" dirty="0" smtClean="0"/>
            </a:br>
            <a:r>
              <a:rPr lang="ru-RU" sz="3200" dirty="0" smtClean="0"/>
              <a:t>у особей одного вида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Гусеница бабочки </a:t>
            </a:r>
            <a:endParaRPr lang="ru-RU" dirty="0"/>
          </a:p>
        </p:txBody>
      </p:sp>
      <p:pic>
        <p:nvPicPr>
          <p:cNvPr id="7" name="Содержимое 6" descr="гусеницы бабочки-монарха.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57158" y="2285992"/>
            <a:ext cx="4096839" cy="3056872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Бабочка монарх </a:t>
            </a:r>
            <a:endParaRPr lang="ru-RU" dirty="0"/>
          </a:p>
        </p:txBody>
      </p:sp>
      <p:pic>
        <p:nvPicPr>
          <p:cNvPr id="8" name="Содержимое 7" descr="бабочки-монарха.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285992"/>
            <a:ext cx="4071966" cy="3050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85918" y="214291"/>
            <a:ext cx="7143800" cy="2143140"/>
          </a:xfrm>
        </p:spPr>
        <p:txBody>
          <a:bodyPr/>
          <a:lstStyle/>
          <a:p>
            <a:r>
              <a:rPr lang="ru-RU" dirty="0" smtClean="0"/>
              <a:t>Вид, в структуре которого наблюдаются различные популяции, называют </a:t>
            </a:r>
            <a:r>
              <a:rPr lang="ru-RU" b="1" i="1" dirty="0" err="1" smtClean="0"/>
              <a:t>политипичным</a:t>
            </a:r>
            <a:r>
              <a:rPr lang="ru-RU" dirty="0" smtClean="0"/>
              <a:t> (</a:t>
            </a:r>
            <a:r>
              <a:rPr lang="ru-RU" dirty="0" err="1" smtClean="0"/>
              <a:t>многотипным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2050" name="Picture 2" descr="http://go2load.com/uploads/posts/2011-10/1319375998_belka-derev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1427"/>
            <a:ext cx="2971801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haba.ru/site_data/10667/objects_images/2/0/a/original/20ae9e364df346bb49f2539e3d79b5b4_909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21428"/>
            <a:ext cx="3024336" cy="227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reenmama.ua/dn_images/02/20/94/62/123351679614577844_1200174215_belka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50279"/>
            <a:ext cx="3096344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Вильгельм-Людвиг </a:t>
            </a:r>
            <a:br>
              <a:rPr lang="ru-RU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Иоганссен</a:t>
            </a:r>
            <a:endParaRPr lang="ru-RU" b="1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Содержимое 6" descr="Вильгельм Людвиг Иогансен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1500174"/>
            <a:ext cx="3693470" cy="5004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Датский генетик</a:t>
            </a:r>
          </a:p>
          <a:p>
            <a:r>
              <a:rPr lang="ru-RU" dirty="0" smtClean="0"/>
              <a:t>В 1903 году предложил термин </a:t>
            </a:r>
            <a:r>
              <a:rPr lang="ru-RU" b="1" i="1" u="sng" dirty="0" smtClean="0"/>
              <a:t>популяция</a:t>
            </a:r>
            <a:r>
              <a:rPr lang="ru-RU" dirty="0" smtClean="0"/>
              <a:t> для обозначения «естественной смеси особей одного вида, неоднородной в генетическом отношении»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Популяция </a:t>
            </a:r>
            <a:endParaRPr lang="ru-RU" sz="6000" b="1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20725" algn="just">
              <a:buNone/>
            </a:pPr>
            <a:r>
              <a:rPr lang="ru-RU" dirty="0" smtClean="0"/>
              <a:t>Группировка особей одного вида, населяющих конкретную территорию и характеризующихся общностью </a:t>
            </a:r>
            <a:r>
              <a:rPr lang="ru-RU" dirty="0" err="1" smtClean="0"/>
              <a:t>морфобиологического</a:t>
            </a:r>
            <a:r>
              <a:rPr lang="ru-RU" dirty="0" smtClean="0"/>
              <a:t> типа, специфичностью генофонда и системой устойчивых функциональных взаимосвязей с окружающей средой. </a:t>
            </a:r>
            <a:endParaRPr lang="ru-RU" dirty="0"/>
          </a:p>
        </p:txBody>
      </p:sp>
      <p:pic>
        <p:nvPicPr>
          <p:cNvPr id="4" name="Рисунок 3" descr="5840691dd9eee82a4330cfa7a990c97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5984" y="5000636"/>
            <a:ext cx="4643470" cy="1572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Состав популяции</a:t>
            </a:r>
            <a:endParaRPr lang="ru-RU" sz="5400" b="1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 smtClean="0"/>
              <a:t>В состав входят особи, различающиеся по: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Полу (мужские, женские)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Возрасту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Взаимодействию с окружающей средой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Особь </a:t>
            </a:r>
            <a:endParaRPr lang="ru-RU" sz="5400" b="1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Отдельный организм или живое существо, индивид;</a:t>
            </a:r>
          </a:p>
          <a:p>
            <a:r>
              <a:rPr lang="ru-RU" dirty="0" smtClean="0"/>
              <a:t>Является дискретной, неделимой единицей жизни;</a:t>
            </a:r>
          </a:p>
          <a:p>
            <a:r>
              <a:rPr lang="ru-RU" dirty="0" smtClean="0"/>
              <a:t>Биосистема </a:t>
            </a:r>
            <a:endParaRPr lang="ru-RU" dirty="0"/>
          </a:p>
        </p:txBody>
      </p:sp>
      <p:pic>
        <p:nvPicPr>
          <p:cNvPr id="4" name="Рисунок 3" descr="13607701_b619f77c35a9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3214686"/>
            <a:ext cx="28194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12255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Взаимодействие особей в популяции</a:t>
            </a:r>
            <a:endParaRPr lang="ru-RU" b="1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571744"/>
            <a:ext cx="8715436" cy="3786214"/>
          </a:xfrm>
        </p:spPr>
        <p:txBody>
          <a:bodyPr/>
          <a:lstStyle/>
          <a:p>
            <a:r>
              <a:rPr lang="ru-RU" dirty="0" smtClean="0"/>
              <a:t>Особи непрерывно обмениваются  информацией ( наследственной, биохимической, деятельностной…)</a:t>
            </a:r>
          </a:p>
          <a:p>
            <a:r>
              <a:rPr lang="ru-RU" dirty="0" smtClean="0"/>
              <a:t>Приспособления, обеспечивающие контакты между особями, или предотвращающие их.</a:t>
            </a:r>
            <a:endParaRPr lang="ru-RU" dirty="0"/>
          </a:p>
        </p:txBody>
      </p:sp>
      <p:pic>
        <p:nvPicPr>
          <p:cNvPr id="6" name="Рисунок 5" descr="0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7894" y="4857052"/>
            <a:ext cx="1877510" cy="1429468"/>
          </a:xfrm>
          <a:prstGeom prst="rect">
            <a:avLst/>
          </a:prstGeom>
        </p:spPr>
      </p:pic>
      <p:pic>
        <p:nvPicPr>
          <p:cNvPr id="7" name="Рисунок 6" descr="0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857232"/>
            <a:ext cx="1877510" cy="1429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Индивидуальные территории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Звуковые сигналы</a:t>
            </a:r>
          </a:p>
          <a:p>
            <a:r>
              <a:rPr lang="ru-RU" dirty="0" smtClean="0"/>
              <a:t>Пахучие метки</a:t>
            </a:r>
          </a:p>
          <a:p>
            <a:r>
              <a:rPr lang="ru-RU" dirty="0" smtClean="0"/>
              <a:t>Угрожающие позы</a:t>
            </a:r>
            <a:endParaRPr lang="ru-RU" dirty="0"/>
          </a:p>
        </p:txBody>
      </p:sp>
      <p:pic>
        <p:nvPicPr>
          <p:cNvPr id="1026" name="Picture 2" descr="D:\Мои рисунки\Image\f_02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4609130"/>
            <a:ext cx="2189767" cy="1839141"/>
          </a:xfrm>
          <a:prstGeom prst="rect">
            <a:avLst/>
          </a:prstGeom>
          <a:noFill/>
        </p:spPr>
      </p:pic>
      <p:pic>
        <p:nvPicPr>
          <p:cNvPr id="1027" name="Picture 3" descr="D:\Мои рисунки\Image\f_02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23" y="4572008"/>
            <a:ext cx="2509691" cy="1892227"/>
          </a:xfrm>
          <a:prstGeom prst="rect">
            <a:avLst/>
          </a:prstGeom>
          <a:noFill/>
        </p:spPr>
      </p:pic>
      <p:pic>
        <p:nvPicPr>
          <p:cNvPr id="4" name="Picture 2" descr="G:\885649~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572008"/>
            <a:ext cx="2740889" cy="1857388"/>
          </a:xfrm>
          <a:prstGeom prst="rect">
            <a:avLst/>
          </a:prstGeom>
          <a:noFill/>
        </p:spPr>
      </p:pic>
      <p:pic>
        <p:nvPicPr>
          <p:cNvPr id="5" name="Picture 3" descr="G:\скунс.jpg"/>
          <p:cNvPicPr>
            <a:picLocks noChangeAspect="1" noChangeArrowheads="1"/>
          </p:cNvPicPr>
          <p:nvPr/>
        </p:nvPicPr>
        <p:blipFill rotWithShape="1">
          <a:blip r:embed="rId5" cstate="email"/>
          <a:srcRect b="9101"/>
          <a:stretch/>
        </p:blipFill>
        <p:spPr bwMode="auto">
          <a:xfrm>
            <a:off x="6572264" y="1268760"/>
            <a:ext cx="220041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edr_for-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300201"/>
            <a:ext cx="5112568" cy="62646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54292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/>
            <a:r>
              <a:rPr lang="ru-RU" dirty="0" smtClean="0"/>
              <a:t>Метки на дереве, </a:t>
            </a:r>
            <a:r>
              <a:rPr lang="ru-RU" dirty="0" smtClean="0"/>
              <a:t>оставленные </a:t>
            </a:r>
            <a:r>
              <a:rPr lang="ru-RU" dirty="0" smtClean="0"/>
              <a:t>медведем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66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Популяции с высокой плотностью</a:t>
            </a:r>
            <a:endParaRPr lang="ru-RU" b="1" dirty="0">
              <a:ln w="11430"/>
              <a:solidFill>
                <a:srgbClr val="66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ттл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849180" y="1857364"/>
            <a:ext cx="4009100" cy="4009100"/>
          </a:xfrm>
        </p:spPr>
      </p:pic>
      <p:pic>
        <p:nvPicPr>
          <p:cNvPr id="5" name="Рисунок 4" descr="скворцы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596" y="1853077"/>
            <a:ext cx="3786214" cy="4013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5929330"/>
            <a:ext cx="1846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Скворцы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29290" y="5929330"/>
            <a:ext cx="101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Тля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04B891-C37B-4F14-BE86-5E679DFE04AC}"/>
</file>

<file path=customXml/itemProps2.xml><?xml version="1.0" encoding="utf-8"?>
<ds:datastoreItem xmlns:ds="http://schemas.openxmlformats.org/officeDocument/2006/customXml" ds:itemID="{0B9C4EA7-DD41-49D9-B09F-06F4D3205DF9}"/>
</file>

<file path=customXml/itemProps3.xml><?xml version="1.0" encoding="utf-8"?>
<ds:datastoreItem xmlns:ds="http://schemas.openxmlformats.org/officeDocument/2006/customXml" ds:itemID="{5FE23719-2C02-4C94-874C-604F01A7C08C}"/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148</TotalTime>
  <Words>206</Words>
  <Application>Microsoft Office PowerPoint</Application>
  <PresentationFormat>Экран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экология</vt:lpstr>
      <vt:lpstr>Популяция как форма существования вида</vt:lpstr>
      <vt:lpstr>Вильгельм-Людвиг  Иоганссен</vt:lpstr>
      <vt:lpstr>Популяция </vt:lpstr>
      <vt:lpstr>Состав популяции</vt:lpstr>
      <vt:lpstr>Особь </vt:lpstr>
      <vt:lpstr>Взаимодействие особей в популяции</vt:lpstr>
      <vt:lpstr>Индивидуальные территории </vt:lpstr>
      <vt:lpstr>Презентация PowerPoint</vt:lpstr>
      <vt:lpstr>Популяции с высокой плотностью</vt:lpstr>
      <vt:lpstr>Колонии </vt:lpstr>
      <vt:lpstr>Заросли </vt:lpstr>
      <vt:lpstr>Популяции, с значительным расстоянием между особями</vt:lpstr>
      <vt:lpstr>Презентация PowerPoint</vt:lpstr>
      <vt:lpstr>Презентация PowerPoint</vt:lpstr>
      <vt:lpstr>Различные экологические ниши  у особей одного вида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Популяция как форма существования вида</dc:title>
  <dc:creator>светлана</dc:creator>
  <cp:lastModifiedBy>Светлана</cp:lastModifiedBy>
  <cp:revision>33</cp:revision>
  <dcterms:created xsi:type="dcterms:W3CDTF">2010-03-07T06:13:33Z</dcterms:created>
  <dcterms:modified xsi:type="dcterms:W3CDTF">2014-01-30T19:19:05Z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