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2" r:id="rId7"/>
    <p:sldId id="263" r:id="rId8"/>
    <p:sldId id="264" r:id="rId9"/>
    <p:sldId id="265" r:id="rId10"/>
    <p:sldId id="266" r:id="rId11"/>
    <p:sldId id="267" r:id="rId12"/>
    <p:sldId id="268" r:id="rId13"/>
    <p:sldId id="269" r:id="rId14"/>
    <p:sldId id="261" r:id="rId15"/>
    <p:sldId id="270" r:id="rId16"/>
    <p:sldId id="271" r:id="rId17"/>
    <p:sldId id="272" r:id="rId18"/>
    <p:sldId id="273" r:id="rId19"/>
    <p:sldId id="275" r:id="rId20"/>
    <p:sldId id="276" r:id="rId21"/>
    <p:sldId id="27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7986" autoAdjust="0"/>
  </p:normalViewPr>
  <p:slideViewPr>
    <p:cSldViewPr>
      <p:cViewPr varScale="1">
        <p:scale>
          <a:sx n="68" d="100"/>
          <a:sy n="68" d="100"/>
        </p:scale>
        <p:origin x="-135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169F756F-D065-4CA5-92FA-EFACE9ED7ADC}" type="datetimeFigureOut">
              <a:rPr lang="ru-RU"/>
              <a:pPr>
                <a:defRPr/>
              </a:pPr>
              <a:t>29.08.2013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545C2AC-3961-41B6-A3DA-17C5EEC407B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71232FE-D4BC-4A6B-AACF-86B5CC21A3AA}" type="datetimeFigureOut">
              <a:rPr lang="ru-RU"/>
              <a:pPr>
                <a:defRPr/>
              </a:pPr>
              <a:t>29.08.2013</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EAB840E-275E-4D20-A83F-64973BBCD7F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E062F2F4-6E1A-422D-B4E8-B6876CD0C0AB}" type="datetimeFigureOut">
              <a:rPr lang="ru-RU"/>
              <a:pPr>
                <a:defRPr/>
              </a:pPr>
              <a:t>29.08.2013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0BFA7C-03BE-4EFA-AE97-BE65782366B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65531E32-A36C-465C-A336-CDC79D86637C}" type="datetimeFigureOut">
              <a:rPr lang="ru-RU"/>
              <a:pPr>
                <a:defRPr/>
              </a:pPr>
              <a:t>29.08.2013</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CC88A6DC-054D-442F-8217-C19E49944D4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99F32A09-2903-4053-8A6C-090B10C377E7}" type="datetimeFigureOut">
              <a:rPr lang="ru-RU"/>
              <a:pPr>
                <a:defRPr/>
              </a:pPr>
              <a:t>29.08.2013</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35C3EF8C-557C-422D-9BF5-2246C2193E1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887468C-3121-42EA-BACF-7DB011CAC465}" type="datetimeFigureOut">
              <a:rPr lang="ru-RU"/>
              <a:pPr>
                <a:defRPr/>
              </a:pPr>
              <a:t>29.08.2013</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55507741-94D3-46CF-9148-D8C41D75895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B4E7C01C-E40C-4708-9E76-77C261641D6D}" type="datetimeFigureOut">
              <a:rPr lang="ru-RU"/>
              <a:pPr>
                <a:defRPr/>
              </a:pPr>
              <a:t>29.08.2013</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0229C2F7-01B3-413F-9701-76B74221A6C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05A38544-EFBB-4351-A13A-097BAB3C5F72}" type="datetimeFigureOut">
              <a:rPr lang="ru-RU"/>
              <a:pPr>
                <a:defRPr/>
              </a:pPr>
              <a:t>29.08.2013</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DA97264-AD28-420A-8AA4-7C7CC3BA353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8EDA23B5-7FF8-4086-9047-E11F9ACA9A3B}" type="datetimeFigureOut">
              <a:rPr lang="ru-RU"/>
              <a:pPr>
                <a:defRPr/>
              </a:pPr>
              <a:t>29.08.2013</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AF7D3BC2-60F4-43ED-9341-4542B31EE63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C0BA865C-382B-48F0-92F7-A9F0143D14B7}" type="datetimeFigureOut">
              <a:rPr lang="ru-RU"/>
              <a:pPr>
                <a:defRPr/>
              </a:pPr>
              <a:t>29.08.2013</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50935895-6A14-49D1-B6AE-9A9DC675F99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BA563E91-8AFF-460A-81CE-1D5BC831F627}" type="datetimeFigureOut">
              <a:rPr lang="ru-RU"/>
              <a:pPr>
                <a:defRPr/>
              </a:pPr>
              <a:t>29.08.2013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7E1F9AA1-974B-4690-9B13-A46D8A25199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38C16838-A585-46A1-8585-8F3A040F7192}" type="datetimeFigureOut">
              <a:rPr lang="ru-RU"/>
              <a:pPr>
                <a:defRPr/>
              </a:pPr>
              <a:t>29.08.2013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969583E2-9083-41E4-9182-099B5B737736}"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37" r:id="rId4"/>
    <p:sldLayoutId id="2147483743" r:id="rId5"/>
    <p:sldLayoutId id="2147483738" r:id="rId6"/>
    <p:sldLayoutId id="2147483744" r:id="rId7"/>
    <p:sldLayoutId id="2147483745" r:id="rId8"/>
    <p:sldLayoutId id="2147483746" r:id="rId9"/>
    <p:sldLayoutId id="2147483739" r:id="rId10"/>
    <p:sldLayoutId id="214748374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467544" y="2204864"/>
            <a:ext cx="8458200" cy="1222375"/>
          </a:xfrm>
        </p:spPr>
        <p:txBody>
          <a:bodyPr>
            <a:noAutofit/>
          </a:bodyPr>
          <a:lstStyle/>
          <a:p>
            <a:pPr eaLnBrk="1" fontAlgn="auto" hangingPunct="1">
              <a:spcAft>
                <a:spcPts val="0"/>
              </a:spcAft>
              <a:defRPr/>
            </a:pPr>
            <a:r>
              <a:rPr lang="ru-RU" sz="4800" b="1" dirty="0" err="1" smtClean="0">
                <a:solidFill>
                  <a:srgbClr val="C00000"/>
                </a:solidFill>
                <a:latin typeface="Times New Roman" pitchFamily="18" charset="0"/>
                <a:cs typeface="Times New Roman" pitchFamily="18" charset="0"/>
              </a:rPr>
              <a:t>Солигаличский</a:t>
            </a:r>
            <a:r>
              <a:rPr lang="ru-RU" sz="4800" b="1" dirty="0" smtClean="0">
                <a:solidFill>
                  <a:srgbClr val="C00000"/>
                </a:solidFill>
                <a:latin typeface="Times New Roman" pitchFamily="18" charset="0"/>
                <a:cs typeface="Times New Roman" pitchFamily="18" charset="0"/>
              </a:rPr>
              <a:t> район</a:t>
            </a:r>
            <a:br>
              <a:rPr lang="ru-RU" sz="4800" b="1" dirty="0" smtClean="0">
                <a:solidFill>
                  <a:srgbClr val="C00000"/>
                </a:solidFill>
                <a:latin typeface="Times New Roman" pitchFamily="18" charset="0"/>
                <a:cs typeface="Times New Roman" pitchFamily="18" charset="0"/>
              </a:rPr>
            </a:br>
            <a:endParaRPr lang="ru-RU" sz="4800" b="1" dirty="0" smtClean="0">
              <a:solidFill>
                <a:srgbClr val="C00000"/>
              </a:solidFill>
              <a:latin typeface="Times New Roman" pitchFamily="18" charset="0"/>
              <a:cs typeface="Times New Roman" pitchFamily="18" charset="0"/>
            </a:endParaRPr>
          </a:p>
        </p:txBody>
      </p:sp>
      <p:sp>
        <p:nvSpPr>
          <p:cNvPr id="2052" name="TextBox 3"/>
          <p:cNvSpPr txBox="1">
            <a:spLocks noChangeArrowheads="1"/>
          </p:cNvSpPr>
          <p:nvPr/>
        </p:nvSpPr>
        <p:spPr bwMode="auto">
          <a:xfrm>
            <a:off x="4859338" y="115888"/>
            <a:ext cx="4216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ru-RU" b="1" dirty="0" smtClean="0">
                <a:solidFill>
                  <a:schemeClr val="accent4">
                    <a:lumMod val="75000"/>
                  </a:schemeClr>
                </a:solidFill>
                <a:latin typeface="Times New Roman" pitchFamily="18" charset="0"/>
                <a:cs typeface="Times New Roman" pitchFamily="18" charset="0"/>
              </a:rPr>
              <a:t>«Красная книга – это документ совести человека, по которому каждая нация перед лицом мира несет ответственность за сокровища своей природы»</a:t>
            </a:r>
            <a:endParaRPr lang="ru-RU" dirty="0" smtClean="0">
              <a:solidFill>
                <a:schemeClr val="accent4">
                  <a:lumMod val="75000"/>
                </a:schemeClr>
              </a:solidFill>
              <a:latin typeface="Times New Roman" pitchFamily="18" charset="0"/>
              <a:cs typeface="Times New Roman" pitchFamily="18" charset="0"/>
            </a:endParaRPr>
          </a:p>
        </p:txBody>
      </p:sp>
      <p:pic>
        <p:nvPicPr>
          <p:cNvPr id="10245" name="Picture 5" descr="File:Coat of Arms of Soligalich (Kostroma oblast) (1779).png"/>
          <p:cNvPicPr>
            <a:picLocks noChangeAspect="1" noChangeArrowheads="1"/>
          </p:cNvPicPr>
          <p:nvPr/>
        </p:nvPicPr>
        <p:blipFill>
          <a:blip r:embed="rId2" cstate="print"/>
          <a:srcRect/>
          <a:stretch>
            <a:fillRect/>
          </a:stretch>
        </p:blipFill>
        <p:spPr bwMode="auto">
          <a:xfrm>
            <a:off x="3491880" y="3250090"/>
            <a:ext cx="1941959" cy="2354292"/>
          </a:xfrm>
          <a:prstGeom prst="rect">
            <a:avLst/>
          </a:prstGeom>
          <a:noFill/>
          <a:ln w="9525">
            <a:noFill/>
            <a:miter lim="800000"/>
            <a:headEnd/>
            <a:tailEnd/>
          </a:ln>
        </p:spPr>
      </p:pic>
      <p:sp>
        <p:nvSpPr>
          <p:cNvPr id="2" name="TextBox 1"/>
          <p:cNvSpPr txBox="1"/>
          <p:nvPr/>
        </p:nvSpPr>
        <p:spPr>
          <a:xfrm>
            <a:off x="5808692" y="6084063"/>
            <a:ext cx="3279602" cy="646331"/>
          </a:xfrm>
          <a:prstGeom prst="rect">
            <a:avLst/>
          </a:prstGeom>
          <a:noFill/>
        </p:spPr>
        <p:txBody>
          <a:bodyPr wrap="square" rtlCol="0">
            <a:spAutoFit/>
          </a:bodyPr>
          <a:lstStyle/>
          <a:p>
            <a:pPr eaLnBrk="1" fontAlgn="auto" hangingPunct="1">
              <a:spcAft>
                <a:spcPts val="0"/>
              </a:spcAft>
              <a:buFont typeface="Wingdings 2"/>
              <a:buNone/>
              <a:defRPr/>
            </a:pPr>
            <a:r>
              <a:rPr lang="ru-RU" b="1" dirty="0">
                <a:solidFill>
                  <a:schemeClr val="accent6">
                    <a:lumMod val="75000"/>
                  </a:schemeClr>
                </a:solidFill>
                <a:latin typeface="Times New Roman" pitchFamily="18" charset="0"/>
                <a:cs typeface="Times New Roman" pitchFamily="18" charset="0"/>
              </a:rPr>
              <a:t>Ребятам о </a:t>
            </a:r>
            <a:r>
              <a:rPr lang="ru-RU" b="1" dirty="0">
                <a:solidFill>
                  <a:srgbClr val="FF0000"/>
                </a:solidFill>
                <a:latin typeface="Times New Roman" pitchFamily="18" charset="0"/>
                <a:cs typeface="Times New Roman" pitchFamily="18" charset="0"/>
              </a:rPr>
              <a:t>«Красной книге» </a:t>
            </a:r>
            <a:r>
              <a:rPr lang="ru-RU" b="1" dirty="0">
                <a:solidFill>
                  <a:schemeClr val="accent6">
                    <a:lumMod val="75000"/>
                  </a:schemeClr>
                </a:solidFill>
                <a:latin typeface="Times New Roman" pitchFamily="18" charset="0"/>
                <a:cs typeface="Times New Roman" pitchFamily="18" charset="0"/>
              </a:rPr>
              <a:t>КОСТРОМСКОЙ </a:t>
            </a:r>
            <a:r>
              <a:rPr lang="ru-RU" b="1" dirty="0" smtClean="0">
                <a:solidFill>
                  <a:schemeClr val="accent6">
                    <a:lumMod val="75000"/>
                  </a:schemeClr>
                </a:solidFill>
                <a:latin typeface="Times New Roman" pitchFamily="18" charset="0"/>
                <a:cs typeface="Times New Roman" pitchFamily="18" charset="0"/>
              </a:rPr>
              <a:t>ОБЛАСТИ</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79388" y="188913"/>
            <a:ext cx="4248150" cy="4538662"/>
          </a:xfrm>
          <a:prstGeom prst="rect">
            <a:avLst/>
          </a:prstGeom>
          <a:noFill/>
          <a:ln w="9525">
            <a:noFill/>
            <a:miter lim="800000"/>
            <a:headEnd/>
            <a:tailEnd/>
          </a:ln>
        </p:spPr>
        <p:txBody>
          <a:bodyPr>
            <a:spAutoFit/>
          </a:bodyPr>
          <a:lstStyle/>
          <a:p>
            <a:pPr algn="just"/>
            <a:r>
              <a:rPr lang="ru-RU" b="1" dirty="0" err="1">
                <a:solidFill>
                  <a:srgbClr val="C00000"/>
                </a:solidFill>
                <a:latin typeface="Times New Roman" pitchFamily="18" charset="0"/>
                <a:cs typeface="Times New Roman" pitchFamily="18" charset="0"/>
              </a:rPr>
              <a:t>Водяни́ка</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Émpetrum</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a:t>
            </a:r>
            <a:r>
              <a:rPr lang="ru-RU" sz="1100" dirty="0">
                <a:latin typeface="Times New Roman" pitchFamily="18" charset="0"/>
                <a:cs typeface="Times New Roman" pitchFamily="18" charset="0"/>
              </a:rPr>
              <a:t>род вечнозелёных низкорослых стелющихся кустарничков семейства Вересковые с листьями, похожими на хвоинки, и невзрачными цветками.  Используются как декоративные растения. Водяника — стелющийся кустарничек, высота которого редко превышает 20 см, а длина побегов может достигать 100 см. Растёт пятнами — куртинами, каждая из которых представляет собой единую особь. Стебель тёмно-бурого цвета, плотно покрыт листьями, в молодом возрасте покрыт коричневатыми волосками; сильно ветвится, при этом ветви образуют придаточные корни. Водяника не может обходиться без симбиоза с грибами: от них она получает некоторые минеральные вещества, взамен снабжая их продуктами фотосинтеза. Веточки, длиной до 1 м, большей частью скрыты в моховой подушке. Листья </a:t>
            </a:r>
            <a:r>
              <a:rPr lang="ru-RU" sz="1100" dirty="0" err="1">
                <a:latin typeface="Times New Roman" pitchFamily="18" charset="0"/>
                <a:cs typeface="Times New Roman" pitchFamily="18" charset="0"/>
              </a:rPr>
              <a:t>очерёдные</a:t>
            </a:r>
            <a:r>
              <a:rPr lang="ru-RU" sz="1100" dirty="0">
                <a:latin typeface="Times New Roman" pitchFamily="18" charset="0"/>
                <a:cs typeface="Times New Roman" pitchFamily="18" charset="0"/>
              </a:rPr>
              <a:t>, мелкие, с очень короткими черешками, узкоэллиптические, длиной 3—10 мм. Растения однодомные или двудомные. Цветки пазушные, невзрачные. Плод — чёрная (с сизым налётом) или красная ягода диаметром до 5 мм с жёсткой кожицей и твёрдыми семенами, внешне похожая на ягоду черники. Созревает в августе. Сок имеет пурпурный цвет. Ягоды остаются на побегах до весны. Типичные места обитания растения — сфагновые болота, мохово-лишайниковые и каменистые тундры, хвойные (обычно сосновые) леса, где часто образует сплошной покров. Водяника встречается также на открытых песках (косах, дюнах), на гранитных обнажениях; в горах растёт в субальпийском и альпийском пояс.</a:t>
            </a:r>
          </a:p>
        </p:txBody>
      </p:sp>
      <p:pic>
        <p:nvPicPr>
          <p:cNvPr id="19459" name="Picture 2"/>
          <p:cNvPicPr>
            <a:picLocks noChangeAspect="1" noChangeArrowheads="1"/>
          </p:cNvPicPr>
          <p:nvPr/>
        </p:nvPicPr>
        <p:blipFill>
          <a:blip r:embed="rId2" cstate="print"/>
          <a:srcRect/>
          <a:stretch>
            <a:fillRect/>
          </a:stretch>
        </p:blipFill>
        <p:spPr bwMode="auto">
          <a:xfrm>
            <a:off x="568828" y="4758407"/>
            <a:ext cx="1282402" cy="1871861"/>
          </a:xfrm>
          <a:prstGeom prst="rect">
            <a:avLst/>
          </a:prstGeom>
          <a:noFill/>
          <a:ln w="9525">
            <a:noFill/>
            <a:miter lim="800000"/>
            <a:headEnd/>
            <a:tailEnd/>
          </a:ln>
          <a:effectLst/>
        </p:spPr>
      </p:pic>
      <p:pic>
        <p:nvPicPr>
          <p:cNvPr id="19460" name="Picture 3"/>
          <p:cNvPicPr>
            <a:picLocks noChangeAspect="1" noChangeArrowheads="1"/>
          </p:cNvPicPr>
          <p:nvPr/>
        </p:nvPicPr>
        <p:blipFill>
          <a:blip r:embed="rId3" cstate="print"/>
          <a:srcRect/>
          <a:stretch>
            <a:fillRect/>
          </a:stretch>
        </p:blipFill>
        <p:spPr bwMode="auto">
          <a:xfrm>
            <a:off x="2215431" y="4758407"/>
            <a:ext cx="1839626" cy="1872382"/>
          </a:xfrm>
          <a:prstGeom prst="rect">
            <a:avLst/>
          </a:prstGeom>
          <a:noFill/>
          <a:ln w="9525">
            <a:noFill/>
            <a:miter lim="800000"/>
            <a:headEnd/>
            <a:tailEnd/>
          </a:ln>
          <a:effectLst/>
        </p:spPr>
      </p:pic>
      <p:sp>
        <p:nvSpPr>
          <p:cNvPr id="19461" name="TextBox 3"/>
          <p:cNvSpPr txBox="1">
            <a:spLocks noChangeArrowheads="1"/>
          </p:cNvSpPr>
          <p:nvPr/>
        </p:nvSpPr>
        <p:spPr bwMode="auto">
          <a:xfrm>
            <a:off x="4788024" y="190500"/>
            <a:ext cx="4176464" cy="4524315"/>
          </a:xfrm>
          <a:prstGeom prst="rect">
            <a:avLst/>
          </a:prstGeom>
          <a:noFill/>
          <a:ln w="9525">
            <a:noFill/>
            <a:miter lim="800000"/>
            <a:headEnd/>
            <a:tailEnd/>
          </a:ln>
        </p:spPr>
        <p:txBody>
          <a:bodyPr wrap="square">
            <a:spAutoFit/>
          </a:bodyPr>
          <a:lstStyle/>
          <a:p>
            <a:pPr algn="just"/>
            <a:r>
              <a:rPr lang="ru-RU" b="1" dirty="0" err="1">
                <a:solidFill>
                  <a:srgbClr val="C00000"/>
                </a:solidFill>
                <a:latin typeface="Times New Roman" pitchFamily="18" charset="0"/>
                <a:cs typeface="Times New Roman" pitchFamily="18" charset="0"/>
              </a:rPr>
              <a:t>Гирчовник</a:t>
            </a:r>
            <a:r>
              <a:rPr lang="ru-RU" b="1" dirty="0">
                <a:solidFill>
                  <a:srgbClr val="C00000"/>
                </a:solidFill>
                <a:latin typeface="Times New Roman" pitchFamily="18" charset="0"/>
                <a:cs typeface="Times New Roman" pitchFamily="18" charset="0"/>
              </a:rPr>
              <a:t> татарский (</a:t>
            </a:r>
            <a:r>
              <a:rPr lang="en-US" b="1" dirty="0" err="1">
                <a:solidFill>
                  <a:srgbClr val="C00000"/>
                </a:solidFill>
                <a:latin typeface="Times New Roman" pitchFamily="18" charset="0"/>
                <a:cs typeface="Times New Roman" pitchFamily="18" charset="0"/>
              </a:rPr>
              <a:t>Conioselinum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tataricum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Hoffm</a:t>
            </a:r>
            <a:r>
              <a:rPr lang="en-US" b="1" dirty="0">
                <a:solidFill>
                  <a:srgbClr val="C00000"/>
                </a:solidFill>
                <a:latin typeface="Times New Roman" pitchFamily="18" charset="0"/>
                <a:cs typeface="Times New Roman" pitchFamily="18" charset="0"/>
              </a:rPr>
              <a:t>.)</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Цветки: Зонтики с внутренней стороны имеют от 15 до 40 шероховатых лучей; обёртки нет или она представлена 1-3 опадающими листочками; листочки </a:t>
            </a:r>
            <a:r>
              <a:rPr lang="ru-RU" sz="1200" dirty="0" err="1">
                <a:latin typeface="Times New Roman" pitchFamily="18" charset="0"/>
                <a:cs typeface="Times New Roman" pitchFamily="18" charset="0"/>
              </a:rPr>
              <a:t>обёрточек</a:t>
            </a:r>
            <a:r>
              <a:rPr lang="ru-RU" sz="1200" dirty="0">
                <a:latin typeface="Times New Roman" pitchFamily="18" charset="0"/>
                <a:cs typeface="Times New Roman" pitchFamily="18" charset="0"/>
              </a:rPr>
              <a:t> линейно-нитевидные, многочисленные, длиннее цветоножек. Зубцы чашечки незаметные. Лепестки белые, с загнутой внутрь верхушкой, наружные - несколько крупнее.</a:t>
            </a:r>
          </a:p>
          <a:p>
            <a:pPr algn="just"/>
            <a:r>
              <a:rPr lang="ru-RU" sz="1200" dirty="0">
                <a:latin typeface="Times New Roman" pitchFamily="18" charset="0"/>
                <a:cs typeface="Times New Roman" pitchFamily="18" charset="0"/>
              </a:rPr>
              <a:t>Листья: Нижние листья черешковые, пластинки их в очертании треугольные, дважды-трижды </a:t>
            </a:r>
            <a:r>
              <a:rPr lang="ru-RU" sz="1200" dirty="0" err="1">
                <a:latin typeface="Times New Roman" pitchFamily="18" charset="0"/>
                <a:cs typeface="Times New Roman" pitchFamily="18" charset="0"/>
              </a:rPr>
              <a:t>перисторассечённые</a:t>
            </a:r>
            <a:r>
              <a:rPr lang="ru-RU" sz="1200" dirty="0">
                <a:latin typeface="Times New Roman" pitchFamily="18" charset="0"/>
                <a:cs typeface="Times New Roman" pitchFamily="18" charset="0"/>
              </a:rPr>
              <a:t>; черешки округлые, при основании расширенные в стеблеобъемлющие влагалища; средние и верхние стеблевые листья с узкими и длинными влагалищами. Высота: до 250 см. Стебель: Со слегка коленчато изогнутым в узлах стеблем. Плоды: Голый, блестящий, яйцевидно-продолговатый. Время цветения и плодоношения: Цветёт в июне-июле, плодоносит в июле-августе. Продолжительность жизни: Многолетнее растение. </a:t>
            </a:r>
            <a:r>
              <a:rPr lang="ru-RU" sz="1200" dirty="0" err="1">
                <a:latin typeface="Times New Roman" pitchFamily="18" charset="0"/>
                <a:cs typeface="Times New Roman" pitchFamily="18" charset="0"/>
              </a:rPr>
              <a:t>Гирчовник</a:t>
            </a:r>
            <a:r>
              <a:rPr lang="ru-RU" sz="1200" dirty="0">
                <a:latin typeface="Times New Roman" pitchFamily="18" charset="0"/>
                <a:cs typeface="Times New Roman" pitchFamily="18" charset="0"/>
              </a:rPr>
              <a:t> татарский растёт по лесам, в прибрежных ивняках, ольшаниках, по заболоченным лугам и низинным болотам, на облесённых и открытых склонах, по лесным оврагам. В России встречается в европейской части и в Сибири. Известен во всех областях Средней России.</a:t>
            </a:r>
          </a:p>
        </p:txBody>
      </p:sp>
      <p:pic>
        <p:nvPicPr>
          <p:cNvPr id="19462" name="Picture 3"/>
          <p:cNvPicPr>
            <a:picLocks noChangeAspect="1" noChangeArrowheads="1"/>
          </p:cNvPicPr>
          <p:nvPr/>
        </p:nvPicPr>
        <p:blipFill>
          <a:blip r:embed="rId4" cstate="print"/>
          <a:srcRect/>
          <a:stretch>
            <a:fillRect/>
          </a:stretch>
        </p:blipFill>
        <p:spPr bwMode="auto">
          <a:xfrm>
            <a:off x="5724525" y="4941168"/>
            <a:ext cx="2533650" cy="16891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251520" y="179417"/>
            <a:ext cx="4091880" cy="4524315"/>
          </a:xfrm>
          <a:prstGeom prst="rect">
            <a:avLst/>
          </a:prstGeom>
          <a:noFill/>
          <a:ln w="9525">
            <a:noFill/>
            <a:miter lim="800000"/>
            <a:headEnd/>
            <a:tailEnd/>
          </a:ln>
        </p:spPr>
        <p:txBody>
          <a:bodyPr wrap="square">
            <a:spAutoFit/>
          </a:bodyPr>
          <a:lstStyle/>
          <a:p>
            <a:pPr algn="just"/>
            <a:r>
              <a:rPr lang="ru-RU" b="1" dirty="0">
                <a:solidFill>
                  <a:srgbClr val="C00000"/>
                </a:solidFill>
                <a:latin typeface="Times New Roman" pitchFamily="18" charset="0"/>
                <a:cs typeface="Times New Roman" pitchFamily="18" charset="0"/>
              </a:rPr>
              <a:t>Горечавка горьковатая (</a:t>
            </a:r>
            <a:r>
              <a:rPr lang="en-US" b="1" dirty="0" err="1">
                <a:solidFill>
                  <a:srgbClr val="C00000"/>
                </a:solidFill>
                <a:latin typeface="Times New Roman" pitchFamily="18" charset="0"/>
                <a:cs typeface="Times New Roman" pitchFamily="18" charset="0"/>
              </a:rPr>
              <a:t>Gentiana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amarella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L.s.l</a:t>
            </a:r>
            <a:r>
              <a:rPr lang="en-US" b="1" dirty="0">
                <a:solidFill>
                  <a:srgbClr val="C00000"/>
                </a:solidFill>
                <a:latin typeface="Times New Roman" pitchFamily="18" charset="0"/>
                <a:cs typeface="Times New Roman" pitchFamily="18" charset="0"/>
              </a:rPr>
              <a:t>.)</a:t>
            </a:r>
            <a:r>
              <a:rPr lang="ru-RU"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Цветки пятичленные, конечные, расположены в пазухах листьев и на боковых ветвях по одному или нескольку, нередко многочисленные. Чашечка длиной 7-11 мм, с ланцетно-линейными или линейными острыми зубцами, немного неравными, выемки между зубцами тупые или округлые. Венчик трубчатый, грязно-фиолетовый или беловатый, длиной (9)12-16(20) мм, с продолговато-овальными тупыми или островатыми долями длиной 4-5 мм, без промежуточных долек, с бахромчатым кольцом в зеве.</a:t>
            </a:r>
          </a:p>
          <a:p>
            <a:pPr algn="just"/>
            <a:r>
              <a:rPr lang="ru-RU" sz="1200" dirty="0">
                <a:latin typeface="Times New Roman" pitchFamily="18" charset="0"/>
                <a:cs typeface="Times New Roman" pitchFamily="18" charset="0"/>
              </a:rPr>
              <a:t>Листья: Стебли с 4-11 парами супротивно расположенных яйцевидно-ланцетных или ланцетных острых листьев длиной 2-3 см. Кроме того имеется розетка прикорневых листьев яйцевидной или </a:t>
            </a:r>
            <a:r>
              <a:rPr lang="ru-RU" sz="1200" dirty="0" err="1">
                <a:latin typeface="Times New Roman" pitchFamily="18" charset="0"/>
                <a:cs typeface="Times New Roman" pitchFamily="18" charset="0"/>
              </a:rPr>
              <a:t>лопатчатой</a:t>
            </a:r>
            <a:r>
              <a:rPr lang="ru-RU" sz="1200" dirty="0">
                <a:latin typeface="Times New Roman" pitchFamily="18" charset="0"/>
                <a:cs typeface="Times New Roman" pitchFamily="18" charset="0"/>
              </a:rPr>
              <a:t> формы, которые обычно увядают ко времени цветения. Высота: от 5 до 60 см. Стебель: Стебли прямостоячие, тонкие, ветвистые. Плод: Коробочка, сидячая или на короткой ножке. Цветёт весь тёплый сезон - с июня до сентября, плоды созревают в разное время, начиная с июля. Двулетнее растение. Местообитание: Горечавка горьковатая растёт на лугах, полянах, опушках, у дорог, нередко на сырой почве и по берегам рек.</a:t>
            </a:r>
            <a:endParaRPr lang="ru-RU" dirty="0"/>
          </a:p>
        </p:txBody>
      </p:sp>
      <p:pic>
        <p:nvPicPr>
          <p:cNvPr id="20483" name="Picture 2"/>
          <p:cNvPicPr>
            <a:picLocks noChangeAspect="1" noChangeArrowheads="1"/>
          </p:cNvPicPr>
          <p:nvPr/>
        </p:nvPicPr>
        <p:blipFill>
          <a:blip r:embed="rId2" cstate="print"/>
          <a:srcRect/>
          <a:stretch>
            <a:fillRect/>
          </a:stretch>
        </p:blipFill>
        <p:spPr bwMode="auto">
          <a:xfrm>
            <a:off x="830635" y="4791108"/>
            <a:ext cx="2933650" cy="1955767"/>
          </a:xfrm>
          <a:prstGeom prst="rect">
            <a:avLst/>
          </a:prstGeom>
          <a:noFill/>
          <a:ln w="9525">
            <a:noFill/>
            <a:miter lim="800000"/>
            <a:headEnd/>
            <a:tailEnd/>
          </a:ln>
          <a:effectLst/>
        </p:spPr>
      </p:pic>
      <p:pic>
        <p:nvPicPr>
          <p:cNvPr id="20484" name="Picture 2"/>
          <p:cNvPicPr>
            <a:picLocks noChangeAspect="1" noChangeArrowheads="1"/>
          </p:cNvPicPr>
          <p:nvPr/>
        </p:nvPicPr>
        <p:blipFill>
          <a:blip r:embed="rId3" cstate="print"/>
          <a:srcRect/>
          <a:stretch>
            <a:fillRect/>
          </a:stretch>
        </p:blipFill>
        <p:spPr bwMode="auto">
          <a:xfrm>
            <a:off x="5508104" y="4791108"/>
            <a:ext cx="2609388" cy="1955767"/>
          </a:xfrm>
          <a:prstGeom prst="rect">
            <a:avLst/>
          </a:prstGeom>
          <a:noFill/>
          <a:ln w="9525">
            <a:noFill/>
            <a:miter lim="800000"/>
            <a:headEnd/>
            <a:tailEnd/>
          </a:ln>
          <a:effectLst/>
        </p:spPr>
      </p:pic>
      <p:sp>
        <p:nvSpPr>
          <p:cNvPr id="20485" name="TextBox 3"/>
          <p:cNvSpPr txBox="1">
            <a:spLocks noChangeArrowheads="1"/>
          </p:cNvSpPr>
          <p:nvPr/>
        </p:nvSpPr>
        <p:spPr bwMode="auto">
          <a:xfrm>
            <a:off x="4716016" y="203738"/>
            <a:ext cx="4177159" cy="4339650"/>
          </a:xfrm>
          <a:prstGeom prst="rect">
            <a:avLst/>
          </a:prstGeom>
          <a:noFill/>
          <a:ln w="9525">
            <a:noFill/>
            <a:miter lim="800000"/>
            <a:headEnd/>
            <a:tailEnd/>
          </a:ln>
        </p:spPr>
        <p:txBody>
          <a:bodyPr wrap="square">
            <a:spAutoFit/>
          </a:bodyPr>
          <a:lstStyle/>
          <a:p>
            <a:pPr algn="just"/>
            <a:r>
              <a:rPr lang="vi-VN" b="1" dirty="0">
                <a:solidFill>
                  <a:srgbClr val="C00000"/>
                </a:solidFill>
                <a:latin typeface="Times New Roman" pitchFamily="18" charset="0"/>
                <a:cs typeface="Times New Roman" pitchFamily="18" charset="0"/>
              </a:rPr>
              <a:t>Змееголо́вник Рю́йша (лат. </a:t>
            </a:r>
            <a:r>
              <a:rPr lang="en-US" b="1" dirty="0" err="1">
                <a:solidFill>
                  <a:srgbClr val="C00000"/>
                </a:solidFill>
                <a:latin typeface="Times New Roman" pitchFamily="18" charset="0"/>
                <a:cs typeface="Times New Roman" pitchFamily="18" charset="0"/>
              </a:rPr>
              <a:t>Dracocephalum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ruyschiana</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вид многолетних травянистых растений рода Змееголовник</a:t>
            </a:r>
            <a:r>
              <a:rPr lang="ru-RU" sz="1200" dirty="0">
                <a:latin typeface="Times New Roman" pitchFamily="18" charset="0"/>
                <a:cs typeface="Times New Roman" pitchFamily="18" charset="0"/>
              </a:rPr>
              <a:t>.</a:t>
            </a:r>
            <a:r>
              <a:rPr lang="vi-VN" sz="1200" dirty="0">
                <a:latin typeface="Times New Roman" pitchFamily="18" charset="0"/>
                <a:cs typeface="Times New Roman" pitchFamily="18" charset="0"/>
              </a:rPr>
              <a:t> </a:t>
            </a:r>
            <a:r>
              <a:rPr lang="ru-RU" sz="1200" dirty="0">
                <a:latin typeface="Times New Roman" pitchFamily="18" charset="0"/>
                <a:cs typeface="Times New Roman" pitchFamily="18" charset="0"/>
              </a:rPr>
              <a:t>Цветки: Цветки крупные, с ярко-синим венчиком длиной 2-2,8 см, собраны в мутовки, которые сближены на концах стеблей в плотное колосовидное соцветие. Листья: Листья ланцетно-линейные или линейные, </a:t>
            </a:r>
            <a:r>
              <a:rPr lang="ru-RU" sz="1200" dirty="0" err="1">
                <a:latin typeface="Times New Roman" pitchFamily="18" charset="0"/>
                <a:cs typeface="Times New Roman" pitchFamily="18" charset="0"/>
              </a:rPr>
              <a:t>цельнокрайние</a:t>
            </a:r>
            <a:r>
              <a:rPr lang="ru-RU" sz="1200" dirty="0">
                <a:latin typeface="Times New Roman" pitchFamily="18" charset="0"/>
                <a:cs typeface="Times New Roman" pitchFamily="18" charset="0"/>
              </a:rPr>
              <a:t>, с завёрнутыми краями, сидячие, сверху тёмно-зелёные, блестящие, снизу более светлые, с точечными желёзками. Высота: 20-60 см.  Стеблей несколько, они прямостоячие, с укороченными побегами в пазухах листьев. Подземная часть: С ветвистым корневищем. Плоды: Чёрные, яйцевидные, длиной до 2,5 мм, неясно трёхгранные. Время цветения и плодоношения: Цветёт в июне-июле, плоды созревают в июле-августе. Продолжительность жизни: Многолетнее растение.</a:t>
            </a:r>
          </a:p>
          <a:p>
            <a:pPr algn="just"/>
            <a:r>
              <a:rPr lang="ru-RU" sz="1200" dirty="0">
                <a:latin typeface="Times New Roman" pitchFamily="18" charset="0"/>
                <a:cs typeface="Times New Roman" pitchFamily="18" charset="0"/>
              </a:rPr>
              <a:t>Местообитание: Змееголовник </a:t>
            </a:r>
            <a:r>
              <a:rPr lang="ru-RU" sz="1200" dirty="0" err="1">
                <a:latin typeface="Times New Roman" pitchFamily="18" charset="0"/>
                <a:cs typeface="Times New Roman" pitchFamily="18" charset="0"/>
              </a:rPr>
              <a:t>Рюйша</a:t>
            </a:r>
            <a:r>
              <a:rPr lang="ru-RU" sz="1200" dirty="0">
                <a:latin typeface="Times New Roman" pitchFamily="18" charset="0"/>
                <a:cs typeface="Times New Roman" pitchFamily="18" charset="0"/>
              </a:rPr>
              <a:t> растёт в светлых лесах, на опушках, полянах, в зарослях кустарников, на открытых известняковых склонах. Светолюбив, предпочитает песчаные и карбонатные почвы. Растёт всегда рассеянно, сокращаясь в численности по мере развития густого травостоя из высокорослых растений.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50825" y="188913"/>
            <a:ext cx="4038600" cy="4616648"/>
          </a:xfrm>
          <a:prstGeom prst="rect">
            <a:avLst/>
          </a:prstGeom>
          <a:noFill/>
          <a:ln w="9525">
            <a:noFill/>
            <a:miter lim="800000"/>
            <a:headEnd/>
            <a:tailEnd/>
          </a:ln>
        </p:spPr>
        <p:txBody>
          <a:bodyPr>
            <a:spAutoFit/>
          </a:bodyPr>
          <a:lstStyle/>
          <a:p>
            <a:pPr algn="just"/>
            <a:r>
              <a:rPr lang="ru-RU" b="1" dirty="0" err="1">
                <a:solidFill>
                  <a:srgbClr val="C00000"/>
                </a:solidFill>
                <a:latin typeface="Times New Roman" pitchFamily="18" charset="0"/>
                <a:cs typeface="Times New Roman" pitchFamily="18" charset="0"/>
              </a:rPr>
              <a:t>Скерда</a:t>
            </a:r>
            <a:r>
              <a:rPr lang="ru-RU" b="1" dirty="0">
                <a:solidFill>
                  <a:srgbClr val="C00000"/>
                </a:solidFill>
                <a:latin typeface="Times New Roman" pitchFamily="18" charset="0"/>
                <a:cs typeface="Times New Roman" pitchFamily="18" charset="0"/>
              </a:rPr>
              <a:t> сибирская (</a:t>
            </a:r>
            <a:r>
              <a:rPr lang="ru-RU" b="1" dirty="0" err="1">
                <a:solidFill>
                  <a:srgbClr val="C00000"/>
                </a:solidFill>
                <a:latin typeface="Times New Roman" pitchFamily="18" charset="0"/>
                <a:cs typeface="Times New Roman" pitchFamily="18" charset="0"/>
              </a:rPr>
              <a:t>Crepis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sibirica</a:t>
            </a:r>
            <a:r>
              <a:rPr lang="ru-RU" b="1" dirty="0">
                <a:solidFill>
                  <a:srgbClr val="C00000"/>
                </a:solidFill>
                <a:latin typeface="Times New Roman" pitchFamily="18" charset="0"/>
                <a:cs typeface="Times New Roman" pitchFamily="18" charset="0"/>
              </a:rPr>
              <a:t> L.).</a:t>
            </a:r>
          </a:p>
          <a:p>
            <a:pPr algn="just"/>
            <a:r>
              <a:rPr lang="ru-RU" sz="1200" dirty="0">
                <a:latin typeface="Times New Roman" pitchFamily="18" charset="0"/>
                <a:cs typeface="Times New Roman" pitchFamily="18" charset="0"/>
              </a:rPr>
              <a:t>Цветки: Корзинки немногочисленные, крупные, собранные в общем щитковидном соцветии. Обёртка колокольчатая, диаметром 1,2-2 см; листочки обёртки снаружи по средней линии усажены длинными жестковатыми простыми волосками, реже листочки голые. Цветки жёлтые. Листья: Листья очень крупные, до 40 см длиной и до 10-13 см шириной, опушённые снизу, продолговато-эллиптические, морщинистые; прикорневые и нижние стеблевые - с </a:t>
            </a:r>
            <a:r>
              <a:rPr lang="ru-RU" sz="1200" dirty="0" err="1">
                <a:latin typeface="Times New Roman" pitchFamily="18" charset="0"/>
                <a:cs typeface="Times New Roman" pitchFamily="18" charset="0"/>
              </a:rPr>
              <a:t>ширококрылатыми</a:t>
            </a:r>
            <a:r>
              <a:rPr lang="ru-RU" sz="1200" dirty="0">
                <a:latin typeface="Times New Roman" pitchFamily="18" charset="0"/>
                <a:cs typeface="Times New Roman" pitchFamily="18" charset="0"/>
              </a:rPr>
              <a:t> черешками; средние и верхние стеблевые - с сердцевидным стеблеобъемлющим основанием. Высота: 50-150 см. Стебель: Стебли одиночные, ребристо-бороздчатые, прямостоячие, ветвистые в верхней части, опушённые отстоящими, бледными или реже почти чёрными жестковатыми извилистыми волосками. Подземная часть: С коротким утолщённым деревянистым корневищем. Плод: Коричневая семянка, с 25-30 рёбрышками, хохолок желтовато-белый. Цветёт в июне-августе, семянки созревают в июле-сентябре. Многолетнее растение. </a:t>
            </a:r>
            <a:r>
              <a:rPr lang="ru-RU" sz="1200" dirty="0" err="1">
                <a:latin typeface="Times New Roman" pitchFamily="18" charset="0"/>
                <a:cs typeface="Times New Roman" pitchFamily="18" charset="0"/>
              </a:rPr>
              <a:t>Скерда</a:t>
            </a:r>
            <a:r>
              <a:rPr lang="ru-RU" sz="1200" dirty="0">
                <a:latin typeface="Times New Roman" pitchFamily="18" charset="0"/>
                <a:cs typeface="Times New Roman" pitchFamily="18" charset="0"/>
              </a:rPr>
              <a:t> сибирская растёт в лесах, на опушках, в зарослях кустарников. В Средней России произрастает во всех областях, в южных обыкновенно, в северных и западных редко. Медонос. Кормовое растение.</a:t>
            </a:r>
          </a:p>
        </p:txBody>
      </p:sp>
      <p:pic>
        <p:nvPicPr>
          <p:cNvPr id="21507" name="Picture 3"/>
          <p:cNvPicPr>
            <a:picLocks noChangeAspect="1" noChangeArrowheads="1"/>
          </p:cNvPicPr>
          <p:nvPr/>
        </p:nvPicPr>
        <p:blipFill>
          <a:blip r:embed="rId2" cstate="print"/>
          <a:srcRect/>
          <a:stretch>
            <a:fillRect/>
          </a:stretch>
        </p:blipFill>
        <p:spPr bwMode="auto">
          <a:xfrm>
            <a:off x="1115616" y="4851400"/>
            <a:ext cx="2592784" cy="1720159"/>
          </a:xfrm>
          <a:prstGeom prst="rect">
            <a:avLst/>
          </a:prstGeom>
          <a:noFill/>
          <a:ln w="9525">
            <a:noFill/>
            <a:miter lim="800000"/>
            <a:headEnd/>
            <a:tailEnd/>
          </a:ln>
          <a:effectLst/>
        </p:spPr>
      </p:pic>
      <p:sp>
        <p:nvSpPr>
          <p:cNvPr id="21508" name="TextBox 3"/>
          <p:cNvSpPr txBox="1">
            <a:spLocks noChangeArrowheads="1"/>
          </p:cNvSpPr>
          <p:nvPr/>
        </p:nvSpPr>
        <p:spPr bwMode="auto">
          <a:xfrm>
            <a:off x="4716016" y="188913"/>
            <a:ext cx="4104456" cy="4524315"/>
          </a:xfrm>
          <a:prstGeom prst="rect">
            <a:avLst/>
          </a:prstGeom>
          <a:noFill/>
          <a:ln w="9525">
            <a:noFill/>
            <a:miter lim="800000"/>
            <a:headEnd/>
            <a:tailEnd/>
          </a:ln>
        </p:spPr>
        <p:txBody>
          <a:bodyPr wrap="square">
            <a:spAutoFit/>
          </a:bodyPr>
          <a:lstStyle/>
          <a:p>
            <a:pPr algn="just"/>
            <a:r>
              <a:rPr lang="ru-RU" b="1" dirty="0" err="1">
                <a:solidFill>
                  <a:srgbClr val="C00000"/>
                </a:solidFill>
                <a:latin typeface="Times New Roman" pitchFamily="18" charset="0"/>
                <a:cs typeface="Times New Roman" pitchFamily="18" charset="0"/>
              </a:rPr>
              <a:t>Какалия</a:t>
            </a:r>
            <a:r>
              <a:rPr lang="ru-RU" b="1" dirty="0">
                <a:solidFill>
                  <a:srgbClr val="C00000"/>
                </a:solidFill>
                <a:latin typeface="Times New Roman" pitchFamily="18" charset="0"/>
                <a:cs typeface="Times New Roman" pitchFamily="18" charset="0"/>
              </a:rPr>
              <a:t> копьевидная </a:t>
            </a:r>
            <a:r>
              <a:rPr lang="ru-RU" b="1" dirty="0" err="1">
                <a:solidFill>
                  <a:srgbClr val="C00000"/>
                </a:solidFill>
                <a:latin typeface="Times New Roman" pitchFamily="18" charset="0"/>
                <a:cs typeface="Times New Roman" pitchFamily="18" charset="0"/>
              </a:rPr>
              <a:t>Cacalia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hastata</a:t>
            </a:r>
            <a:r>
              <a:rPr lang="ru-RU" b="1" dirty="0">
                <a:solidFill>
                  <a:srgbClr val="C00000"/>
                </a:solidFill>
                <a:latin typeface="Times New Roman" pitchFamily="18" charset="0"/>
                <a:cs typeface="Times New Roman" pitchFamily="18" charset="0"/>
              </a:rPr>
              <a:t> L. </a:t>
            </a:r>
            <a:r>
              <a:rPr lang="ru-RU" b="1" dirty="0" err="1">
                <a:solidFill>
                  <a:srgbClr val="C00000"/>
                </a:solidFill>
                <a:latin typeface="Times New Roman" pitchFamily="18" charset="0"/>
                <a:cs typeface="Times New Roman" pitchFamily="18" charset="0"/>
              </a:rPr>
              <a:t>Compositae</a:t>
            </a:r>
            <a:endParaRPr lang="ru-RU" b="1" dirty="0">
              <a:solidFill>
                <a:srgbClr val="C00000"/>
              </a:solidFill>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Биология. </a:t>
            </a:r>
            <a:r>
              <a:rPr lang="ru-RU" sz="1200" dirty="0">
                <a:latin typeface="Times New Roman" pitchFamily="18" charset="0"/>
                <a:cs typeface="Times New Roman" pitchFamily="18" charset="0"/>
              </a:rPr>
              <a:t>Крупное травянистое растение, 50-120(150) см высоты. Корневище горизонтальное, короткое, с многочисленными шнуровидными придаточными корнями. Стебли прямостоячие, крепкие, густо облиственные. Листья </a:t>
            </a:r>
            <a:r>
              <a:rPr lang="ru-RU" sz="1200" dirty="0" err="1">
                <a:latin typeface="Times New Roman" pitchFamily="18" charset="0"/>
                <a:cs typeface="Times New Roman" pitchFamily="18" charset="0"/>
              </a:rPr>
              <a:t>очерёдные</a:t>
            </a:r>
            <a:r>
              <a:rPr lang="ru-RU" sz="1200" dirty="0">
                <a:latin typeface="Times New Roman" pitchFamily="18" charset="0"/>
                <a:cs typeface="Times New Roman" pitchFamily="18" charset="0"/>
              </a:rPr>
              <a:t>, крупные, треугольно-копьевидные на длинных черешках, по краю </a:t>
            </a:r>
            <a:r>
              <a:rPr lang="ru-RU" sz="1200" dirty="0" err="1">
                <a:latin typeface="Times New Roman" pitchFamily="18" charset="0"/>
                <a:cs typeface="Times New Roman" pitchFamily="18" charset="0"/>
              </a:rPr>
              <a:t>мелковыемчато</a:t>
            </a:r>
            <a:r>
              <a:rPr lang="ru-RU" sz="1200" dirty="0">
                <a:latin typeface="Times New Roman" pitchFamily="18" charset="0"/>
                <a:cs typeface="Times New Roman" pitchFamily="18" charset="0"/>
              </a:rPr>
              <a:t>-зубчатые, к верхушке стебля постепенно уменьшаются в размерах и в соцветии они ланцетные. Корзинки 9-13 мм длины и до 8 мм ши­рины, только с трубчатыми цветками, поникающие, собраны в редкие, узкопирамидальные, кистевидно-метельчатые соцветия. Цветки обоеполые с беловатым венчиком, 8,5-11 мм длины. Семянки 6-8 мм длины, светло-бурые, цилиндрические, ребристые, голые, с белым хохолком. </a:t>
            </a:r>
            <a:r>
              <a:rPr lang="ru-RU" sz="1200" dirty="0" err="1">
                <a:latin typeface="Times New Roman" pitchFamily="18" charset="0"/>
                <a:cs typeface="Times New Roman" pitchFamily="18" charset="0"/>
              </a:rPr>
              <a:t>Гигромезофит</a:t>
            </a:r>
            <a:r>
              <a:rPr lang="ru-RU" sz="1200" dirty="0">
                <a:latin typeface="Times New Roman" pitchFamily="18" charset="0"/>
                <a:cs typeface="Times New Roman" pitchFamily="18" charset="0"/>
              </a:rPr>
              <a:t>. Многолетник. Цветёт в июне–июле. Плодоношение в августе–сентябре. Размножение семенное и вегетативное.</a:t>
            </a:r>
          </a:p>
          <a:p>
            <a:pPr algn="just"/>
            <a:r>
              <a:rPr lang="ru-RU" sz="1200" b="1" dirty="0">
                <a:latin typeface="Times New Roman" pitchFamily="18" charset="0"/>
                <a:cs typeface="Times New Roman" pitchFamily="18" charset="0"/>
              </a:rPr>
              <a:t>Экология. </a:t>
            </a:r>
            <a:r>
              <a:rPr lang="ru-RU" sz="1200" dirty="0">
                <a:latin typeface="Times New Roman" pitchFamily="18" charset="0"/>
                <a:cs typeface="Times New Roman" pitchFamily="18" charset="0"/>
              </a:rPr>
              <a:t>По приречным и </a:t>
            </a:r>
            <a:r>
              <a:rPr lang="ru-RU" sz="1200" dirty="0" err="1">
                <a:latin typeface="Times New Roman" pitchFamily="18" charset="0"/>
                <a:cs typeface="Times New Roman" pitchFamily="18" charset="0"/>
              </a:rPr>
              <a:t>приручьевым</a:t>
            </a:r>
            <a:r>
              <a:rPr lang="ru-RU" sz="1200" dirty="0">
                <a:latin typeface="Times New Roman" pitchFamily="18" charset="0"/>
                <a:cs typeface="Times New Roman" pitchFamily="18" charset="0"/>
              </a:rPr>
              <a:t> мелколи­ственным лесам, по </a:t>
            </a:r>
            <a:r>
              <a:rPr lang="ru-RU" sz="1200" dirty="0" err="1">
                <a:latin typeface="Times New Roman" pitchFamily="18" charset="0"/>
                <a:cs typeface="Times New Roman" pitchFamily="18" charset="0"/>
              </a:rPr>
              <a:t>закустаренным</a:t>
            </a:r>
            <a:r>
              <a:rPr lang="ru-RU" sz="1200" dirty="0">
                <a:latin typeface="Times New Roman" pitchFamily="18" charset="0"/>
                <a:cs typeface="Times New Roman" pitchFamily="18" charset="0"/>
              </a:rPr>
              <a:t> речным долинам, днищам оврагов, в местах выхода грунтовых вод. </a:t>
            </a:r>
          </a:p>
          <a:p>
            <a:pPr algn="just"/>
            <a:r>
              <a:rPr lang="ru-RU" sz="1200" b="1" dirty="0">
                <a:latin typeface="Times New Roman" pitchFamily="18" charset="0"/>
                <a:cs typeface="Times New Roman" pitchFamily="18" charset="0"/>
              </a:rPr>
              <a:t>Лимитирующие факторы. </a:t>
            </a:r>
            <a:r>
              <a:rPr lang="ru-RU" sz="1200" dirty="0">
                <a:latin typeface="Times New Roman" pitchFamily="18" charset="0"/>
                <a:cs typeface="Times New Roman" pitchFamily="18" charset="0"/>
              </a:rPr>
              <a:t>Узкая экологическая амплитуда. </a:t>
            </a:r>
            <a:endParaRPr lang="ru-RU" dirty="0"/>
          </a:p>
        </p:txBody>
      </p:sp>
      <p:pic>
        <p:nvPicPr>
          <p:cNvPr id="21509" name="Picture 2"/>
          <p:cNvPicPr>
            <a:picLocks noChangeAspect="1" noChangeArrowheads="1"/>
          </p:cNvPicPr>
          <p:nvPr/>
        </p:nvPicPr>
        <p:blipFill>
          <a:blip r:embed="rId3" cstate="print"/>
          <a:srcRect/>
          <a:stretch>
            <a:fillRect/>
          </a:stretch>
        </p:blipFill>
        <p:spPr bwMode="auto">
          <a:xfrm>
            <a:off x="5900366" y="4851399"/>
            <a:ext cx="1575718" cy="172015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683568" y="381000"/>
            <a:ext cx="7704856" cy="3170099"/>
          </a:xfrm>
          <a:prstGeom prst="rect">
            <a:avLst/>
          </a:prstGeom>
          <a:noFill/>
          <a:ln w="9525">
            <a:noFill/>
            <a:miter lim="800000"/>
            <a:headEnd/>
            <a:tailEnd/>
          </a:ln>
        </p:spPr>
        <p:txBody>
          <a:bodyPr wrap="square">
            <a:spAutoFit/>
          </a:bodyPr>
          <a:lstStyle/>
          <a:p>
            <a:pPr algn="ctr"/>
            <a:r>
              <a:rPr lang="ru-RU" sz="1200" b="1" dirty="0">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Крестовник приречный </a:t>
            </a:r>
            <a:r>
              <a:rPr lang="en-US" b="1" dirty="0" err="1">
                <a:solidFill>
                  <a:srgbClr val="C00000"/>
                </a:solidFill>
                <a:latin typeface="Times New Roman" pitchFamily="18" charset="0"/>
                <a:cs typeface="Times New Roman" pitchFamily="18" charset="0"/>
              </a:rPr>
              <a:t>Senecio</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fluviatilis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Wallr</a:t>
            </a:r>
            <a:r>
              <a:rPr lang="en-US" dirty="0">
                <a:solidFill>
                  <a:srgbClr val="C00000"/>
                </a:solidFill>
                <a:latin typeface="Times New Roman" pitchFamily="18" charset="0"/>
                <a:cs typeface="Times New Roman" pitchFamily="18" charset="0"/>
              </a:rPr>
              <a:t>.</a:t>
            </a:r>
            <a:endParaRPr lang="ru-RU" dirty="0">
              <a:solidFill>
                <a:srgbClr val="C00000"/>
              </a:solidFill>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Семейство астровые (сложноцветные) - </a:t>
            </a:r>
            <a:r>
              <a:rPr lang="en-US" sz="1400" dirty="0" err="1">
                <a:latin typeface="Times New Roman" pitchFamily="18" charset="0"/>
                <a:cs typeface="Times New Roman" pitchFamily="18" charset="0"/>
              </a:rPr>
              <a:t>Asteraceae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Dumort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Compositae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Giseke</a:t>
            </a:r>
            <a:r>
              <a:rPr lang="en-US" sz="1400" dirty="0">
                <a:latin typeface="Times New Roman" pitchFamily="18" charset="0"/>
                <a:cs typeface="Times New Roman" pitchFamily="18" charset="0"/>
              </a:rPr>
              <a:t>)</a:t>
            </a:r>
            <a:r>
              <a:rPr lang="ru-RU" sz="1400" dirty="0">
                <a:latin typeface="Times New Roman" pitchFamily="18" charset="0"/>
                <a:cs typeface="Times New Roman" pitchFamily="18" charset="0"/>
              </a:rPr>
              <a:t>. Многолетнее травянистое растение высотой 20-100 см, почти голое или паутинисто-опушенное, с прямым ребристым, разветвленным вверху стеблем. Нижние листья продолговато-обратнояйцевидные, </a:t>
            </a:r>
            <a:r>
              <a:rPr lang="ru-RU" sz="1400" dirty="0" err="1">
                <a:latin typeface="Times New Roman" pitchFamily="18" charset="0"/>
                <a:cs typeface="Times New Roman" pitchFamily="18" charset="0"/>
              </a:rPr>
              <a:t>лировиднонадрезанные</a:t>
            </a:r>
            <a:r>
              <a:rPr lang="ru-RU" sz="1400" dirty="0">
                <a:latin typeface="Times New Roman" pitchFamily="18" charset="0"/>
                <a:cs typeface="Times New Roman" pitchFamily="18" charset="0"/>
              </a:rPr>
              <a:t>, средние и верхние </a:t>
            </a:r>
            <a:r>
              <a:rPr lang="ru-RU" sz="1400" dirty="0" err="1">
                <a:latin typeface="Times New Roman" pitchFamily="18" charset="0"/>
                <a:cs typeface="Times New Roman" pitchFamily="18" charset="0"/>
              </a:rPr>
              <a:t>перисторассеченные</a:t>
            </a:r>
            <a:r>
              <a:rPr lang="ru-RU" sz="1400" dirty="0">
                <a:latin typeface="Times New Roman" pitchFamily="18" charset="0"/>
                <a:cs typeface="Times New Roman" pitchFamily="18" charset="0"/>
              </a:rPr>
              <a:t>. Корзинки многочисленные, в щитковидном соцветии. Обертка 8-10 мм шириной. </a:t>
            </a:r>
            <a:r>
              <a:rPr lang="ru-RU" sz="1400" dirty="0" err="1">
                <a:latin typeface="Times New Roman" pitchFamily="18" charset="0"/>
                <a:cs typeface="Times New Roman" pitchFamily="18" charset="0"/>
              </a:rPr>
              <a:t>Ложноязычковые</a:t>
            </a:r>
            <a:r>
              <a:rPr lang="ru-RU" sz="1400" dirty="0">
                <a:latin typeface="Times New Roman" pitchFamily="18" charset="0"/>
                <a:cs typeface="Times New Roman" pitchFamily="18" charset="0"/>
              </a:rPr>
              <a:t> цветки желтые, 8-10 мм длиной. Краевые семянки голые, внутренние опушенные, все с хохолком. Цветет летом и осенью. Распространен в Сибирской Арктике, в европейской части России (все районы, в Западной и Восточной Сибири, на Украине, в Беларуси, в Средней Азии и на Кавказе. Растет в разреженных лесах, на опушках, среди кустарников, в луговых степях, на лугах, на известняках, вдоль дорог, в посевах, сорное. С лечебной целью используется трава (стебли, листья, цветки). Растение содержит эфирное масло, каучук, алкалоиды, </a:t>
            </a:r>
            <a:r>
              <a:rPr lang="ru-RU" sz="1400" dirty="0" err="1">
                <a:latin typeface="Times New Roman" pitchFamily="18" charset="0"/>
                <a:cs typeface="Times New Roman" pitchFamily="18" charset="0"/>
              </a:rPr>
              <a:t>терпеноиды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сесквитерпеноиды</a:t>
            </a:r>
            <a:r>
              <a:rPr lang="ru-RU" sz="1400" dirty="0">
                <a:latin typeface="Times New Roman" pitchFamily="18" charset="0"/>
                <a:cs typeface="Times New Roman" pitchFamily="18" charset="0"/>
              </a:rPr>
              <a:t>, сапонины, </a:t>
            </a:r>
            <a:r>
              <a:rPr lang="ru-RU" sz="1400" dirty="0" err="1">
                <a:latin typeface="Times New Roman" pitchFamily="18" charset="0"/>
                <a:cs typeface="Times New Roman" pitchFamily="18" charset="0"/>
              </a:rPr>
              <a:t>полиацетиленовые</a:t>
            </a:r>
            <a:r>
              <a:rPr lang="ru-RU" sz="1400" dirty="0">
                <a:latin typeface="Times New Roman" pitchFamily="18" charset="0"/>
                <a:cs typeface="Times New Roman" pitchFamily="18" charset="0"/>
              </a:rPr>
              <a:t> соединения, кумарины, </a:t>
            </a:r>
            <a:r>
              <a:rPr lang="ru-RU" sz="1400" dirty="0" err="1">
                <a:latin typeface="Times New Roman" pitchFamily="18" charset="0"/>
                <a:cs typeface="Times New Roman" pitchFamily="18" charset="0"/>
              </a:rPr>
              <a:t>флавоноиды</a:t>
            </a:r>
            <a:r>
              <a:rPr lang="ru-RU" sz="1400" dirty="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В цветках обнаружены </a:t>
            </a:r>
            <a:r>
              <a:rPr lang="ru-RU" sz="1400" dirty="0" err="1">
                <a:latin typeface="Times New Roman" pitchFamily="18" charset="0"/>
                <a:cs typeface="Times New Roman" pitchFamily="18" charset="0"/>
              </a:rPr>
              <a:t>космен</a:t>
            </a:r>
            <a:r>
              <a:rPr lang="ru-RU" sz="1400" dirty="0">
                <a:latin typeface="Times New Roman" pitchFamily="18" charset="0"/>
                <a:cs typeface="Times New Roman" pitchFamily="18" charset="0"/>
              </a:rPr>
              <a:t>, нектар, алкалоиды.</a:t>
            </a:r>
            <a:r>
              <a:rPr lang="ru-RU" sz="1200" dirty="0">
                <a:latin typeface="Times New Roman" pitchFamily="18" charset="0"/>
                <a:cs typeface="Times New Roman" pitchFamily="18" charset="0"/>
              </a:rPr>
              <a:t> </a:t>
            </a:r>
          </a:p>
        </p:txBody>
      </p:sp>
      <p:pic>
        <p:nvPicPr>
          <p:cNvPr id="22531" name="Picture 4"/>
          <p:cNvPicPr>
            <a:picLocks noChangeAspect="1" noChangeArrowheads="1"/>
          </p:cNvPicPr>
          <p:nvPr/>
        </p:nvPicPr>
        <p:blipFill>
          <a:blip r:embed="rId2" cstate="print"/>
          <a:srcRect/>
          <a:stretch>
            <a:fillRect/>
          </a:stretch>
        </p:blipFill>
        <p:spPr bwMode="auto">
          <a:xfrm>
            <a:off x="2627784" y="3739067"/>
            <a:ext cx="3816423" cy="285828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771775" y="1268413"/>
            <a:ext cx="4038600" cy="4768850"/>
          </a:xfrm>
        </p:spPr>
        <p:style>
          <a:lnRef idx="3">
            <a:schemeClr val="lt1"/>
          </a:lnRef>
          <a:fillRef idx="1">
            <a:schemeClr val="accent1"/>
          </a:fillRef>
          <a:effectRef idx="1">
            <a:schemeClr val="accent1"/>
          </a:effectRef>
          <a:fontRef idx="minor">
            <a:schemeClr val="lt1"/>
          </a:fontRef>
        </p:style>
        <p:txBody>
          <a:bodyPr rtlCol="0">
            <a:normAutofit lnSpcReduction="10000"/>
          </a:bodyPr>
          <a:lstStyle/>
          <a:p>
            <a:pPr eaLnBrk="1" fontAlgn="auto" hangingPunct="1">
              <a:spcAft>
                <a:spcPts val="0"/>
              </a:spcAft>
              <a:buFont typeface="Arial" pitchFamily="34" charset="0"/>
              <a:buChar char="•"/>
              <a:defRPr/>
            </a:pPr>
            <a:r>
              <a:rPr lang="ru-RU" sz="2000" dirty="0" smtClean="0">
                <a:solidFill>
                  <a:schemeClr val="bg1"/>
                </a:solidFill>
                <a:latin typeface="Times New Roman" pitchFamily="18" charset="0"/>
                <a:cs typeface="Times New Roman" pitchFamily="18" charset="0"/>
              </a:rPr>
              <a:t>Ночница усатая</a:t>
            </a:r>
          </a:p>
          <a:p>
            <a:pPr eaLnBrk="1" fontAlgn="auto" hangingPunct="1">
              <a:spcAft>
                <a:spcPts val="0"/>
              </a:spcAft>
              <a:buFont typeface="Arial" pitchFamily="34" charset="0"/>
              <a:buChar char="•"/>
              <a:defRPr/>
            </a:pPr>
            <a:r>
              <a:rPr lang="ru-RU" sz="2000" dirty="0" smtClean="0">
                <a:solidFill>
                  <a:schemeClr val="bg1">
                    <a:lumMod val="50000"/>
                  </a:schemeClr>
                </a:solidFill>
                <a:latin typeface="Times New Roman" pitchFamily="18" charset="0"/>
                <a:cs typeface="Times New Roman" pitchFamily="18" charset="0"/>
              </a:rPr>
              <a:t>Норка северная европейская</a:t>
            </a:r>
          </a:p>
          <a:p>
            <a:pPr eaLnBrk="1" fontAlgn="auto" hangingPunct="1">
              <a:spcAft>
                <a:spcPts val="0"/>
              </a:spcAft>
              <a:buFont typeface="Arial" pitchFamily="34" charset="0"/>
              <a:buChar char="•"/>
              <a:defRPr/>
            </a:pPr>
            <a:r>
              <a:rPr lang="ru-RU" sz="2000" dirty="0" smtClean="0">
                <a:solidFill>
                  <a:srgbClr val="FFC000"/>
                </a:solidFill>
                <a:latin typeface="Times New Roman" pitchFamily="18" charset="0"/>
                <a:cs typeface="Times New Roman" pitchFamily="18" charset="0"/>
              </a:rPr>
              <a:t>Лебедь кликун</a:t>
            </a:r>
          </a:p>
          <a:p>
            <a:pPr eaLnBrk="1" fontAlgn="auto" hangingPunct="1">
              <a:spcAft>
                <a:spcPts val="0"/>
              </a:spcAft>
              <a:buFont typeface="Arial" pitchFamily="34" charset="0"/>
              <a:buChar char="•"/>
              <a:defRPr/>
            </a:pPr>
            <a:r>
              <a:rPr lang="ru-RU" sz="2000" dirty="0" smtClean="0">
                <a:solidFill>
                  <a:schemeClr val="bg1"/>
                </a:solidFill>
                <a:latin typeface="Times New Roman" pitchFamily="18" charset="0"/>
                <a:cs typeface="Times New Roman" pitchFamily="18" charset="0"/>
              </a:rPr>
              <a:t>Улит болотный (большой)</a:t>
            </a:r>
          </a:p>
          <a:p>
            <a:pPr eaLnBrk="1" fontAlgn="auto" hangingPunct="1">
              <a:spcAft>
                <a:spcPts val="0"/>
              </a:spcAft>
              <a:buFont typeface="Arial" pitchFamily="34" charset="0"/>
              <a:buChar char="•"/>
              <a:defRPr/>
            </a:pPr>
            <a:r>
              <a:rPr lang="ru-RU" sz="2000" dirty="0" smtClean="0">
                <a:solidFill>
                  <a:srgbClr val="FFC000"/>
                </a:solidFill>
                <a:latin typeface="Times New Roman" pitchFamily="18" charset="0"/>
                <a:cs typeface="Times New Roman" pitchFamily="18" charset="0"/>
              </a:rPr>
              <a:t>Бородатая неясыть</a:t>
            </a:r>
          </a:p>
          <a:p>
            <a:pPr eaLnBrk="1" fontAlgn="auto" hangingPunct="1">
              <a:spcAft>
                <a:spcPts val="0"/>
              </a:spcAft>
              <a:buFont typeface="Arial" pitchFamily="34" charset="0"/>
              <a:buChar char="•"/>
              <a:defRPr/>
            </a:pPr>
            <a:r>
              <a:rPr lang="ru-RU" sz="2000" dirty="0" smtClean="0">
                <a:solidFill>
                  <a:schemeClr val="bg1"/>
                </a:solidFill>
                <a:latin typeface="Times New Roman" pitchFamily="18" charset="0"/>
                <a:cs typeface="Times New Roman" pitchFamily="18" charset="0"/>
              </a:rPr>
              <a:t>Длиннохвостая неясыть</a:t>
            </a:r>
          </a:p>
          <a:p>
            <a:pPr eaLnBrk="1" fontAlgn="auto" hangingPunct="1">
              <a:spcAft>
                <a:spcPts val="0"/>
              </a:spcAft>
              <a:buFont typeface="Arial" pitchFamily="34" charset="0"/>
              <a:buChar char="•"/>
              <a:defRPr/>
            </a:pPr>
            <a:r>
              <a:rPr lang="ru-RU" sz="2000" dirty="0" smtClean="0">
                <a:solidFill>
                  <a:schemeClr val="bg1">
                    <a:lumMod val="50000"/>
                  </a:schemeClr>
                </a:solidFill>
                <a:latin typeface="Times New Roman" pitchFamily="18" charset="0"/>
                <a:cs typeface="Times New Roman" pitchFamily="18" charset="0"/>
              </a:rPr>
              <a:t>Лесная оса</a:t>
            </a:r>
          </a:p>
          <a:p>
            <a:pPr eaLnBrk="1" fontAlgn="auto" hangingPunct="1">
              <a:spcAft>
                <a:spcPts val="0"/>
              </a:spcAft>
              <a:buFont typeface="Arial" pitchFamily="34" charset="0"/>
              <a:buChar char="•"/>
              <a:defRPr/>
            </a:pPr>
            <a:r>
              <a:rPr lang="ru-RU" sz="2000" dirty="0" smtClean="0">
                <a:solidFill>
                  <a:schemeClr val="bg1">
                    <a:lumMod val="50000"/>
                  </a:schemeClr>
                </a:solidFill>
                <a:latin typeface="Times New Roman" pitchFamily="18" charset="0"/>
                <a:cs typeface="Times New Roman" pitchFamily="18" charset="0"/>
              </a:rPr>
              <a:t>Обыкновенный шершень</a:t>
            </a:r>
          </a:p>
          <a:p>
            <a:pPr eaLnBrk="1" fontAlgn="auto" hangingPunct="1">
              <a:spcAft>
                <a:spcPts val="0"/>
              </a:spcAft>
              <a:buFont typeface="Arial" pitchFamily="34" charset="0"/>
              <a:buChar char="•"/>
              <a:defRPr/>
            </a:pPr>
            <a:r>
              <a:rPr lang="ru-RU" sz="2000" dirty="0" smtClean="0">
                <a:solidFill>
                  <a:schemeClr val="bg1">
                    <a:lumMod val="50000"/>
                  </a:schemeClr>
                </a:solidFill>
                <a:latin typeface="Times New Roman" pitchFamily="18" charset="0"/>
                <a:cs typeface="Times New Roman" pitchFamily="18" charset="0"/>
              </a:rPr>
              <a:t>Обыкновенная оса</a:t>
            </a:r>
          </a:p>
          <a:p>
            <a:pPr eaLnBrk="1" fontAlgn="auto" hangingPunct="1">
              <a:spcAft>
                <a:spcPts val="0"/>
              </a:spcAft>
              <a:buFont typeface="Arial" pitchFamily="34" charset="0"/>
              <a:buChar char="•"/>
              <a:defRPr/>
            </a:pPr>
            <a:r>
              <a:rPr lang="ru-RU" sz="2000" dirty="0" smtClean="0">
                <a:solidFill>
                  <a:srgbClr val="FFC000"/>
                </a:solidFill>
                <a:latin typeface="Times New Roman" pitchFamily="18" charset="0"/>
                <a:cs typeface="Times New Roman" pitchFamily="18" charset="0"/>
              </a:rPr>
              <a:t>Филин</a:t>
            </a:r>
          </a:p>
          <a:p>
            <a:pPr eaLnBrk="1" fontAlgn="auto" hangingPunct="1">
              <a:spcAft>
                <a:spcPts val="0"/>
              </a:spcAft>
              <a:buFont typeface="Arial" pitchFamily="34" charset="0"/>
              <a:buChar char="•"/>
              <a:defRPr/>
            </a:pPr>
            <a:r>
              <a:rPr lang="ru-RU" sz="2000" dirty="0" smtClean="0">
                <a:solidFill>
                  <a:srgbClr val="FFC000"/>
                </a:solidFill>
                <a:latin typeface="Times New Roman" pitchFamily="18" charset="0"/>
                <a:cs typeface="Times New Roman" pitchFamily="18" charset="0"/>
              </a:rPr>
              <a:t>Белая куропатка</a:t>
            </a:r>
          </a:p>
          <a:p>
            <a:pPr eaLnBrk="1" fontAlgn="auto" hangingPunct="1">
              <a:spcAft>
                <a:spcPts val="0"/>
              </a:spcAft>
              <a:buFont typeface="Arial" pitchFamily="34" charset="0"/>
              <a:buChar char="•"/>
              <a:defRPr/>
            </a:pPr>
            <a:r>
              <a:rPr lang="ru-RU" sz="2000" dirty="0" smtClean="0">
                <a:solidFill>
                  <a:srgbClr val="00B050"/>
                </a:solidFill>
                <a:latin typeface="Times New Roman" pitchFamily="18" charset="0"/>
                <a:cs typeface="Times New Roman" pitchFamily="18" charset="0"/>
              </a:rPr>
              <a:t>Большой кроншнеп</a:t>
            </a:r>
          </a:p>
          <a:p>
            <a:pPr eaLnBrk="1" fontAlgn="auto" hangingPunct="1">
              <a:spcAft>
                <a:spcPts val="0"/>
              </a:spcAft>
              <a:buFont typeface="Arial" pitchFamily="34" charset="0"/>
              <a:buChar char="•"/>
              <a:defRPr/>
            </a:pPr>
            <a:r>
              <a:rPr lang="ru-RU" sz="2000" dirty="0" smtClean="0">
                <a:solidFill>
                  <a:srgbClr val="00B050"/>
                </a:solidFill>
                <a:latin typeface="Times New Roman" pitchFamily="18" charset="0"/>
                <a:cs typeface="Times New Roman" pitchFamily="18" charset="0"/>
              </a:rPr>
              <a:t>Серый журавль</a:t>
            </a:r>
          </a:p>
          <a:p>
            <a:pPr eaLnBrk="1" fontAlgn="auto" hangingPunct="1">
              <a:spcAft>
                <a:spcPts val="0"/>
              </a:spcAft>
              <a:buFont typeface="Arial" pitchFamily="34" charset="0"/>
              <a:buChar char="•"/>
              <a:defRPr/>
            </a:pPr>
            <a:endParaRPr lang="ru-RU" sz="2000" dirty="0" smtClean="0">
              <a:solidFill>
                <a:srgbClr val="FFC000"/>
              </a:solidFill>
            </a:endParaRPr>
          </a:p>
        </p:txBody>
      </p:sp>
      <p:sp>
        <p:nvSpPr>
          <p:cNvPr id="23555" name="TextBox 1"/>
          <p:cNvSpPr txBox="1">
            <a:spLocks noChangeArrowheads="1"/>
          </p:cNvSpPr>
          <p:nvPr/>
        </p:nvSpPr>
        <p:spPr bwMode="auto">
          <a:xfrm>
            <a:off x="3059113" y="214291"/>
            <a:ext cx="3600450" cy="769441"/>
          </a:xfrm>
          <a:prstGeom prst="rect">
            <a:avLst/>
          </a:prstGeom>
          <a:noFill/>
          <a:ln w="9525">
            <a:noFill/>
            <a:miter lim="800000"/>
            <a:headEnd/>
            <a:tailEnd/>
          </a:ln>
        </p:spPr>
        <p:txBody>
          <a:bodyPr wrap="square">
            <a:spAutoFit/>
          </a:bodyPr>
          <a:lstStyle/>
          <a:p>
            <a:pPr algn="ctr"/>
            <a:r>
              <a:rPr lang="ru-RU" sz="4400" b="1" dirty="0">
                <a:solidFill>
                  <a:srgbClr val="C00000"/>
                </a:solidFill>
                <a:latin typeface="Times New Roman" pitchFamily="18" charset="0"/>
                <a:cs typeface="Times New Roman" pitchFamily="18" charset="0"/>
              </a:rPr>
              <a:t>Животные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28600"/>
            <a:ext cx="4032448" cy="4147289"/>
          </a:xfrm>
          <a:prstGeom prst="rect">
            <a:avLst/>
          </a:prstGeom>
          <a:noFill/>
        </p:spPr>
        <p:txBody>
          <a:bodyPr wrap="square">
            <a:spAutoFit/>
          </a:bodyPr>
          <a:lstStyle/>
          <a:p>
            <a:pPr algn="just">
              <a:defRPr/>
            </a:pPr>
            <a:r>
              <a:rPr lang="ru-RU" b="1" dirty="0" smtClean="0">
                <a:solidFill>
                  <a:srgbClr val="C00000"/>
                </a:solidFill>
                <a:latin typeface="Times New Roman" pitchFamily="18" charset="0"/>
                <a:cs typeface="Times New Roman" pitchFamily="18" charset="0"/>
              </a:rPr>
              <a:t>Усатая </a:t>
            </a:r>
            <a:r>
              <a:rPr lang="ru-RU" b="1" dirty="0">
                <a:solidFill>
                  <a:srgbClr val="C00000"/>
                </a:solidFill>
                <a:latin typeface="Times New Roman" pitchFamily="18" charset="0"/>
                <a:cs typeface="Times New Roman" pitchFamily="18" charset="0"/>
              </a:rPr>
              <a:t>ночница  (лат. </a:t>
            </a:r>
            <a:r>
              <a:rPr lang="ru-RU" b="1" dirty="0" err="1">
                <a:solidFill>
                  <a:srgbClr val="C00000"/>
                </a:solidFill>
                <a:latin typeface="Times New Roman" pitchFamily="18" charset="0"/>
                <a:cs typeface="Times New Roman" pitchFamily="18" charset="0"/>
              </a:rPr>
              <a:t>Myotis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mystacinus</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небольшая летучая мышь рода ночниц. Во многом подобна ночнице Брандта, была выделена в отдельный вид лишь в 1970 году. Масса 3.3-8 г, длина тела 39-46 мм, длина хвоста 36-44 мм, длина предплечья 30-35 мм, размах крыльев 19-23 см. Вид распространён на большей части Европы, северо-западе Африки, Европейской России, Предуралье, Кавказе и Закавказье. Населяет различные ландшафты лесной и лесостепной зоны, включая антропогенные. Убежища — щелевидные укрытия в постройках, скальные трещины, пещеры и т. п. Вылетает на охоту после сгущения сумерек. Охотится на летающих насекомых невысоко над землей над просеками, опушками и всевозможными открытыми пространствами. Полет довольно быстрый, маневренный. Эхолокационные сигналы низкой интенсивности в диапазоне 80-35 кГц, с максимальной амплитудой около 45-50 кГц. Оседла, зимует в различных подземных убежищах. Спаривание после окончания лактации или на зимовках. Живет до 24 лет.</a:t>
            </a:r>
          </a:p>
          <a:p>
            <a:pPr>
              <a:defRPr/>
            </a:pPr>
            <a:endParaRPr lang="ru-RU" sz="1150" dirty="0"/>
          </a:p>
        </p:txBody>
      </p:sp>
      <p:pic>
        <p:nvPicPr>
          <p:cNvPr id="24579" name="Picture 2"/>
          <p:cNvPicPr>
            <a:picLocks noChangeAspect="1" noChangeArrowheads="1"/>
          </p:cNvPicPr>
          <p:nvPr/>
        </p:nvPicPr>
        <p:blipFill>
          <a:blip r:embed="rId2" cstate="print"/>
          <a:srcRect l="4047" t="6044" r="3810" b="6044"/>
          <a:stretch>
            <a:fillRect/>
          </a:stretch>
        </p:blipFill>
        <p:spPr bwMode="auto">
          <a:xfrm>
            <a:off x="972122" y="4869160"/>
            <a:ext cx="2902965" cy="1800200"/>
          </a:xfrm>
          <a:prstGeom prst="rect">
            <a:avLst/>
          </a:prstGeom>
          <a:noFill/>
          <a:ln w="9525">
            <a:noFill/>
            <a:miter lim="800000"/>
            <a:headEnd/>
            <a:tailEnd/>
          </a:ln>
          <a:effectLst/>
        </p:spPr>
      </p:pic>
      <p:sp>
        <p:nvSpPr>
          <p:cNvPr id="24580" name="TextBox 7"/>
          <p:cNvSpPr txBox="1">
            <a:spLocks noChangeArrowheads="1"/>
          </p:cNvSpPr>
          <p:nvPr/>
        </p:nvSpPr>
        <p:spPr bwMode="auto">
          <a:xfrm>
            <a:off x="4572000" y="228599"/>
            <a:ext cx="4320480" cy="4524315"/>
          </a:xfrm>
          <a:prstGeom prst="rect">
            <a:avLst/>
          </a:prstGeom>
          <a:noFill/>
          <a:ln w="9525">
            <a:noFill/>
            <a:miter lim="800000"/>
            <a:headEnd/>
            <a:tailEnd/>
          </a:ln>
        </p:spPr>
        <p:txBody>
          <a:bodyPr wrap="square">
            <a:spAutoFit/>
          </a:bodyPr>
          <a:lstStyle/>
          <a:p>
            <a:pPr algn="just"/>
            <a:r>
              <a:rPr lang="ru-RU" b="1" dirty="0" err="1" smtClean="0">
                <a:solidFill>
                  <a:srgbClr val="C00000"/>
                </a:solidFill>
                <a:latin typeface="Times New Roman" pitchFamily="18" charset="0"/>
                <a:cs typeface="Times New Roman" pitchFamily="18" charset="0"/>
              </a:rPr>
              <a:t>Но́рка</a:t>
            </a:r>
            <a:r>
              <a:rPr lang="ru-RU" b="1" dirty="0">
                <a:solidFill>
                  <a:srgbClr val="C00000"/>
                </a:solidFill>
                <a:latin typeface="Times New Roman" pitchFamily="18" charset="0"/>
                <a:cs typeface="Times New Roman" pitchFamily="18" charset="0"/>
              </a:rPr>
              <a:t>, или </a:t>
            </a:r>
            <a:r>
              <a:rPr lang="ru-RU" b="1" dirty="0" err="1">
                <a:solidFill>
                  <a:srgbClr val="C00000"/>
                </a:solidFill>
                <a:latin typeface="Times New Roman" pitchFamily="18" charset="0"/>
                <a:cs typeface="Times New Roman" pitchFamily="18" charset="0"/>
              </a:rPr>
              <a:t>Европе́йская</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но́рка</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Mustela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lutreola</a:t>
            </a:r>
            <a:r>
              <a:rPr lang="ru-RU" b="1" dirty="0">
                <a:solidFill>
                  <a:srgbClr val="C00000"/>
                </a:solidFill>
                <a:latin typeface="Times New Roman" pitchFamily="18" charset="0"/>
                <a:cs typeface="Times New Roman" pitchFamily="18" charset="0"/>
              </a:rPr>
              <a:t>) — </a:t>
            </a:r>
            <a:r>
              <a:rPr lang="ru-RU" sz="1200" dirty="0">
                <a:latin typeface="Times New Roman" pitchFamily="18" charset="0"/>
                <a:cs typeface="Times New Roman" pitchFamily="18" charset="0"/>
              </a:rPr>
              <a:t>хищное млекопитающее из семейства куньих. Этот представитель рода ласок и хорьков ближе всего к колонку. Хотя европейская норка более всего сходна с американской, на самом деле они достаточно отдаленные родичи.</a:t>
            </a:r>
          </a:p>
          <a:p>
            <a:pPr algn="just"/>
            <a:r>
              <a:rPr lang="ru-RU" sz="1200" dirty="0">
                <a:latin typeface="Times New Roman" pitchFamily="18" charset="0"/>
                <a:cs typeface="Times New Roman" pitchFamily="18" charset="0"/>
              </a:rPr>
              <a:t>Внешний облик вполне типичен для мелких куньих, однако по сравнению горностаем или степным хорьком норка сложена несколько плотнее, выглядит не столь приземистой и вытянутой. Длина тела норки 29-43 см, вес 550-800 г, длина хвоста 12-19 см. Короткие лапы с межпальцевыми перепонками, особенно широкими на задних лапах приспособление к полуводному образу жизни. Голова довольно крупная, несколько уплощена, с более короткими, чем у хорька, округлыми ушами, почти скрытыми в мехе. Меховой покров очень густой и плотный, хоть и невысокий, с очень густой подпушью, которая не намокает даже при длительном пребывании зверька в воде.. Окраска меха чаще всего равномерная темно-коричневая по всему телу, изредка встречаются почти черные или </a:t>
            </a:r>
            <a:r>
              <a:rPr lang="ru-RU" sz="1200" dirty="0" err="1">
                <a:latin typeface="Times New Roman" pitchFamily="18" charset="0"/>
                <a:cs typeface="Times New Roman" pitchFamily="18" charset="0"/>
              </a:rPr>
              <a:t>буровато</a:t>
            </a:r>
            <a:r>
              <a:rPr lang="ru-RU" sz="1200" dirty="0">
                <a:latin typeface="Times New Roman" pitchFamily="18" charset="0"/>
                <a:cs typeface="Times New Roman" pitchFamily="18" charset="0"/>
              </a:rPr>
              <a:t>-рыжие особи. Передняя часть морды белая: в белый цвет, в отличие от американской норки, окрашена как верхняя губа, так и подбородок; иногда белые пятна появляются на горле и груди.</a:t>
            </a:r>
            <a:endParaRPr lang="ru-RU" dirty="0"/>
          </a:p>
        </p:txBody>
      </p:sp>
      <p:pic>
        <p:nvPicPr>
          <p:cNvPr id="24581" name="Рисунок 7" descr="норка европейская"/>
          <p:cNvPicPr>
            <a:picLocks noChangeAspect="1" noChangeArrowheads="1"/>
          </p:cNvPicPr>
          <p:nvPr/>
        </p:nvPicPr>
        <p:blipFill>
          <a:blip r:embed="rId3" cstate="print"/>
          <a:srcRect l="4544" r="11365"/>
          <a:stretch>
            <a:fillRect/>
          </a:stretch>
        </p:blipFill>
        <p:spPr bwMode="auto">
          <a:xfrm>
            <a:off x="5421313" y="4869160"/>
            <a:ext cx="2784710" cy="1800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b="6815"/>
          <a:stretch>
            <a:fillRect/>
          </a:stretch>
        </p:blipFill>
        <p:spPr bwMode="auto">
          <a:xfrm>
            <a:off x="900113" y="5157788"/>
            <a:ext cx="2808287" cy="1624012"/>
          </a:xfrm>
          <a:prstGeom prst="rect">
            <a:avLst/>
          </a:prstGeom>
          <a:noFill/>
          <a:ln w="9525">
            <a:noFill/>
            <a:miter lim="800000"/>
            <a:headEnd/>
            <a:tailEnd/>
          </a:ln>
          <a:effectLst/>
        </p:spPr>
      </p:pic>
      <p:sp>
        <p:nvSpPr>
          <p:cNvPr id="25603" name="TextBox 1"/>
          <p:cNvSpPr txBox="1">
            <a:spLocks noChangeArrowheads="1"/>
          </p:cNvSpPr>
          <p:nvPr/>
        </p:nvSpPr>
        <p:spPr bwMode="auto">
          <a:xfrm>
            <a:off x="250825" y="188913"/>
            <a:ext cx="3960813" cy="5170646"/>
          </a:xfrm>
          <a:prstGeom prst="rect">
            <a:avLst/>
          </a:prstGeom>
          <a:noFill/>
          <a:ln w="9525">
            <a:noFill/>
            <a:miter lim="800000"/>
            <a:headEnd/>
            <a:tailEnd/>
          </a:ln>
        </p:spPr>
        <p:txBody>
          <a:bodyPr>
            <a:spAutoFit/>
          </a:bodyPr>
          <a:lstStyle/>
          <a:p>
            <a:pPr algn="just"/>
            <a:r>
              <a:rPr lang="ru-RU" b="1" dirty="0">
                <a:solidFill>
                  <a:srgbClr val="C00000"/>
                </a:solidFill>
                <a:latin typeface="Times New Roman" pitchFamily="18" charset="0"/>
                <a:cs typeface="Times New Roman" pitchFamily="18" charset="0"/>
              </a:rPr>
              <a:t>Лебедь-кликун (лат. </a:t>
            </a:r>
            <a:r>
              <a:rPr lang="ru-RU" b="1" dirty="0" err="1">
                <a:solidFill>
                  <a:srgbClr val="C00000"/>
                </a:solidFill>
                <a:latin typeface="Times New Roman" pitchFamily="18" charset="0"/>
                <a:cs typeface="Times New Roman" pitchFamily="18" charset="0"/>
              </a:rPr>
              <a:t>Cygnus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cygnus</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птица из семейства утиных. Лебедь-кликун является национальным символом Финляндии. Лебедь-кликун — крупная птица, весящая от 7 до 10 кг, иногда больше. Тело вытянутое, длина шеи примерно равна длине туловища. Ноги короткие, отнесены назад. В оперении большое количество пуха. Клюв лимонно-жёлтый с чёрным кончиком. Оперение белое. Молодые птицы имеют дымчато-серое оперение с более тёмной головой. Чисто белый цвет оперения кликун приобретает лишь на третий год жизни. Самец и самка внешне практически не отличаются друг от друга. Шею кликун держит прямо, не сгибая её в форме буквы «S», как лебедь-шипун. Лебедь-кликун получил своё название за громкие, трубные крики, особенно часто издаваемые в полёте. Плавая, шею держит вертикально, крылья плотно прижаты к телу. Кликун осторожная птица, которая держится на широких водных пространствах, подальше от берегов. Удар крыла кликуна настолько силён, что может сломать руку ребёнку. Лебеди-кликуны питаются в основном растительной пищей, водными растениями, а также поедают мелких беспозвоночных животных. Птенцы питаются в основном животным кормом на мелководье, добывая пищу со дна, наполовину ныряя в воду, как утки. Лебеди-кликуны — моногамные птицы, образующие пары на всю жизнь, причём птицы держатся вместе даже на зимовке.</a:t>
            </a:r>
          </a:p>
        </p:txBody>
      </p:sp>
      <p:sp>
        <p:nvSpPr>
          <p:cNvPr id="25604" name="TextBox 3"/>
          <p:cNvSpPr txBox="1">
            <a:spLocks noChangeArrowheads="1"/>
          </p:cNvSpPr>
          <p:nvPr/>
        </p:nvSpPr>
        <p:spPr bwMode="auto">
          <a:xfrm>
            <a:off x="4716463" y="304800"/>
            <a:ext cx="3657600" cy="5355312"/>
          </a:xfrm>
          <a:prstGeom prst="rect">
            <a:avLst/>
          </a:prstGeom>
          <a:noFill/>
          <a:ln w="9525">
            <a:noFill/>
            <a:miter lim="800000"/>
            <a:headEnd/>
            <a:tailEnd/>
          </a:ln>
        </p:spPr>
        <p:txBody>
          <a:bodyPr>
            <a:spAutoFit/>
          </a:bodyPr>
          <a:lstStyle/>
          <a:p>
            <a:pPr algn="just"/>
            <a:r>
              <a:rPr lang="ru-RU" b="1" dirty="0" smtClean="0">
                <a:solidFill>
                  <a:srgbClr val="C00000"/>
                </a:solidFill>
                <a:latin typeface="Times New Roman" pitchFamily="18" charset="0"/>
                <a:cs typeface="Times New Roman" pitchFamily="18" charset="0"/>
              </a:rPr>
              <a:t>Большой </a:t>
            </a:r>
            <a:r>
              <a:rPr lang="ru-RU" b="1" dirty="0">
                <a:solidFill>
                  <a:srgbClr val="C00000"/>
                </a:solidFill>
                <a:latin typeface="Times New Roman" pitchFamily="18" charset="0"/>
                <a:cs typeface="Times New Roman" pitchFamily="18" charset="0"/>
              </a:rPr>
              <a:t>улит (лат. </a:t>
            </a:r>
            <a:r>
              <a:rPr lang="en-US" b="1" dirty="0" err="1">
                <a:solidFill>
                  <a:srgbClr val="C00000"/>
                </a:solidFill>
                <a:latin typeface="Times New Roman" pitchFamily="18" charset="0"/>
                <a:cs typeface="Times New Roman" pitchFamily="18" charset="0"/>
              </a:rPr>
              <a:t>Tringa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nebularia</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вид птиц из семейства </a:t>
            </a:r>
            <a:r>
              <a:rPr lang="ru-RU" sz="1200" dirty="0" err="1">
                <a:latin typeface="Times New Roman" pitchFamily="18" charset="0"/>
                <a:cs typeface="Times New Roman" pitchFamily="18" charset="0"/>
              </a:rPr>
              <a:t>бекасовых</a:t>
            </a:r>
            <a:r>
              <a:rPr lang="ru-RU"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Scolopacidae</a:t>
            </a:r>
            <a:r>
              <a:rPr lang="en-US" sz="1200" dirty="0">
                <a:latin typeface="Times New Roman" pitchFamily="18" charset="0"/>
                <a:cs typeface="Times New Roman" pitchFamily="18" charset="0"/>
              </a:rPr>
              <a:t>).</a:t>
            </a:r>
            <a:r>
              <a:rPr lang="ru-RU" sz="1200" dirty="0">
                <a:latin typeface="Times New Roman" pitchFamily="18" charset="0"/>
                <a:cs typeface="Times New Roman" pitchFamily="18" charset="0"/>
              </a:rPr>
              <a:t> Взрослый большой улит достигает величины до 35 см и немного крупнее своего родича травника. Его размах крыльев составляет до 70 см, а вес — до 280 г. У него длинные серо-зелёные лапы и длинный, сильный и слегка изогнутый вниз клюв. Верхняя сторона тела коричнево-серая, а живот окрашен в белый цвет. Естественными врагами большого улита являются хищные птицы. В целом это пугливая и осторожная птица, которая умеет хорошо плавать и нырять. Его пение звучит как «</a:t>
            </a:r>
            <a:r>
              <a:rPr lang="ru-RU" sz="1200" dirty="0" err="1">
                <a:latin typeface="Times New Roman" pitchFamily="18" charset="0"/>
                <a:cs typeface="Times New Roman" pitchFamily="18" charset="0"/>
              </a:rPr>
              <a:t>тью-тью-тью</a:t>
            </a:r>
            <a:r>
              <a:rPr lang="ru-RU" sz="1200" dirty="0">
                <a:latin typeface="Times New Roman" pitchFamily="18" charset="0"/>
                <a:cs typeface="Times New Roman" pitchFamily="18" charset="0"/>
              </a:rPr>
              <a:t>». Большой улит обитает главным образом у мелких водоёмов, например на болотах, у запруд и рек в Северной Европе (за исключением Исландии) и Северной Азии. Большой улит питается червями, ракообразными, насекомыми и их личинками. Своим хорошо приспособленным длинным клювом он также вылавливает мелкую рыбу из воды. Брачный период большого улита длится от мая до июля. Гнездо является углублением в земле, выстланным травой. Самка откладывает от 4 до 5 яиц, которые насиживаются обоими родителями в течение 25 дней. Птенцы уже с первого дня жизни весьма активны.</a:t>
            </a:r>
          </a:p>
          <a:p>
            <a:endParaRPr lang="ru-RU" dirty="0"/>
          </a:p>
        </p:txBody>
      </p:sp>
      <p:pic>
        <p:nvPicPr>
          <p:cNvPr id="25605" name="Picture 4"/>
          <p:cNvPicPr>
            <a:picLocks noChangeAspect="1" noChangeArrowheads="1"/>
          </p:cNvPicPr>
          <p:nvPr/>
        </p:nvPicPr>
        <p:blipFill>
          <a:blip r:embed="rId3" cstate="print"/>
          <a:srcRect/>
          <a:stretch>
            <a:fillRect/>
          </a:stretch>
        </p:blipFill>
        <p:spPr bwMode="auto">
          <a:xfrm>
            <a:off x="5364163" y="5157788"/>
            <a:ext cx="2514600" cy="159226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107950" y="115888"/>
            <a:ext cx="4191000" cy="4154984"/>
          </a:xfrm>
          <a:prstGeom prst="rect">
            <a:avLst/>
          </a:prstGeom>
          <a:noFill/>
          <a:ln w="9525">
            <a:noFill/>
            <a:miter lim="800000"/>
            <a:headEnd/>
            <a:tailEnd/>
          </a:ln>
        </p:spPr>
        <p:txBody>
          <a:bodyPr>
            <a:spAutoFit/>
          </a:bodyPr>
          <a:lstStyle/>
          <a:p>
            <a:pPr algn="just"/>
            <a:r>
              <a:rPr lang="ru-RU" b="1" dirty="0" smtClean="0">
                <a:solidFill>
                  <a:srgbClr val="C00000"/>
                </a:solidFill>
                <a:latin typeface="Times New Roman" pitchFamily="18" charset="0"/>
                <a:cs typeface="Times New Roman" pitchFamily="18" charset="0"/>
              </a:rPr>
              <a:t>Бородатая </a:t>
            </a:r>
            <a:r>
              <a:rPr lang="ru-RU" b="1" dirty="0">
                <a:solidFill>
                  <a:srgbClr val="C00000"/>
                </a:solidFill>
                <a:latin typeface="Times New Roman" pitchFamily="18" charset="0"/>
                <a:cs typeface="Times New Roman" pitchFamily="18" charset="0"/>
              </a:rPr>
              <a:t>неясыть (лат. </a:t>
            </a:r>
            <a:r>
              <a:rPr lang="ru-RU" b="1" dirty="0" err="1">
                <a:solidFill>
                  <a:srgbClr val="C00000"/>
                </a:solidFill>
                <a:latin typeface="Times New Roman" pitchFamily="18" charset="0"/>
                <a:cs typeface="Times New Roman" pitchFamily="18" charset="0"/>
              </a:rPr>
              <a:t>Strix</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nebulosa</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Большеголовая сова, окраска дымчато-серая без рыжих тонов. Глаза жёлтые с тёмными концентрическими полосами вокруг. Чёрное пятно под клювом, похожее на бороду, за что этот вид получил своё название. Нижняя сторона крыла полосатая. Охотится днем преимущественно на мелких грызунов, иногда на белок и мелких птиц.</a:t>
            </a:r>
          </a:p>
          <a:p>
            <a:pPr algn="just"/>
            <a:r>
              <a:rPr lang="ru-RU" sz="1200" dirty="0">
                <a:latin typeface="Times New Roman" pitchFamily="18" charset="0"/>
                <a:cs typeface="Times New Roman" pitchFamily="18" charset="0"/>
              </a:rPr>
              <a:t>Гнездовой постройки нет, использует подходящие по размерам гнезда других птиц — ястребов и канюков. В кладке бывает от 2 до 4 белых </a:t>
            </a:r>
            <a:r>
              <a:rPr lang="ru-RU" sz="1200" dirty="0" err="1">
                <a:latin typeface="Times New Roman" pitchFamily="18" charset="0"/>
                <a:cs typeface="Times New Roman" pitchFamily="18" charset="0"/>
              </a:rPr>
              <a:t>яиц.Сова</a:t>
            </a:r>
            <a:r>
              <a:rPr lang="ru-RU" sz="1200" dirty="0">
                <a:latin typeface="Times New Roman" pitchFamily="18" charset="0"/>
                <a:cs typeface="Times New Roman" pitchFamily="18" charset="0"/>
              </a:rPr>
              <a:t> сидит на яйцах очень крепко, причем крылья и хвост у нее высоко подняты, так что птица напоминает насиживающую курицу. Самец, вероятно, участвует в насиживании. При приближении неприятеля к гнезду бородатая неясыть взлетает неохотно и только угрожающе щелкает клювом. Срок насиживания около </a:t>
            </a:r>
            <a:r>
              <a:rPr lang="ru-RU" sz="1200" dirty="0" err="1">
                <a:latin typeface="Times New Roman" pitchFamily="18" charset="0"/>
                <a:cs typeface="Times New Roman" pitchFamily="18" charset="0"/>
              </a:rPr>
              <a:t>месяца.Развитие</a:t>
            </a:r>
            <a:r>
              <a:rPr lang="ru-RU" sz="1200" dirty="0">
                <a:latin typeface="Times New Roman" pitchFamily="18" charset="0"/>
                <a:cs typeface="Times New Roman" pitchFamily="18" charset="0"/>
              </a:rPr>
              <a:t> птенцов идет медленно: перепархивать они начинают на шестой неделе после выхода из 1 яйца и только к середине августа надевают окончательный наряд. Выводки держатся вместе с родителями всю осень</a:t>
            </a:r>
            <a:r>
              <a:rPr lang="ru-RU" sz="1200" dirty="0" smtClean="0">
                <a:latin typeface="Times New Roman" pitchFamily="18" charset="0"/>
                <a:cs typeface="Times New Roman" pitchFamily="18" charset="0"/>
              </a:rPr>
              <a:t>.</a:t>
            </a:r>
            <a:endParaRPr lang="ru-RU" dirty="0"/>
          </a:p>
        </p:txBody>
      </p:sp>
      <p:pic>
        <p:nvPicPr>
          <p:cNvPr id="26627" name="Picture 2"/>
          <p:cNvPicPr>
            <a:picLocks noChangeAspect="1" noChangeArrowheads="1"/>
          </p:cNvPicPr>
          <p:nvPr/>
        </p:nvPicPr>
        <p:blipFill>
          <a:blip r:embed="rId2" cstate="print"/>
          <a:srcRect/>
          <a:stretch>
            <a:fillRect/>
          </a:stretch>
        </p:blipFill>
        <p:spPr bwMode="auto">
          <a:xfrm>
            <a:off x="650875" y="4691074"/>
            <a:ext cx="2796101" cy="2097075"/>
          </a:xfrm>
          <a:prstGeom prst="rect">
            <a:avLst/>
          </a:prstGeom>
          <a:noFill/>
          <a:ln w="9525">
            <a:noFill/>
            <a:miter lim="800000"/>
            <a:headEnd/>
            <a:tailEnd/>
          </a:ln>
          <a:effectLst/>
        </p:spPr>
      </p:pic>
      <p:sp>
        <p:nvSpPr>
          <p:cNvPr id="26628" name="TextBox 5"/>
          <p:cNvSpPr txBox="1">
            <a:spLocks noChangeArrowheads="1"/>
          </p:cNvSpPr>
          <p:nvPr/>
        </p:nvSpPr>
        <p:spPr bwMode="auto">
          <a:xfrm>
            <a:off x="4427984" y="115888"/>
            <a:ext cx="4536629" cy="4864100"/>
          </a:xfrm>
          <a:prstGeom prst="rect">
            <a:avLst/>
          </a:prstGeom>
          <a:noFill/>
          <a:ln w="9525">
            <a:noFill/>
            <a:miter lim="800000"/>
            <a:headEnd/>
            <a:tailEnd/>
          </a:ln>
        </p:spPr>
        <p:txBody>
          <a:bodyPr wrap="square">
            <a:spAutoFit/>
          </a:bodyPr>
          <a:lstStyle/>
          <a:p>
            <a:pPr algn="just"/>
            <a:r>
              <a:rPr lang="ru-RU" b="1" dirty="0" err="1">
                <a:solidFill>
                  <a:srgbClr val="C00000"/>
                </a:solidFill>
                <a:latin typeface="Times New Roman" pitchFamily="18" charset="0"/>
                <a:cs typeface="Times New Roman" pitchFamily="18" charset="0"/>
              </a:rPr>
              <a:t>Длиннохво́стая</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нея́сыть</a:t>
            </a:r>
            <a:r>
              <a:rPr lang="ru-RU" b="1" dirty="0">
                <a:solidFill>
                  <a:srgbClr val="C00000"/>
                </a:solidFill>
                <a:latin typeface="Times New Roman" pitchFamily="18" charset="0"/>
                <a:cs typeface="Times New Roman" pitchFamily="18" charset="0"/>
              </a:rPr>
              <a:t>, или уральская неясыть (лат. </a:t>
            </a:r>
            <a:r>
              <a:rPr lang="ru-RU" b="1" dirty="0" err="1">
                <a:solidFill>
                  <a:srgbClr val="C00000"/>
                </a:solidFill>
                <a:latin typeface="Times New Roman" pitchFamily="18" charset="0"/>
                <a:cs typeface="Times New Roman" pitchFamily="18" charset="0"/>
              </a:rPr>
              <a:t>Strix</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uralensis</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птица, относящаяся к семейству настоящих сов, отряду </a:t>
            </a:r>
            <a:r>
              <a:rPr lang="ru-RU" sz="1200" dirty="0" err="1">
                <a:latin typeface="Times New Roman" pitchFamily="18" charset="0"/>
                <a:cs typeface="Times New Roman" pitchFamily="18" charset="0"/>
              </a:rPr>
              <a:t>совообразных</a:t>
            </a:r>
            <a:r>
              <a:rPr lang="ru-RU" sz="1200" dirty="0">
                <a:latin typeface="Times New Roman" pitchFamily="18" charset="0"/>
                <a:cs typeface="Times New Roman" pitchFamily="18" charset="0"/>
              </a:rPr>
              <a:t>. Это одна из самых крупных неясытей</a:t>
            </a:r>
          </a:p>
          <a:p>
            <a:pPr algn="just"/>
            <a:r>
              <a:rPr lang="ru-RU" sz="1200" dirty="0">
                <a:latin typeface="Times New Roman" pitchFamily="18" charset="0"/>
                <a:cs typeface="Times New Roman" pitchFamily="18" charset="0"/>
              </a:rPr>
              <a:t>Гнездящаяся, кочующая и зимующая птица. Гнездится на деревьях в старых гнездах хищных птиц (ястребов-тетеревятников, канюков, осоедов), в нишах-</a:t>
            </a:r>
            <a:r>
              <a:rPr lang="ru-RU" sz="1200" dirty="0" err="1">
                <a:latin typeface="Times New Roman" pitchFamily="18" charset="0"/>
                <a:cs typeface="Times New Roman" pitchFamily="18" charset="0"/>
              </a:rPr>
              <a:t>полудуплах</a:t>
            </a:r>
            <a:r>
              <a:rPr lang="ru-RU" sz="1200" dirty="0">
                <a:latin typeface="Times New Roman" pitchFamily="18" charset="0"/>
                <a:cs typeface="Times New Roman" pitchFamily="18" charset="0"/>
              </a:rPr>
              <a:t> прогнивших пней, иногда прямо на земле под прикрытием вывороченного пня или низко свисающих еловых лап. Кладка в апреле, состоит из 2-4 белых яиц. К насиживанию первого яйца самка приступает после откладки и сидит очень плотно. В это время она не охотится, и ее кормит самец. Насиживание одного яйца продолжается чаще всего 28 суток, птенцы вылупляются с интервалом через ночь. Совята остаются в гнезде в течение месяца жизни. Птенцовая смертность очень велика, и в летном выводке редко бывает свыше двух молодых птиц. Характерной чертой поведения взрослых птиц, особенно самок, возле выводка являются активность и смелость при защите птенцов. Основным кормом длиннохвостой неясыти являются мышевидные грызуны, в частности, полевки. Иногда ловит землероек, лягушек, насекомых (преимущественно жуков), а также слетков воробьиных птиц. Она в состоянии осилить белку, рябчика и тетерева.</a:t>
            </a:r>
          </a:p>
          <a:p>
            <a:endParaRPr lang="ru-RU" dirty="0"/>
          </a:p>
        </p:txBody>
      </p:sp>
      <p:pic>
        <p:nvPicPr>
          <p:cNvPr id="26629" name="Picture 3"/>
          <p:cNvPicPr>
            <a:picLocks noChangeAspect="1" noChangeArrowheads="1"/>
          </p:cNvPicPr>
          <p:nvPr/>
        </p:nvPicPr>
        <p:blipFill>
          <a:blip r:embed="rId3" cstate="print"/>
          <a:srcRect/>
          <a:stretch>
            <a:fillRect/>
          </a:stretch>
        </p:blipFill>
        <p:spPr bwMode="auto">
          <a:xfrm>
            <a:off x="5767388" y="4691074"/>
            <a:ext cx="1684932" cy="20478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51520" y="115888"/>
            <a:ext cx="4032448" cy="4616648"/>
          </a:xfrm>
          <a:prstGeom prst="rect">
            <a:avLst/>
          </a:prstGeom>
          <a:noFill/>
          <a:ln w="9525">
            <a:noFill/>
            <a:miter lim="800000"/>
            <a:headEnd/>
            <a:tailEnd/>
          </a:ln>
        </p:spPr>
        <p:txBody>
          <a:bodyPr wrap="square">
            <a:spAutoFit/>
          </a:bodyPr>
          <a:lstStyle/>
          <a:p>
            <a:pPr algn="just"/>
            <a:r>
              <a:rPr lang="ru-RU" b="1" dirty="0">
                <a:solidFill>
                  <a:srgbClr val="C00000"/>
                </a:solidFill>
                <a:latin typeface="Times New Roman" pitchFamily="18" charset="0"/>
                <a:cs typeface="Times New Roman" pitchFamily="18" charset="0"/>
              </a:rPr>
              <a:t>Оса лесная (лат. </a:t>
            </a:r>
            <a:r>
              <a:rPr lang="ru-RU" b="1" dirty="0" err="1">
                <a:solidFill>
                  <a:srgbClr val="C00000"/>
                </a:solidFill>
                <a:latin typeface="Times New Roman" pitchFamily="18" charset="0"/>
                <a:cs typeface="Times New Roman" pitchFamily="18" charset="0"/>
              </a:rPr>
              <a:t>Dolichovespula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sylvestris</a:t>
            </a:r>
            <a:r>
              <a:rPr lang="ru-RU" b="1" dirty="0">
                <a:solidFill>
                  <a:srgbClr val="C00000"/>
                </a:solidFill>
                <a:latin typeface="Times New Roman" pitchFamily="18" charset="0"/>
                <a:cs typeface="Times New Roman" pitchFamily="18" charset="0"/>
              </a:rPr>
              <a:t>) — вид семейства настоящих ос. </a:t>
            </a:r>
            <a:r>
              <a:rPr lang="ru-RU" sz="1200" dirty="0" smtClean="0">
                <a:latin typeface="Times New Roman" pitchFamily="18" charset="0"/>
                <a:cs typeface="Times New Roman" pitchFamily="18" charset="0"/>
              </a:rPr>
              <a:t>Матки </a:t>
            </a:r>
            <a:r>
              <a:rPr lang="ru-RU" sz="1200" dirty="0">
                <a:latin typeface="Times New Roman" pitchFamily="18" charset="0"/>
                <a:cs typeface="Times New Roman" pitchFamily="18" charset="0"/>
              </a:rPr>
              <a:t>достигают длины от 15 до 19 мм, рабочие — от 13 до 15 мм, самцы — от 14 до 16 мм. Ареал вида приурочен к полосе широколиственных лесов в Евразии, включая соответствующие территории России. Средних размеров (13–18 мм) черно-желтые осы. Глаза почковидные. Передние крылья в покое складываются вдоль средней линии и прилегают к телу. В отличие от большинства видов общественных ос предпочитает гнездиться в лесах, антропогенные укрытия в постройках заселяет неохотно. Гнезда исключительно надземные, хорошо заметны, так как обычно подвешены к ветвям деревьев или кустарников. В гнезде обычно находятся одна самка-основательница и до нескольких сотен рабочих ос. Семья в конце года распадается, зимуют молодые самки-основательницы. Личинки выкармливаются размельченной животной и, в меньшей степени, растительной пищей. Более сильное, чем у других видов, влияние неблагоприятных погодных условий на состояние популяций вследствие особенностей гнездования. </a:t>
            </a:r>
          </a:p>
          <a:p>
            <a:pPr algn="just"/>
            <a:endParaRPr lang="ru-RU" sz="1200" dirty="0">
              <a:latin typeface="Times New Roman" pitchFamily="18" charset="0"/>
              <a:cs typeface="Times New Roman" pitchFamily="18" charset="0"/>
            </a:endParaRPr>
          </a:p>
        </p:txBody>
      </p:sp>
      <p:pic>
        <p:nvPicPr>
          <p:cNvPr id="27651" name="Picture 3"/>
          <p:cNvPicPr>
            <a:picLocks noChangeAspect="1" noChangeArrowheads="1"/>
          </p:cNvPicPr>
          <p:nvPr/>
        </p:nvPicPr>
        <p:blipFill>
          <a:blip r:embed="rId2" cstate="print"/>
          <a:srcRect t="13699" b="7063"/>
          <a:stretch>
            <a:fillRect/>
          </a:stretch>
        </p:blipFill>
        <p:spPr bwMode="auto">
          <a:xfrm>
            <a:off x="611188" y="4673052"/>
            <a:ext cx="3313112" cy="1968500"/>
          </a:xfrm>
          <a:prstGeom prst="rect">
            <a:avLst/>
          </a:prstGeom>
          <a:noFill/>
          <a:ln w="9525">
            <a:noFill/>
            <a:miter lim="800000"/>
            <a:headEnd/>
            <a:tailEnd/>
          </a:ln>
          <a:effectLst/>
        </p:spPr>
      </p:pic>
      <p:sp>
        <p:nvSpPr>
          <p:cNvPr id="27652" name="TextBox 6"/>
          <p:cNvSpPr txBox="1">
            <a:spLocks noChangeArrowheads="1"/>
          </p:cNvSpPr>
          <p:nvPr/>
        </p:nvSpPr>
        <p:spPr bwMode="auto">
          <a:xfrm>
            <a:off x="4572000" y="139412"/>
            <a:ext cx="4248150" cy="4339650"/>
          </a:xfrm>
          <a:prstGeom prst="rect">
            <a:avLst/>
          </a:prstGeom>
          <a:noFill/>
          <a:ln w="9525">
            <a:noFill/>
            <a:miter lim="800000"/>
            <a:headEnd/>
            <a:tailEnd/>
          </a:ln>
        </p:spPr>
        <p:txBody>
          <a:bodyPr wrap="square">
            <a:spAutoFit/>
          </a:bodyPr>
          <a:lstStyle/>
          <a:p>
            <a:pPr algn="just"/>
            <a:r>
              <a:rPr lang="ru-RU" b="1" dirty="0">
                <a:solidFill>
                  <a:srgbClr val="C00000"/>
                </a:solidFill>
                <a:latin typeface="Times New Roman" pitchFamily="18" charset="0"/>
                <a:cs typeface="Times New Roman" pitchFamily="18" charset="0"/>
              </a:rPr>
              <a:t>Оса обыкновенная (лат. </a:t>
            </a:r>
            <a:r>
              <a:rPr lang="ru-RU" b="1" dirty="0" err="1">
                <a:solidFill>
                  <a:srgbClr val="C00000"/>
                </a:solidFill>
                <a:latin typeface="Times New Roman" pitchFamily="18" charset="0"/>
                <a:cs typeface="Times New Roman" pitchFamily="18" charset="0"/>
              </a:rPr>
              <a:t>Vespula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vulgaris</a:t>
            </a:r>
            <a:r>
              <a:rPr lang="ru-RU" b="1" dirty="0">
                <a:solidFill>
                  <a:srgbClr val="C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вид перепончатокрылых насекомых. Создаёт одни из самых огромных колоний среди настоящих ос (в одной колонии может насчитываться свыше 5000 рабочих ос и около 15000 ячеек) и выражает сильное различие у самок разных кастовых групп. Тело чёрное, с жёлтыми пятнами на груди и обширными жёлтыми участками на брюшке. Вид средних по размеру перепончатокрылых: рабочие в длину 12—14 мм, самка — 18 мм. Вид распространен в Северном полушарии. В антеннах ос есть структуры, способные принимать </a:t>
            </a:r>
            <a:r>
              <a:rPr lang="ru-RU" sz="1200" dirty="0" err="1">
                <a:latin typeface="Times New Roman" pitchFamily="18" charset="0"/>
                <a:cs typeface="Times New Roman" pitchFamily="18" charset="0"/>
              </a:rPr>
              <a:t>феромонные</a:t>
            </a:r>
            <a:r>
              <a:rPr lang="ru-RU" sz="1200" dirty="0">
                <a:latin typeface="Times New Roman" pitchFamily="18" charset="0"/>
                <a:cs typeface="Times New Roman" pitchFamily="18" charset="0"/>
              </a:rPr>
              <a:t> сигналы муравьёв, благодаря которым осы находят пищу, найденную муравьями. Но муравьи смело нападают на приземляющихся ос, пускают в ход челюсти и кислоту, дабы отбить у них что-то съестное. Раздражённая такой настойчивостью оса хватает муравья челюстями, отлетает подальше и бросает невольного пассажира на землю. Муравьи не получают физических травм ни от челюстей ос, ни от падения (и могут продолжить поиски пищи, чтобы её снова смогли обнаружить осы), но, ошеломлённые падением, часто уже не возвращаются к этому источнику пищи. Обычный вид доминирует по численности среди всех настоящих ос в конце лета.</a:t>
            </a:r>
          </a:p>
        </p:txBody>
      </p:sp>
      <p:pic>
        <p:nvPicPr>
          <p:cNvPr id="27653" name="Picture 4"/>
          <p:cNvPicPr>
            <a:picLocks noChangeAspect="1" noChangeArrowheads="1"/>
          </p:cNvPicPr>
          <p:nvPr/>
        </p:nvPicPr>
        <p:blipFill>
          <a:blip r:embed="rId3" cstate="print"/>
          <a:srcRect t="17165" b="8443"/>
          <a:stretch>
            <a:fillRect/>
          </a:stretch>
        </p:blipFill>
        <p:spPr bwMode="auto">
          <a:xfrm>
            <a:off x="5264944" y="4699987"/>
            <a:ext cx="2862262" cy="19685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536561" y="4484401"/>
            <a:ext cx="1690710" cy="1270574"/>
          </a:xfrm>
          <a:prstGeom prst="rect">
            <a:avLst/>
          </a:prstGeom>
          <a:noFill/>
          <a:ln w="9525">
            <a:noFill/>
            <a:miter lim="800000"/>
            <a:headEnd/>
            <a:tailEnd/>
          </a:ln>
          <a:effectLst/>
        </p:spPr>
      </p:pic>
      <p:sp>
        <p:nvSpPr>
          <p:cNvPr id="28675" name="TextBox 1"/>
          <p:cNvSpPr txBox="1">
            <a:spLocks noChangeArrowheads="1"/>
          </p:cNvSpPr>
          <p:nvPr/>
        </p:nvSpPr>
        <p:spPr bwMode="auto">
          <a:xfrm>
            <a:off x="250825" y="188913"/>
            <a:ext cx="3961135" cy="4339650"/>
          </a:xfrm>
          <a:prstGeom prst="rect">
            <a:avLst/>
          </a:prstGeom>
          <a:noFill/>
          <a:ln w="9525">
            <a:noFill/>
            <a:miter lim="800000"/>
            <a:headEnd/>
            <a:tailEnd/>
          </a:ln>
        </p:spPr>
        <p:txBody>
          <a:bodyPr wrap="square">
            <a:spAutoFit/>
          </a:bodyPr>
          <a:lstStyle/>
          <a:p>
            <a:pPr algn="just"/>
            <a:r>
              <a:rPr lang="ru-RU" b="1" dirty="0">
                <a:solidFill>
                  <a:srgbClr val="C00000"/>
                </a:solidFill>
                <a:latin typeface="Times New Roman" pitchFamily="18" charset="0"/>
                <a:cs typeface="Times New Roman" pitchFamily="18" charset="0"/>
              </a:rPr>
              <a:t>Шершень обыкновенный, или оса шершневая (лат. </a:t>
            </a:r>
            <a:r>
              <a:rPr lang="ru-RU" b="1" dirty="0" err="1">
                <a:solidFill>
                  <a:srgbClr val="C00000"/>
                </a:solidFill>
                <a:latin typeface="Times New Roman" pitchFamily="18" charset="0"/>
                <a:cs typeface="Times New Roman" pitchFamily="18" charset="0"/>
              </a:rPr>
              <a:t>Vespa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crabro</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часто название сокращают просто до «шершень» — крупнейшая оса, обитающая на территории Европы. Длина матки варьирует от 25 до 35 миллиметров, рабочие особи и самцы короче. Самцы и самки немного различаются по строению: у самцов 13 сегментов усиков, у самок — 12, так же, как и у других ос. Брюшко самца имеет 7 видимых сегментов, брюшко самки на 1 сегмент меньше. Обыкновенный шершень больше, чем обычные осы. Гнёзда шершней похожи на осиные и имеют подобное строение, только они обычно имеют бурый, а не серый цвет. Это связано с использованием шершнями других деревьев для его создания. Обыкновенный шершень относительно неагрессивен, в отличие от ос, и укусы человека и животных происходят главным образом если потревожено гнездо или шершень применяет жало в качестве самообороны. Укусы шершня весьма болезненны, при наличии аллергии на осиный яд опасны для жизни. Обыкновенный шершень распространён по всей территории Европы, кроме её северных и крайних южных районов.</a:t>
            </a:r>
          </a:p>
        </p:txBody>
      </p:sp>
      <p:pic>
        <p:nvPicPr>
          <p:cNvPr id="28676" name="Picture 3"/>
          <p:cNvPicPr>
            <a:picLocks noChangeAspect="1" noChangeArrowheads="1"/>
          </p:cNvPicPr>
          <p:nvPr/>
        </p:nvPicPr>
        <p:blipFill>
          <a:blip r:embed="rId3" cstate="print"/>
          <a:srcRect/>
          <a:stretch>
            <a:fillRect/>
          </a:stretch>
        </p:blipFill>
        <p:spPr bwMode="auto">
          <a:xfrm>
            <a:off x="1941535" y="5445125"/>
            <a:ext cx="1982959" cy="1316038"/>
          </a:xfrm>
          <a:prstGeom prst="rect">
            <a:avLst/>
          </a:prstGeom>
          <a:noFill/>
          <a:ln w="9525">
            <a:noFill/>
            <a:miter lim="800000"/>
            <a:headEnd/>
            <a:tailEnd/>
          </a:ln>
          <a:effectLst/>
        </p:spPr>
      </p:pic>
      <p:sp>
        <p:nvSpPr>
          <p:cNvPr id="28677" name="TextBox 6"/>
          <p:cNvSpPr txBox="1">
            <a:spLocks noChangeArrowheads="1"/>
          </p:cNvSpPr>
          <p:nvPr/>
        </p:nvSpPr>
        <p:spPr bwMode="auto">
          <a:xfrm>
            <a:off x="4644008" y="196850"/>
            <a:ext cx="4192017" cy="4493538"/>
          </a:xfrm>
          <a:prstGeom prst="rect">
            <a:avLst/>
          </a:prstGeom>
          <a:noFill/>
          <a:ln w="9525">
            <a:noFill/>
            <a:miter lim="800000"/>
            <a:headEnd/>
            <a:tailEnd/>
          </a:ln>
        </p:spPr>
        <p:txBody>
          <a:bodyPr wrap="square">
            <a:spAutoFit/>
          </a:bodyPr>
          <a:lstStyle/>
          <a:p>
            <a:pPr algn="just"/>
            <a:r>
              <a:rPr lang="ru-RU" b="1" dirty="0">
                <a:solidFill>
                  <a:srgbClr val="C00000"/>
                </a:solidFill>
                <a:latin typeface="Times New Roman" pitchFamily="18" charset="0"/>
                <a:cs typeface="Times New Roman" pitchFamily="18" charset="0"/>
              </a:rPr>
              <a:t>Филин (</a:t>
            </a:r>
            <a:r>
              <a:rPr lang="ru-RU" b="1" dirty="0" err="1">
                <a:solidFill>
                  <a:srgbClr val="C00000"/>
                </a:solidFill>
                <a:latin typeface="Times New Roman" pitchFamily="18" charset="0"/>
                <a:cs typeface="Times New Roman" pitchFamily="18" charset="0"/>
              </a:rPr>
              <a:t>Bubo</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bubo</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имеет общую длину 62—72 см, с размахом крыльев 150—180 см, при длине крыла 41—52 см, весит 2,1—3,2 кг. Самки заметно крупнее самцов, оба пола окрашены одинаково. Филины, обитающие в разных частях ареала, различаются по размерам и окраске. </a:t>
            </a:r>
            <a:r>
              <a:rPr lang="ru-RU" sz="1200" dirty="0" smtClean="0">
                <a:latin typeface="Times New Roman" pitchFamily="18" charset="0"/>
                <a:cs typeface="Times New Roman" pitchFamily="18" charset="0"/>
              </a:rPr>
              <a:t>Филин </a:t>
            </a:r>
            <a:r>
              <a:rPr lang="ru-RU" sz="1200" dirty="0">
                <a:latin typeface="Times New Roman" pitchFamily="18" charset="0"/>
                <a:cs typeface="Times New Roman" pitchFamily="18" charset="0"/>
              </a:rPr>
              <a:t>— широко распространенная кочующая и оседлая птица. В России филины размножаются в конце марта - апреле. Гнездо — простая, вытоптанная самкой ямка, без подстилки, обычно на земле. В кладке обычно 2—3, иногда 4 и даже 5 яиц. Насиживает самка около 35 дней.</a:t>
            </a:r>
          </a:p>
          <a:p>
            <a:pPr algn="just"/>
            <a:r>
              <a:rPr lang="ru-RU" sz="1200" dirty="0" smtClean="0">
                <a:latin typeface="Times New Roman" pitchFamily="18" charset="0"/>
                <a:cs typeface="Times New Roman" pitchFamily="18" charset="0"/>
              </a:rPr>
              <a:t>	Кормится </a:t>
            </a:r>
            <a:r>
              <a:rPr lang="ru-RU" sz="1200" dirty="0">
                <a:latin typeface="Times New Roman" pitchFamily="18" charset="0"/>
                <a:cs typeface="Times New Roman" pitchFamily="18" charset="0"/>
              </a:rPr>
              <a:t>филин различными средней и мелкой величины млекопитающими — от зайцев (русак и беляк), до мелких мышевидных и насекомоядных. Грызуны составляют предпочитаемую пищу. Изредка филины нападают и на более крупных животных (самки косули, молодые горные козлы). Большое место в питании филина занимают также птицы — от крупных куриных (глухарь, тетерев), хищных (сапсан, тетеревятник, </a:t>
            </a:r>
            <a:r>
              <a:rPr lang="ru-RU" sz="1200" dirty="0" err="1">
                <a:latin typeface="Times New Roman" pitchFamily="18" charset="0"/>
                <a:cs typeface="Times New Roman" pitchFamily="18" charset="0"/>
              </a:rPr>
              <a:t>зимняк</a:t>
            </a:r>
            <a:r>
              <a:rPr lang="ru-RU" sz="1200" dirty="0">
                <a:latin typeface="Times New Roman" pitchFamily="18" charset="0"/>
                <a:cs typeface="Times New Roman" pitchFamily="18" charset="0"/>
              </a:rPr>
              <a:t>) до мелких воробьиных. Изредка филины кормятся и лягушками, и даже рыбами. Филин — ночная и сумеречная птица, но на севере охотится и днем. </a:t>
            </a:r>
          </a:p>
          <a:p>
            <a:endParaRPr lang="ru-RU" dirty="0"/>
          </a:p>
        </p:txBody>
      </p:sp>
      <p:pic>
        <p:nvPicPr>
          <p:cNvPr id="28678" name="Picture 2" descr="C:\Users\Светлана\Desktop\фил.jpg"/>
          <p:cNvPicPr>
            <a:picLocks noChangeAspect="1" noChangeArrowheads="1"/>
          </p:cNvPicPr>
          <p:nvPr/>
        </p:nvPicPr>
        <p:blipFill>
          <a:blip r:embed="rId4" cstate="print"/>
          <a:srcRect/>
          <a:stretch>
            <a:fillRect/>
          </a:stretch>
        </p:blipFill>
        <p:spPr bwMode="auto">
          <a:xfrm>
            <a:off x="5148263" y="4492625"/>
            <a:ext cx="3400425" cy="22685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noAutofit/>
          </a:bodyPr>
          <a:lstStyle/>
          <a:p>
            <a:pPr algn="ctr" eaLnBrk="1" fontAlgn="auto" hangingPunct="1">
              <a:spcAft>
                <a:spcPts val="0"/>
              </a:spcAft>
              <a:defRPr/>
            </a:pPr>
            <a:r>
              <a:rPr lang="ru-RU" sz="2800" b="1" dirty="0" smtClean="0">
                <a:solidFill>
                  <a:schemeClr val="accent6">
                    <a:lumMod val="75000"/>
                  </a:schemeClr>
                </a:solidFill>
                <a:latin typeface="Times New Roman" pitchFamily="18" charset="0"/>
                <a:cs typeface="Times New Roman" pitchFamily="18" charset="0"/>
              </a:rPr>
              <a:t>Государственный природный заказник, комплексный  </a:t>
            </a:r>
            <a:r>
              <a:rPr lang="ru-RU" sz="2800" b="1" dirty="0" err="1" smtClean="0">
                <a:solidFill>
                  <a:schemeClr val="accent6">
                    <a:lumMod val="75000"/>
                  </a:schemeClr>
                </a:solidFill>
                <a:latin typeface="Times New Roman" pitchFamily="18" charset="0"/>
                <a:cs typeface="Times New Roman" pitchFamily="18" charset="0"/>
              </a:rPr>
              <a:t>Совега</a:t>
            </a:r>
            <a:endParaRPr lang="ru-RU" sz="2800" b="1" dirty="0" smtClean="0">
              <a:solidFill>
                <a:schemeClr val="accent6">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rtlCol="0">
            <a:noAutofit/>
          </a:bodyPr>
          <a:lstStyle/>
          <a:p>
            <a:pPr marL="0" indent="0" algn="just" eaLnBrk="1" fontAlgn="auto" hangingPunct="1">
              <a:spcAft>
                <a:spcPts val="0"/>
              </a:spcAft>
              <a:buNone/>
              <a:defRPr/>
            </a:pPr>
            <a:r>
              <a:rPr lang="ru-RU" sz="1800" dirty="0" smtClean="0">
                <a:latin typeface="Times New Roman" pitchFamily="18" charset="0"/>
                <a:cs typeface="Times New Roman" pitchFamily="18" charset="0"/>
              </a:rPr>
              <a:t>Один из самых крупных в Костромской области болотных комплексов, расположенный на водоразделе бассейнов рек Северная Двина (верховья р. </a:t>
            </a:r>
            <a:r>
              <a:rPr lang="ru-RU" sz="1800" dirty="0" err="1" smtClean="0">
                <a:latin typeface="Times New Roman" pitchFamily="18" charset="0"/>
                <a:cs typeface="Times New Roman" pitchFamily="18" charset="0"/>
              </a:rPr>
              <a:t>Совега</a:t>
            </a:r>
            <a:r>
              <a:rPr lang="ru-RU" sz="1800" dirty="0" smtClean="0">
                <a:latin typeface="Times New Roman" pitchFamily="18" charset="0"/>
                <a:cs typeface="Times New Roman" pitchFamily="18" charset="0"/>
              </a:rPr>
              <a:t> - приток 3-го порядка р. Сухоны) и Волга. Территория является частью одного из крупнейших болотных комплексов центральной России с участками болот переходного и низинного типов и озерами, приуроченными к плоской озерно-ледниковой равнине. Имеет ключевое значение в формировании экологического каркаса межрегионального уровня. Уникальный для Костромской области ландшафт, играющий выдающуюся роль как регулятор стока бассейна р. Сухоны. Ценное водно-болотное угодье, соответствующее критериям международного уровня (</a:t>
            </a:r>
            <a:r>
              <a:rPr lang="ru-RU" sz="1800" dirty="0" err="1" smtClean="0">
                <a:latin typeface="Times New Roman" pitchFamily="18" charset="0"/>
                <a:cs typeface="Times New Roman" pitchFamily="18" charset="0"/>
              </a:rPr>
              <a:t>Рамсарской</a:t>
            </a:r>
            <a:r>
              <a:rPr lang="ru-RU" sz="1800" dirty="0" smtClean="0">
                <a:latin typeface="Times New Roman" pitchFamily="18" charset="0"/>
                <a:cs typeface="Times New Roman" pitchFamily="18" charset="0"/>
              </a:rPr>
              <a:t> конвенции). Торфяной массив имеет научное значение как полигон палеогеографических исследований и объект мониторинга глобальных изменений. Болотный массив окаймлен </a:t>
            </a:r>
            <a:r>
              <a:rPr lang="ru-RU" sz="1800" dirty="0" err="1" smtClean="0">
                <a:latin typeface="Times New Roman" pitchFamily="18" charset="0"/>
                <a:cs typeface="Times New Roman" pitchFamily="18" charset="0"/>
              </a:rPr>
              <a:t>малонарушенными</a:t>
            </a:r>
            <a:r>
              <a:rPr lang="ru-RU" sz="1800" dirty="0" smtClean="0">
                <a:latin typeface="Times New Roman" pitchFamily="18" charset="0"/>
                <a:cs typeface="Times New Roman" pitchFamily="18" charset="0"/>
              </a:rPr>
              <a:t> сосновыми и березово-ольховыми лесами с естественной динамикой, в древостоях широко распространен древовидный можжевельник. Ценные местообитания белой куропатки, большого кроншнепа, филина (Красная книга РФ), серого журавля, длиннохвостой и бородатой неясытей (СИТЭС, Приложение II). Вероятно гнездование беркута и большого подорлика (Красная книга РФ). Территория предпочтительна для воспроизводства охотничьих животных.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251520" y="333375"/>
            <a:ext cx="4248472" cy="3929063"/>
          </a:xfrm>
          <a:prstGeom prst="rect">
            <a:avLst/>
          </a:prstGeom>
        </p:spPr>
        <p:txBody>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eaLnBrk="1" hangingPunct="1">
              <a:buFont typeface="Wingdings 2" pitchFamily="18" charset="2"/>
              <a:buNone/>
              <a:defRPr/>
            </a:pPr>
            <a:r>
              <a:rPr lang="vi-VN" sz="1800" b="1" dirty="0" smtClean="0">
                <a:solidFill>
                  <a:srgbClr val="C00000"/>
                </a:solidFill>
                <a:latin typeface="Times New Roman" pitchFamily="18" charset="0"/>
                <a:cs typeface="Times New Roman" pitchFamily="18" charset="0"/>
              </a:rPr>
              <a:t>Бе́лая куропа́тка (</a:t>
            </a:r>
            <a:r>
              <a:rPr lang="en-US" sz="1800" b="1" dirty="0" err="1" smtClean="0">
                <a:solidFill>
                  <a:srgbClr val="C00000"/>
                </a:solidFill>
                <a:latin typeface="Times New Roman" pitchFamily="18" charset="0"/>
                <a:cs typeface="Times New Roman" pitchFamily="18" charset="0"/>
              </a:rPr>
              <a:t>Lagopus</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lagopus</a:t>
            </a:r>
            <a:r>
              <a:rPr lang="en-US" sz="1800" b="1" dirty="0" smtClean="0">
                <a:solidFill>
                  <a:srgbClr val="C00000"/>
                </a:solidFill>
                <a:latin typeface="Times New Roman" pitchFamily="18" charset="0"/>
                <a:cs typeface="Times New Roman" pitchFamily="18" charset="0"/>
              </a:rPr>
              <a:t> (Linnaeus, 1758))</a:t>
            </a:r>
            <a:r>
              <a:rPr lang="ru-RU"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Длина тела 35—38 см; весит 400—700 г. Среди остальных </a:t>
            </a:r>
            <a:r>
              <a:rPr lang="ru-RU" sz="1200" dirty="0" err="1" smtClean="0">
                <a:latin typeface="Times New Roman" pitchFamily="18" charset="0"/>
                <a:cs typeface="Times New Roman" pitchFamily="18" charset="0"/>
              </a:rPr>
              <a:t>курообразных</a:t>
            </a:r>
            <a:r>
              <a:rPr lang="ru-RU" sz="1200" dirty="0" smtClean="0">
                <a:latin typeface="Times New Roman" pitchFamily="18" charset="0"/>
                <a:cs typeface="Times New Roman" pitchFamily="18" charset="0"/>
              </a:rPr>
              <a:t> белая куропатка выделяется ярко выраженным сезонным диморфизмом: её окраска различна в зависимости от времени года. Зимнее оперение у неё белое, за исключением чёрных наружных хвостовых перьев, с густо оперёнными ногами. Весной, в период спаривания у самцов голова и шея приобретают кирпично—коричневый цвет, резко контрастирующий с белым туловищем. Летом и осенью самец и самка одинаково рыже-бурые или пёстрые (серые с различными поперечными волнами, тёмными пятнами и полосами). Маховые перья белые; ноги и брюхо белые или желтовато-белые. Рисунок представляет значительные индивидуальные изменения. Самка немного меньше самца, светлее его и раньше его меняет окраску. Питание преимущественно растительное; количество животных кормов у взрослых птиц составляет всего 2—3 % объёма рациона. В зимние месяцы куропатки поедают почки и побеги древесных растений (особенно ив и берёз); летом — листья, семена, ягоды. Птенцы в первые дни жизни кормятся в основном насекомыми</a:t>
            </a:r>
          </a:p>
          <a:p>
            <a:pPr eaLnBrk="1" hangingPunct="1">
              <a:defRPr/>
            </a:pPr>
            <a:endParaRPr lang="ru-RU" sz="1000" dirty="0" smtClean="0">
              <a:latin typeface="Times New Roman" pitchFamily="18" charset="0"/>
              <a:cs typeface="Times New Roman" pitchFamily="18" charset="0"/>
            </a:endParaRPr>
          </a:p>
        </p:txBody>
      </p:sp>
      <p:pic>
        <p:nvPicPr>
          <p:cNvPr id="29699" name="i-main-pic" descr="&amp;Kcy;&amp;acy;&amp;rcy;&amp;tcy;&amp;icy;&amp;ncy;&amp;kcy;&amp;acy; 12 &amp;icy;&amp;zcy; 3690"/>
          <p:cNvPicPr>
            <a:picLocks noChangeAspect="1" noChangeArrowheads="1"/>
          </p:cNvPicPr>
          <p:nvPr/>
        </p:nvPicPr>
        <p:blipFill>
          <a:blip r:embed="rId2" cstate="print"/>
          <a:srcRect/>
          <a:stretch>
            <a:fillRect/>
          </a:stretch>
        </p:blipFill>
        <p:spPr bwMode="auto">
          <a:xfrm>
            <a:off x="899592" y="4744251"/>
            <a:ext cx="2711450" cy="1895475"/>
          </a:xfrm>
          <a:prstGeom prst="rect">
            <a:avLst/>
          </a:prstGeom>
          <a:noFill/>
          <a:ln w="9525">
            <a:noFill/>
            <a:miter lim="800000"/>
            <a:headEnd/>
            <a:tailEnd/>
          </a:ln>
        </p:spPr>
      </p:pic>
      <p:sp>
        <p:nvSpPr>
          <p:cNvPr id="29700" name="TextBox 3"/>
          <p:cNvSpPr txBox="1">
            <a:spLocks noChangeArrowheads="1"/>
          </p:cNvSpPr>
          <p:nvPr/>
        </p:nvSpPr>
        <p:spPr bwMode="auto">
          <a:xfrm>
            <a:off x="4788024" y="333375"/>
            <a:ext cx="3887664" cy="3970318"/>
          </a:xfrm>
          <a:prstGeom prst="rect">
            <a:avLst/>
          </a:prstGeom>
          <a:noFill/>
          <a:ln w="9525">
            <a:noFill/>
            <a:miter lim="800000"/>
            <a:headEnd/>
            <a:tailEnd/>
          </a:ln>
        </p:spPr>
        <p:txBody>
          <a:bodyPr wrap="square">
            <a:spAutoFit/>
          </a:bodyPr>
          <a:lstStyle/>
          <a:p>
            <a:pPr algn="just"/>
            <a:r>
              <a:rPr lang="ru-RU" b="1" dirty="0">
                <a:solidFill>
                  <a:srgbClr val="C00000"/>
                </a:solidFill>
                <a:latin typeface="Times New Roman" pitchFamily="18" charset="0"/>
                <a:cs typeface="Times New Roman" pitchFamily="18" charset="0"/>
              </a:rPr>
              <a:t>Большой кроншнеп (лат. </a:t>
            </a:r>
            <a:r>
              <a:rPr lang="en-US" b="1" dirty="0" err="1">
                <a:solidFill>
                  <a:srgbClr val="C00000"/>
                </a:solidFill>
                <a:latin typeface="Times New Roman" pitchFamily="18" charset="0"/>
                <a:cs typeface="Times New Roman" pitchFamily="18" charset="0"/>
              </a:rPr>
              <a:t>Numenius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arquata</a:t>
            </a:r>
            <a:r>
              <a:rPr lang="en-US" b="1" dirty="0">
                <a:solidFill>
                  <a:srgbClr val="C00000"/>
                </a:solidFill>
                <a:latin typeface="Times New Roman" pitchFamily="18" charset="0"/>
                <a:cs typeface="Times New Roman" pitchFamily="18" charset="0"/>
              </a:rPr>
              <a:t>) — </a:t>
            </a:r>
            <a:r>
              <a:rPr lang="ru-RU" b="1" dirty="0">
                <a:solidFill>
                  <a:srgbClr val="C00000"/>
                </a:solidFill>
                <a:latin typeface="Times New Roman" pitchFamily="18" charset="0"/>
                <a:cs typeface="Times New Roman" pitchFamily="18" charset="0"/>
              </a:rPr>
              <a:t>вид птиц из семейства </a:t>
            </a:r>
            <a:r>
              <a:rPr lang="ru-RU" b="1" dirty="0" err="1">
                <a:solidFill>
                  <a:srgbClr val="C00000"/>
                </a:solidFill>
                <a:latin typeface="Times New Roman" pitchFamily="18" charset="0"/>
                <a:cs typeface="Times New Roman" pitchFamily="18" charset="0"/>
              </a:rPr>
              <a:t>бекасовых</a:t>
            </a:r>
            <a:r>
              <a:rPr lang="ru-RU"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Scolopacidae</a:t>
            </a:r>
            <a:r>
              <a:rPr lang="en-US" b="1" dirty="0" smtClean="0">
                <a:solidFill>
                  <a:srgbClr val="C00000"/>
                </a:solidFill>
                <a:latin typeface="Times New Roman" pitchFamily="18" charset="0"/>
                <a:cs typeface="Times New Roman" pitchFamily="18" charset="0"/>
              </a:rPr>
              <a:t>).</a:t>
            </a:r>
            <a:r>
              <a:rPr lang="ru-RU" b="1"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Принадлежит </a:t>
            </a:r>
            <a:r>
              <a:rPr lang="ru-RU" sz="1200" dirty="0">
                <a:latin typeface="Times New Roman" pitchFamily="18" charset="0"/>
                <a:cs typeface="Times New Roman" pitchFamily="18" charset="0"/>
              </a:rPr>
              <a:t>к семейству </a:t>
            </a:r>
            <a:r>
              <a:rPr lang="ru-RU" sz="1200" dirty="0" err="1">
                <a:latin typeface="Times New Roman" pitchFamily="18" charset="0"/>
                <a:cs typeface="Times New Roman" pitchFamily="18" charset="0"/>
              </a:rPr>
              <a:t>бекасовых</a:t>
            </a:r>
            <a:r>
              <a:rPr lang="ru-RU" sz="1200" dirty="0">
                <a:latin typeface="Times New Roman" pitchFamily="18" charset="0"/>
                <a:cs typeface="Times New Roman" pitchFamily="18" charset="0"/>
              </a:rPr>
              <a:t>. Длина его достигает 70—75 см, размах крыльев — 125 см, длина крыла — 32, хвоста — 12, клюва — 18 — 20 см. Оперение верхней стороны тела бурое со светлыми каемками, нижней части тела — ржаво-желтое с бурыми пятнами; маховые перья черные с белыми пятнами, рулевые имеют черно-бурые полосы. Это пугливая, осторожная, недоверчивая птица; она охотно собирается в небольшие стаи, ее осторожность всегда собирает вокруг нее стаи других, менее понятливых голенастых птиц. Голос кроншнепа состоит из округленных, звучных тонов. Местом гнездования его являются преимущественно северные страны и особенно тундры. Пищу его, кроме растительных веществ и насекомых, составляют мелкие рыбы и земноводные. </a:t>
            </a:r>
          </a:p>
          <a:p>
            <a:endParaRPr lang="ru-RU" dirty="0"/>
          </a:p>
        </p:txBody>
      </p:sp>
      <p:pic>
        <p:nvPicPr>
          <p:cNvPr id="29701" name="Picture 2"/>
          <p:cNvPicPr>
            <a:picLocks noChangeAspect="1" noChangeArrowheads="1"/>
          </p:cNvPicPr>
          <p:nvPr/>
        </p:nvPicPr>
        <p:blipFill>
          <a:blip r:embed="rId3" cstate="print"/>
          <a:srcRect/>
          <a:stretch>
            <a:fillRect/>
          </a:stretch>
        </p:blipFill>
        <p:spPr bwMode="auto">
          <a:xfrm>
            <a:off x="5449888" y="4725201"/>
            <a:ext cx="2995612" cy="19145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487133" y="3717032"/>
            <a:ext cx="2286173" cy="2828450"/>
          </a:xfrm>
          <a:prstGeom prst="rect">
            <a:avLst/>
          </a:prstGeom>
          <a:noFill/>
          <a:ln w="9525">
            <a:noFill/>
            <a:miter lim="800000"/>
            <a:headEnd/>
            <a:tailEnd/>
          </a:ln>
          <a:effectLst/>
        </p:spPr>
      </p:pic>
      <p:sp>
        <p:nvSpPr>
          <p:cNvPr id="30723" name="TextBox 1"/>
          <p:cNvSpPr txBox="1">
            <a:spLocks noChangeArrowheads="1"/>
          </p:cNvSpPr>
          <p:nvPr/>
        </p:nvSpPr>
        <p:spPr bwMode="auto">
          <a:xfrm>
            <a:off x="539750" y="115888"/>
            <a:ext cx="8208963" cy="3509962"/>
          </a:xfrm>
          <a:prstGeom prst="rect">
            <a:avLst/>
          </a:prstGeom>
          <a:noFill/>
          <a:ln w="9525">
            <a:noFill/>
            <a:miter lim="800000"/>
            <a:headEnd/>
            <a:tailEnd/>
          </a:ln>
        </p:spPr>
        <p:txBody>
          <a:bodyPr>
            <a:spAutoFit/>
          </a:bodyPr>
          <a:lstStyle/>
          <a:p>
            <a:pPr algn="just"/>
            <a:r>
              <a:rPr lang="ru-RU" b="1" dirty="0">
                <a:solidFill>
                  <a:srgbClr val="C00000"/>
                </a:solidFill>
                <a:latin typeface="Times New Roman" pitchFamily="18" charset="0"/>
                <a:cs typeface="Times New Roman" pitchFamily="18" charset="0"/>
              </a:rPr>
              <a:t>Серый журавль (лат. </a:t>
            </a:r>
            <a:r>
              <a:rPr lang="ru-RU" b="1" dirty="0" err="1">
                <a:solidFill>
                  <a:srgbClr val="C00000"/>
                </a:solidFill>
                <a:latin typeface="Times New Roman" pitchFamily="18" charset="0"/>
                <a:cs typeface="Times New Roman" pitchFamily="18" charset="0"/>
              </a:rPr>
              <a:t>Grus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grus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Grus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communis</a:t>
            </a:r>
            <a:r>
              <a:rPr lang="ru-RU" b="1" dirty="0">
                <a:solidFill>
                  <a:srgbClr val="C00000"/>
                </a:solidFill>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sz="1200" dirty="0">
                <a:latin typeface="Times New Roman" pitchFamily="18" charset="0"/>
                <a:cs typeface="Times New Roman" pitchFamily="18" charset="0"/>
              </a:rPr>
              <a:t>крупная птица, обитающая в Европе и Азии; третий по численности вид журавлей. Это крупная птица, высота около 115 см, размах крыльев 180—200 см; вес самца до 6 кг, самки до 5 кг 900 г. Оперение большей части тела синевато-серое, что позволяет птице маскироваться от врагов среди лесистой местности. Спина и подхвостье несколько темнее, а крылья и брюхо более светлые. Окончания крыльев чёрные. Передняя часть головы, подбородок, верхняя часть шеи и уздечка чёрные либо тёмно-серые. Затылок синевато-серый. По бокам головы имеется белая широкая полоса, начинающаяся под глазами и далее уходящая вниз вдоль шеи. На темени перья почти отсутствуют, а участок голой кожи выглядит красной шапочкой. Клюв светлый. Ноги чёрные. У молодых журавлей перья на голове и шее серые с рыжими окончаниями. Гнездуется серый журавль в северной и западной Европе; на большей части территории России . Гнездится главным образом в болотистой местности: кочковатых болотах, окружённых лесом, в заросших осокой или камышом лугах, в заболоченных поймах рек. Предпочитают большие изолированные заболоченные территории, но в случае недостатка таких мест могут обосноваться на небольших участках вблизи от сельскохозяйственных угодий. Для зимовки выбирают возвышенности, густо покрытые травянистой растительностью; часто селятся вблизи от сельскохозяйственных угодий и пастбищ. Сезон размножения длится с апреля по июль. Пара образуется ещё зимой, до перелёта к месту будущего гнезда. Для гнезда выбирается относительно сухой участок земли, над водой или поблизости от неё. Место выбирается посреди густой растительности. Самка обычно откладывает 2 яйца. Инкубационный период составляет 28—31 день, оба родителя насиживают яйца. Птенцы </a:t>
            </a:r>
            <a:r>
              <a:rPr lang="ru-RU" sz="1200" dirty="0" err="1">
                <a:latin typeface="Times New Roman" pitchFamily="18" charset="0"/>
                <a:cs typeface="Times New Roman" pitchFamily="18" charset="0"/>
              </a:rPr>
              <a:t>выводкого</a:t>
            </a:r>
            <a:r>
              <a:rPr lang="ru-RU" sz="1200" dirty="0">
                <a:latin typeface="Times New Roman" pitchFamily="18" charset="0"/>
                <a:cs typeface="Times New Roman" pitchFamily="18" charset="0"/>
              </a:rPr>
              <a:t> типа, покрытые пухом и вскоре после рождения способны покидать гнездо. Полное оперение птенцов наступает через 65—70 дней.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noAutofit/>
          </a:bodyPr>
          <a:lstStyle/>
          <a:p>
            <a:pPr algn="ctr" eaLnBrk="1" fontAlgn="auto" hangingPunct="1">
              <a:spcAft>
                <a:spcPts val="0"/>
              </a:spcAft>
              <a:defRPr/>
            </a:pPr>
            <a:r>
              <a:rPr lang="ru-RU" sz="2800" b="1" dirty="0" smtClean="0">
                <a:solidFill>
                  <a:schemeClr val="accent6">
                    <a:lumMod val="75000"/>
                  </a:schemeClr>
                </a:solidFill>
                <a:latin typeface="Times New Roman" pitchFamily="18" charset="0"/>
                <a:cs typeface="Times New Roman" pitchFamily="18" charset="0"/>
              </a:rPr>
              <a:t>Памятник природы Пермские отложения</a:t>
            </a:r>
          </a:p>
        </p:txBody>
      </p:sp>
      <p:sp>
        <p:nvSpPr>
          <p:cNvPr id="12291" name="Содержимое 3"/>
          <p:cNvSpPr>
            <a:spLocks noGrp="1"/>
          </p:cNvSpPr>
          <p:nvPr>
            <p:ph sz="half" idx="1"/>
          </p:nvPr>
        </p:nvSpPr>
        <p:spPr>
          <a:xfrm>
            <a:off x="357188" y="1600200"/>
            <a:ext cx="8329612" cy="4525963"/>
          </a:xfrm>
        </p:spPr>
        <p:txBody>
          <a:bodyPr/>
          <a:lstStyle/>
          <a:p>
            <a:pPr marL="0" indent="0" algn="just" eaLnBrk="1" hangingPunct="1">
              <a:buNone/>
            </a:pPr>
            <a:r>
              <a:rPr lang="ru-RU" sz="2000" dirty="0" smtClean="0">
                <a:latin typeface="Times New Roman" pitchFamily="18" charset="0"/>
                <a:cs typeface="Times New Roman" pitchFamily="18" charset="0"/>
              </a:rPr>
              <a:t>	Долина и русло р. </a:t>
            </a:r>
            <a:r>
              <a:rPr lang="ru-RU" sz="2000" dirty="0" err="1" smtClean="0">
                <a:latin typeface="Times New Roman" pitchFamily="18" charset="0"/>
                <a:cs typeface="Times New Roman" pitchFamily="18" charset="0"/>
              </a:rPr>
              <a:t>Святица</a:t>
            </a:r>
            <a:r>
              <a:rPr lang="ru-RU" sz="2000" dirty="0" smtClean="0">
                <a:latin typeface="Times New Roman" pitchFamily="18" charset="0"/>
                <a:cs typeface="Times New Roman" pitchFamily="18" charset="0"/>
              </a:rPr>
              <a:t>. Редкий в пределах области участок выхода на поверхность осадочных пород пермского возраста - известняков, доломитов, мергелей, гипса с ископаемыми остатками, представляющими значительный палеонтологический интерес. Ландшафтное разнообразие определяется контрастом плоской междуречной моренной равнины и крутых склонов, сложенных карбонатными коренными горными породами. Не рубленные ранее мобилизационные березово-осиново- еловые леса с участием видов флоры широколиственных лесов. Произрастают более 10 видов растений редких и охраняемых в Костромской области. Территория служит очагом расселения видов на прилегающие </a:t>
            </a:r>
            <a:r>
              <a:rPr lang="ru-RU" sz="2000" dirty="0" err="1" smtClean="0">
                <a:latin typeface="Times New Roman" pitchFamily="18" charset="0"/>
                <a:cs typeface="Times New Roman" pitchFamily="18" charset="0"/>
              </a:rPr>
              <a:t>сильнонарушенные</a:t>
            </a:r>
            <a:r>
              <a:rPr lang="ru-RU" sz="2000" dirty="0" smtClean="0">
                <a:latin typeface="Times New Roman" pitchFamily="18" charset="0"/>
                <a:cs typeface="Times New Roman" pitchFamily="18" charset="0"/>
              </a:rPr>
              <a:t> территории. Лесной массив выполняет </a:t>
            </a:r>
            <a:r>
              <a:rPr lang="ru-RU" sz="2000" dirty="0" err="1" smtClean="0">
                <a:latin typeface="Times New Roman" pitchFamily="18" charset="0"/>
                <a:cs typeface="Times New Roman" pitchFamily="18" charset="0"/>
              </a:rPr>
              <a:t>водоохранные</a:t>
            </a:r>
            <a:r>
              <a:rPr lang="ru-RU" sz="2000" dirty="0" smtClean="0">
                <a:latin typeface="Times New Roman" pitchFamily="18" charset="0"/>
                <a:cs typeface="Times New Roman" pitchFamily="18" charset="0"/>
              </a:rPr>
              <a:t> функции для р. </a:t>
            </a:r>
            <a:r>
              <a:rPr lang="ru-RU" sz="2000" dirty="0" err="1" smtClean="0">
                <a:latin typeface="Times New Roman" pitchFamily="18" charset="0"/>
                <a:cs typeface="Times New Roman" pitchFamily="18" charset="0"/>
              </a:rPr>
              <a:t>Святица</a:t>
            </a:r>
            <a:r>
              <a:rPr lang="ru-RU" sz="2000" dirty="0" smtClean="0">
                <a:latin typeface="Times New Roman" pitchFamily="18" charset="0"/>
                <a:cs typeface="Times New Roman" pitchFamily="18" charset="0"/>
              </a:rPr>
              <a:t>, в бассейне которой преобладают </a:t>
            </a:r>
            <a:r>
              <a:rPr lang="ru-RU" sz="2000" dirty="0" err="1" smtClean="0">
                <a:latin typeface="Times New Roman" pitchFamily="18" charset="0"/>
                <a:cs typeface="Times New Roman" pitchFamily="18" charset="0"/>
              </a:rPr>
              <a:t>сильнонарушенные</a:t>
            </a:r>
            <a:r>
              <a:rPr lang="ru-RU" sz="2000" dirty="0" smtClean="0">
                <a:latin typeface="Times New Roman" pitchFamily="18" charset="0"/>
                <a:cs typeface="Times New Roman" pitchFamily="18" charset="0"/>
              </a:rPr>
              <a:t> ландшафты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23528" y="116632"/>
            <a:ext cx="8686800" cy="838200"/>
          </a:xfrm>
        </p:spPr>
        <p:txBody>
          <a:bodyPr>
            <a:noAutofit/>
          </a:bodyPr>
          <a:lstStyle/>
          <a:p>
            <a:pPr algn="ctr" eaLnBrk="1" fontAlgn="auto" hangingPunct="1">
              <a:spcAft>
                <a:spcPts val="0"/>
              </a:spcAft>
              <a:defRPr/>
            </a:pPr>
            <a:r>
              <a:rPr lang="ru-RU" sz="2800" b="1" dirty="0" smtClean="0">
                <a:solidFill>
                  <a:schemeClr val="accent6">
                    <a:lumMod val="75000"/>
                  </a:schemeClr>
                </a:solidFill>
                <a:latin typeface="Times New Roman" pitchFamily="18" charset="0"/>
                <a:cs typeface="Times New Roman" pitchFamily="18" charset="0"/>
              </a:rPr>
              <a:t>Государственный природный заказник, комплексный </a:t>
            </a:r>
            <a:r>
              <a:rPr lang="ru-RU" sz="2800" b="1" dirty="0" err="1" smtClean="0">
                <a:solidFill>
                  <a:schemeClr val="accent6">
                    <a:lumMod val="75000"/>
                  </a:schemeClr>
                </a:solidFill>
                <a:latin typeface="Times New Roman" pitchFamily="18" charset="0"/>
                <a:cs typeface="Times New Roman" pitchFamily="18" charset="0"/>
              </a:rPr>
              <a:t>Иваньковское</a:t>
            </a:r>
            <a:r>
              <a:rPr lang="ru-RU" sz="2800" b="1" dirty="0" smtClean="0">
                <a:solidFill>
                  <a:schemeClr val="accent6">
                    <a:lumMod val="75000"/>
                  </a:schemeClr>
                </a:solidFill>
                <a:latin typeface="Times New Roman" pitchFamily="18" charset="0"/>
                <a:cs typeface="Times New Roman" pitchFamily="18" charset="0"/>
              </a:rPr>
              <a:t> болото</a:t>
            </a:r>
          </a:p>
        </p:txBody>
      </p:sp>
      <p:sp>
        <p:nvSpPr>
          <p:cNvPr id="3" name="Содержимое 2"/>
          <p:cNvSpPr>
            <a:spLocks noGrp="1"/>
          </p:cNvSpPr>
          <p:nvPr>
            <p:ph idx="1"/>
          </p:nvPr>
        </p:nvSpPr>
        <p:spPr>
          <a:xfrm>
            <a:off x="304800" y="1554163"/>
            <a:ext cx="8686800" cy="3819053"/>
          </a:xfrm>
        </p:spPr>
        <p:txBody>
          <a:bodyPr rtlCol="0">
            <a:normAutofit/>
          </a:bodyPr>
          <a:lstStyle/>
          <a:p>
            <a:pPr marL="0" indent="0" algn="just" eaLnBrk="1" fontAlgn="auto" hangingPunct="1">
              <a:spcAft>
                <a:spcPts val="0"/>
              </a:spcAft>
              <a:buNone/>
              <a:defRPr/>
            </a:pPr>
            <a:r>
              <a:rPr lang="ru-RU" sz="1800" dirty="0" smtClean="0">
                <a:latin typeface="Times New Roman" pitchFamily="18" charset="0"/>
                <a:cs typeface="Times New Roman" pitchFamily="18" charset="0"/>
              </a:rPr>
              <a:t>	Ценный природный ландшафт. Участок плоской </a:t>
            </a:r>
            <a:r>
              <a:rPr lang="ru-RU" sz="1800" dirty="0" err="1" smtClean="0">
                <a:latin typeface="Times New Roman" pitchFamily="18" charset="0"/>
                <a:cs typeface="Times New Roman" pitchFamily="18" charset="0"/>
              </a:rPr>
              <a:t>моренно-водноледниковой</a:t>
            </a:r>
            <a:r>
              <a:rPr lang="ru-RU" sz="1800" dirty="0" smtClean="0">
                <a:latin typeface="Times New Roman" pitchFamily="18" charset="0"/>
                <a:cs typeface="Times New Roman" pitchFamily="18" charset="0"/>
              </a:rPr>
              <a:t> равнины на водораздельном пространстве р. </a:t>
            </a:r>
            <a:r>
              <a:rPr lang="ru-RU" sz="1800" dirty="0" err="1" smtClean="0">
                <a:latin typeface="Times New Roman" pitchFamily="18" charset="0"/>
                <a:cs typeface="Times New Roman" pitchFamily="18" charset="0"/>
              </a:rPr>
              <a:t>Воча</a:t>
            </a:r>
            <a:r>
              <a:rPr lang="ru-RU" sz="1800" dirty="0" smtClean="0">
                <a:latin typeface="Times New Roman" pitchFamily="18" charset="0"/>
                <a:cs typeface="Times New Roman" pitchFamily="18" charset="0"/>
              </a:rPr>
              <a:t> (приток р. Костромы) и </a:t>
            </a:r>
            <a:r>
              <a:rPr lang="ru-RU" sz="1800" dirty="0" err="1" smtClean="0">
                <a:latin typeface="Times New Roman" pitchFamily="18" charset="0"/>
                <a:cs typeface="Times New Roman" pitchFamily="18" charset="0"/>
              </a:rPr>
              <a:t>Янда</a:t>
            </a:r>
            <a:r>
              <a:rPr lang="ru-RU" sz="1800" dirty="0" smtClean="0">
                <a:latin typeface="Times New Roman" pitchFamily="18" charset="0"/>
                <a:cs typeface="Times New Roman" pitchFamily="18" charset="0"/>
              </a:rPr>
              <a:t> (приток р. </a:t>
            </a:r>
            <a:r>
              <a:rPr lang="ru-RU" sz="1800" dirty="0" err="1" smtClean="0">
                <a:latin typeface="Times New Roman" pitchFamily="18" charset="0"/>
                <a:cs typeface="Times New Roman" pitchFamily="18" charset="0"/>
              </a:rPr>
              <a:t>Воча</a:t>
            </a:r>
            <a:r>
              <a:rPr lang="ru-RU" sz="1800" dirty="0" smtClean="0">
                <a:latin typeface="Times New Roman" pitchFamily="18" charset="0"/>
                <a:cs typeface="Times New Roman" pitchFamily="18" charset="0"/>
              </a:rPr>
              <a:t>). Центральную часть территории занимает ценное </a:t>
            </a:r>
            <a:r>
              <a:rPr lang="ru-RU" sz="1800" dirty="0" err="1" smtClean="0">
                <a:latin typeface="Times New Roman" pitchFamily="18" charset="0"/>
                <a:cs typeface="Times New Roman" pitchFamily="18" charset="0"/>
              </a:rPr>
              <a:t>водно</a:t>
            </a:r>
            <a:r>
              <a:rPr lang="ru-RU" sz="1800" dirty="0" smtClean="0">
                <a:latin typeface="Times New Roman" pitchFamily="18" charset="0"/>
                <a:cs typeface="Times New Roman" pitchFamily="18" charset="0"/>
              </a:rPr>
              <a:t>- болотное угодье - верховое болото (</a:t>
            </a:r>
            <a:r>
              <a:rPr lang="ru-RU" sz="1800" dirty="0" err="1" smtClean="0">
                <a:latin typeface="Times New Roman" pitchFamily="18" charset="0"/>
                <a:cs typeface="Times New Roman" pitchFamily="18" charset="0"/>
              </a:rPr>
              <a:t>Иваньковское</a:t>
            </a:r>
            <a:r>
              <a:rPr lang="ru-RU" sz="1800" dirty="0" smtClean="0">
                <a:latin typeface="Times New Roman" pitchFamily="18" charset="0"/>
                <a:cs typeface="Times New Roman" pitchFamily="18" charset="0"/>
              </a:rPr>
              <a:t>). Истоки ручьев, питающих р. </a:t>
            </a:r>
            <a:r>
              <a:rPr lang="ru-RU" sz="1800" dirty="0" err="1" smtClean="0">
                <a:latin typeface="Times New Roman" pitchFamily="18" charset="0"/>
                <a:cs typeface="Times New Roman" pitchFamily="18" charset="0"/>
              </a:rPr>
              <a:t>Воча</a:t>
            </a:r>
            <a:r>
              <a:rPr lang="ru-RU" sz="1800" dirty="0" smtClean="0">
                <a:latin typeface="Times New Roman" pitchFamily="18" charset="0"/>
                <a:cs typeface="Times New Roman" pitchFamily="18" charset="0"/>
              </a:rPr>
              <a:t>. Лесные массивы репрезентативны для </a:t>
            </a:r>
            <a:r>
              <a:rPr lang="ru-RU" sz="1800" dirty="0" err="1" smtClean="0">
                <a:latin typeface="Times New Roman" pitchFamily="18" charset="0"/>
                <a:cs typeface="Times New Roman" pitchFamily="18" charset="0"/>
              </a:rPr>
              <a:t>подзоны</a:t>
            </a:r>
            <a:r>
              <a:rPr lang="ru-RU" sz="1800" dirty="0" smtClean="0">
                <a:latin typeface="Times New Roman" pitchFamily="18" charset="0"/>
                <a:cs typeface="Times New Roman" pitchFamily="18" charset="0"/>
              </a:rPr>
              <a:t> южной тайги и </a:t>
            </a:r>
            <a:r>
              <a:rPr lang="ru-RU" sz="1800" dirty="0" err="1" smtClean="0">
                <a:latin typeface="Times New Roman" pitchFamily="18" charset="0"/>
                <a:cs typeface="Times New Roman" pitchFamily="18" charset="0"/>
              </a:rPr>
              <a:t>малонарушены</a:t>
            </a:r>
            <a:r>
              <a:rPr lang="ru-RU" sz="1800" dirty="0" smtClean="0">
                <a:latin typeface="Times New Roman" pitchFamily="18" charset="0"/>
                <a:cs typeface="Times New Roman" pitchFamily="18" charset="0"/>
              </a:rPr>
              <a:t>, представлены сосняками и ельниками. Возраст ели достигает 160 лет, сосны - 180 лет. Территория участвует в формировании экологического каркаса бассейна р. Костромы. Играет важную </a:t>
            </a:r>
            <a:r>
              <a:rPr lang="ru-RU" sz="1800" dirty="0" err="1" smtClean="0">
                <a:latin typeface="Times New Roman" pitchFamily="18" charset="0"/>
                <a:cs typeface="Times New Roman" pitchFamily="18" charset="0"/>
              </a:rPr>
              <a:t>водоохранную</a:t>
            </a:r>
            <a:r>
              <a:rPr lang="ru-RU" sz="1800" dirty="0" smtClean="0">
                <a:latin typeface="Times New Roman" pitchFamily="18" charset="0"/>
                <a:cs typeface="Times New Roman" pitchFamily="18" charset="0"/>
              </a:rPr>
              <a:t> роль. Служит очагом распространения таежных видов на прилегающие </a:t>
            </a:r>
            <a:r>
              <a:rPr lang="ru-RU" sz="1800" dirty="0" err="1" smtClean="0">
                <a:latin typeface="Times New Roman" pitchFamily="18" charset="0"/>
                <a:cs typeface="Times New Roman" pitchFamily="18" charset="0"/>
              </a:rPr>
              <a:t>антропогенно</a:t>
            </a:r>
            <a:r>
              <a:rPr lang="ru-RU" sz="1800" dirty="0" smtClean="0">
                <a:latin typeface="Times New Roman" pitchFamily="18" charset="0"/>
                <a:cs typeface="Times New Roman" pitchFamily="18" charset="0"/>
              </a:rPr>
              <a:t> измененные территории и способствует их восстановлению. Ценные местообитания белой куропатки, большого кроншнепа, филина (Красная книга РФ), серого журавля, длиннохвостой и бородатой неясытей (СИТЭС, Приложение II). Территория предпочтительна как резерват для воспроизводства охотничьих животных.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sz="half" idx="1"/>
          </p:nvPr>
        </p:nvSpPr>
        <p:spPr/>
        <p:style>
          <a:lnRef idx="1">
            <a:schemeClr val="accent1"/>
          </a:lnRef>
          <a:fillRef idx="3">
            <a:schemeClr val="accent1"/>
          </a:fillRef>
          <a:effectRef idx="2">
            <a:schemeClr val="accent1"/>
          </a:effectRef>
          <a:fontRef idx="minor">
            <a:schemeClr val="lt1"/>
          </a:fontRef>
        </p:style>
        <p:txBody>
          <a:bodyPr/>
          <a:lstStyle/>
          <a:p>
            <a:pPr eaLnBrk="1" hangingPunct="1"/>
            <a:endParaRPr lang="ru-RU" sz="2000" dirty="0" smtClean="0">
              <a:solidFill>
                <a:schemeClr val="bg1"/>
              </a:solidFill>
              <a:latin typeface="Times New Roman" pitchFamily="18" charset="0"/>
              <a:cs typeface="Times New Roman" pitchFamily="18" charset="0"/>
            </a:endParaRPr>
          </a:p>
          <a:p>
            <a:pPr eaLnBrk="1" hangingPunct="1"/>
            <a:r>
              <a:rPr lang="ru-RU" sz="2000" dirty="0" err="1" smtClean="0">
                <a:solidFill>
                  <a:schemeClr val="bg1"/>
                </a:solidFill>
                <a:latin typeface="Times New Roman" pitchFamily="18" charset="0"/>
                <a:cs typeface="Times New Roman" pitchFamily="18" charset="0"/>
              </a:rPr>
              <a:t>Гроздовник</a:t>
            </a:r>
            <a:r>
              <a:rPr lang="ru-RU" sz="2000" dirty="0" smtClean="0">
                <a:solidFill>
                  <a:schemeClr val="bg1"/>
                </a:solidFill>
                <a:latin typeface="Times New Roman" pitchFamily="18" charset="0"/>
                <a:cs typeface="Times New Roman" pitchFamily="18" charset="0"/>
              </a:rPr>
              <a:t> полулунный</a:t>
            </a:r>
          </a:p>
          <a:p>
            <a:pPr eaLnBrk="1" hangingPunct="1"/>
            <a:r>
              <a:rPr lang="ru-RU" sz="2000" dirty="0" err="1" smtClean="0">
                <a:solidFill>
                  <a:schemeClr val="bg1">
                    <a:lumMod val="50000"/>
                  </a:schemeClr>
                </a:solidFill>
                <a:latin typeface="Times New Roman" pitchFamily="18" charset="0"/>
                <a:cs typeface="Times New Roman" pitchFamily="18" charset="0"/>
              </a:rPr>
              <a:t>Болотница</a:t>
            </a:r>
            <a:r>
              <a:rPr lang="ru-RU" sz="2000" dirty="0" smtClean="0">
                <a:solidFill>
                  <a:schemeClr val="bg1">
                    <a:lumMod val="50000"/>
                  </a:schemeClr>
                </a:solidFill>
                <a:latin typeface="Times New Roman" pitchFamily="18" charset="0"/>
                <a:cs typeface="Times New Roman" pitchFamily="18" charset="0"/>
              </a:rPr>
              <a:t> </a:t>
            </a:r>
            <a:r>
              <a:rPr lang="ru-RU" sz="2000" dirty="0" err="1" smtClean="0">
                <a:solidFill>
                  <a:schemeClr val="bg1">
                    <a:lumMod val="50000"/>
                  </a:schemeClr>
                </a:solidFill>
                <a:latin typeface="Times New Roman" pitchFamily="18" charset="0"/>
                <a:cs typeface="Times New Roman" pitchFamily="18" charset="0"/>
              </a:rPr>
              <a:t>одночешуйная</a:t>
            </a:r>
            <a:endParaRPr lang="ru-RU" sz="2000" dirty="0" smtClean="0">
              <a:solidFill>
                <a:schemeClr val="bg1">
                  <a:lumMod val="50000"/>
                </a:schemeClr>
              </a:solidFill>
              <a:latin typeface="Times New Roman" pitchFamily="18" charset="0"/>
              <a:cs typeface="Times New Roman" pitchFamily="18" charset="0"/>
            </a:endParaRPr>
          </a:p>
          <a:p>
            <a:pPr eaLnBrk="1" hangingPunct="1"/>
            <a:r>
              <a:rPr lang="ru-RU" sz="2000" dirty="0" smtClean="0">
                <a:solidFill>
                  <a:schemeClr val="bg1"/>
                </a:solidFill>
                <a:latin typeface="Times New Roman" pitchFamily="18" charset="0"/>
                <a:cs typeface="Times New Roman" pitchFamily="18" charset="0"/>
              </a:rPr>
              <a:t>Башмачок настоящий</a:t>
            </a:r>
          </a:p>
          <a:p>
            <a:pPr eaLnBrk="1" hangingPunct="1"/>
            <a:r>
              <a:rPr lang="ru-RU" sz="2000" dirty="0" err="1" smtClean="0">
                <a:solidFill>
                  <a:schemeClr val="bg1"/>
                </a:solidFill>
                <a:latin typeface="Times New Roman" pitchFamily="18" charset="0"/>
                <a:cs typeface="Times New Roman" pitchFamily="18" charset="0"/>
              </a:rPr>
              <a:t>Пальчатокореник</a:t>
            </a:r>
            <a:r>
              <a:rPr lang="ru-RU" sz="2000" dirty="0" smtClean="0">
                <a:solidFill>
                  <a:schemeClr val="bg1"/>
                </a:solidFill>
                <a:latin typeface="Times New Roman" pitchFamily="18" charset="0"/>
                <a:cs typeface="Times New Roman" pitchFamily="18" charset="0"/>
              </a:rPr>
              <a:t> пятнистый</a:t>
            </a:r>
          </a:p>
          <a:p>
            <a:pPr eaLnBrk="1" hangingPunct="1"/>
            <a:r>
              <a:rPr lang="ru-RU" sz="2000" dirty="0" smtClean="0">
                <a:solidFill>
                  <a:schemeClr val="bg1"/>
                </a:solidFill>
                <a:latin typeface="Times New Roman" pitchFamily="18" charset="0"/>
                <a:cs typeface="Times New Roman" pitchFamily="18" charset="0"/>
              </a:rPr>
              <a:t>Тайник яйцевидный</a:t>
            </a:r>
          </a:p>
          <a:p>
            <a:pPr eaLnBrk="1" hangingPunct="1"/>
            <a:r>
              <a:rPr lang="ru-RU" sz="2000" dirty="0" smtClean="0">
                <a:solidFill>
                  <a:schemeClr val="bg1"/>
                </a:solidFill>
                <a:latin typeface="Times New Roman" pitchFamily="18" charset="0"/>
                <a:cs typeface="Times New Roman" pitchFamily="18" charset="0"/>
              </a:rPr>
              <a:t>Берёза карликовая</a:t>
            </a:r>
          </a:p>
          <a:p>
            <a:pPr eaLnBrk="1" hangingPunct="1"/>
            <a:r>
              <a:rPr lang="ru-RU" sz="2000" dirty="0" err="1" smtClean="0">
                <a:solidFill>
                  <a:schemeClr val="bg1"/>
                </a:solidFill>
                <a:latin typeface="Times New Roman" pitchFamily="18" charset="0"/>
                <a:cs typeface="Times New Roman" pitchFamily="18" charset="0"/>
              </a:rPr>
              <a:t>Княжик</a:t>
            </a:r>
            <a:r>
              <a:rPr lang="ru-RU" sz="2000" dirty="0" smtClean="0">
                <a:solidFill>
                  <a:schemeClr val="bg1"/>
                </a:solidFill>
                <a:latin typeface="Times New Roman" pitchFamily="18" charset="0"/>
                <a:cs typeface="Times New Roman" pitchFamily="18" charset="0"/>
              </a:rPr>
              <a:t> сибирский</a:t>
            </a:r>
          </a:p>
          <a:p>
            <a:pPr eaLnBrk="1" hangingPunct="1"/>
            <a:r>
              <a:rPr lang="ru-RU" sz="2000" dirty="0" smtClean="0">
                <a:solidFill>
                  <a:schemeClr val="bg1"/>
                </a:solidFill>
                <a:latin typeface="Times New Roman" pitchFamily="18" charset="0"/>
                <a:cs typeface="Times New Roman" pitchFamily="18" charset="0"/>
              </a:rPr>
              <a:t>Живокость высокая</a:t>
            </a:r>
          </a:p>
        </p:txBody>
      </p:sp>
      <p:sp>
        <p:nvSpPr>
          <p:cNvPr id="14339" name="Содержимое 3"/>
          <p:cNvSpPr>
            <a:spLocks noGrp="1"/>
          </p:cNvSpPr>
          <p:nvPr>
            <p:ph sz="half" idx="2"/>
          </p:nvPr>
        </p:nvSpPr>
        <p:spPr/>
        <p:style>
          <a:lnRef idx="1">
            <a:schemeClr val="accent1"/>
          </a:lnRef>
          <a:fillRef idx="3">
            <a:schemeClr val="accent1"/>
          </a:fillRef>
          <a:effectRef idx="2">
            <a:schemeClr val="accent1"/>
          </a:effectRef>
          <a:fontRef idx="minor">
            <a:schemeClr val="lt1"/>
          </a:fontRef>
        </p:style>
        <p:txBody>
          <a:bodyPr/>
          <a:lstStyle/>
          <a:p>
            <a:pPr eaLnBrk="1" hangingPunct="1"/>
            <a:endParaRPr lang="ru-RU" sz="2000" dirty="0" smtClean="0">
              <a:solidFill>
                <a:srgbClr val="FFC000"/>
              </a:solidFill>
              <a:latin typeface="Times New Roman" pitchFamily="18" charset="0"/>
              <a:cs typeface="Times New Roman" pitchFamily="18" charset="0"/>
            </a:endParaRPr>
          </a:p>
          <a:p>
            <a:pPr eaLnBrk="1" hangingPunct="1"/>
            <a:r>
              <a:rPr lang="ru-RU" sz="2000" dirty="0" smtClean="0">
                <a:solidFill>
                  <a:srgbClr val="FFC000"/>
                </a:solidFill>
                <a:latin typeface="Times New Roman" pitchFamily="18" charset="0"/>
                <a:cs typeface="Times New Roman" pitchFamily="18" charset="0"/>
              </a:rPr>
              <a:t>Водяника чёрная</a:t>
            </a:r>
          </a:p>
          <a:p>
            <a:pPr eaLnBrk="1" hangingPunct="1"/>
            <a:r>
              <a:rPr lang="ru-RU" sz="2000" dirty="0" err="1" smtClean="0">
                <a:solidFill>
                  <a:schemeClr val="bg1"/>
                </a:solidFill>
                <a:latin typeface="Times New Roman" pitchFamily="18" charset="0"/>
                <a:cs typeface="Times New Roman" pitchFamily="18" charset="0"/>
              </a:rPr>
              <a:t>Гирчовник</a:t>
            </a:r>
            <a:r>
              <a:rPr lang="ru-RU" sz="2000" dirty="0" smtClean="0">
                <a:solidFill>
                  <a:schemeClr val="bg1"/>
                </a:solidFill>
                <a:latin typeface="Times New Roman" pitchFamily="18" charset="0"/>
                <a:cs typeface="Times New Roman" pitchFamily="18" charset="0"/>
              </a:rPr>
              <a:t> татарский</a:t>
            </a:r>
          </a:p>
          <a:p>
            <a:pPr eaLnBrk="1" hangingPunct="1"/>
            <a:r>
              <a:rPr lang="ru-RU" sz="2000" dirty="0" smtClean="0">
                <a:solidFill>
                  <a:schemeClr val="bg1">
                    <a:lumMod val="50000"/>
                  </a:schemeClr>
                </a:solidFill>
                <a:latin typeface="Times New Roman" pitchFamily="18" charset="0"/>
                <a:cs typeface="Times New Roman" pitchFamily="18" charset="0"/>
              </a:rPr>
              <a:t>Горечавка горьковатая</a:t>
            </a:r>
          </a:p>
          <a:p>
            <a:pPr eaLnBrk="1" hangingPunct="1"/>
            <a:r>
              <a:rPr lang="ru-RU" sz="2000" dirty="0" smtClean="0">
                <a:solidFill>
                  <a:schemeClr val="bg1"/>
                </a:solidFill>
                <a:latin typeface="Times New Roman" pitchFamily="18" charset="0"/>
                <a:cs typeface="Times New Roman" pitchFamily="18" charset="0"/>
              </a:rPr>
              <a:t>Змееголовник </a:t>
            </a:r>
            <a:r>
              <a:rPr lang="ru-RU" sz="2000" dirty="0" err="1" smtClean="0">
                <a:solidFill>
                  <a:schemeClr val="bg1"/>
                </a:solidFill>
                <a:latin typeface="Times New Roman" pitchFamily="18" charset="0"/>
                <a:cs typeface="Times New Roman" pitchFamily="18" charset="0"/>
              </a:rPr>
              <a:t>Рюйша</a:t>
            </a:r>
            <a:endParaRPr lang="ru-RU" sz="2000" dirty="0" smtClean="0">
              <a:solidFill>
                <a:schemeClr val="bg1"/>
              </a:solidFill>
              <a:latin typeface="Times New Roman" pitchFamily="18" charset="0"/>
              <a:cs typeface="Times New Roman" pitchFamily="18" charset="0"/>
            </a:endParaRPr>
          </a:p>
          <a:p>
            <a:pPr eaLnBrk="1" hangingPunct="1"/>
            <a:r>
              <a:rPr lang="ru-RU" sz="2000" dirty="0" err="1" smtClean="0">
                <a:solidFill>
                  <a:schemeClr val="bg1"/>
                </a:solidFill>
                <a:latin typeface="Times New Roman" pitchFamily="18" charset="0"/>
                <a:cs typeface="Times New Roman" pitchFamily="18" charset="0"/>
              </a:rPr>
              <a:t>Скерда</a:t>
            </a:r>
            <a:r>
              <a:rPr lang="ru-RU" sz="2000" dirty="0" smtClean="0">
                <a:solidFill>
                  <a:schemeClr val="bg1"/>
                </a:solidFill>
                <a:latin typeface="Times New Roman" pitchFamily="18" charset="0"/>
                <a:cs typeface="Times New Roman" pitchFamily="18" charset="0"/>
              </a:rPr>
              <a:t> сибирская</a:t>
            </a:r>
          </a:p>
          <a:p>
            <a:pPr eaLnBrk="1" hangingPunct="1"/>
            <a:r>
              <a:rPr lang="ru-RU" sz="2000" dirty="0" err="1" smtClean="0">
                <a:solidFill>
                  <a:schemeClr val="bg1"/>
                </a:solidFill>
                <a:latin typeface="Times New Roman" pitchFamily="18" charset="0"/>
                <a:cs typeface="Times New Roman" pitchFamily="18" charset="0"/>
              </a:rPr>
              <a:t>Какалия</a:t>
            </a:r>
            <a:r>
              <a:rPr lang="ru-RU" sz="2000" dirty="0" smtClean="0">
                <a:solidFill>
                  <a:schemeClr val="bg1"/>
                </a:solidFill>
                <a:latin typeface="Times New Roman" pitchFamily="18" charset="0"/>
                <a:cs typeface="Times New Roman" pitchFamily="18" charset="0"/>
              </a:rPr>
              <a:t> копьевидная</a:t>
            </a:r>
          </a:p>
          <a:p>
            <a:pPr eaLnBrk="1" hangingPunct="1"/>
            <a:r>
              <a:rPr lang="ru-RU" sz="2000" dirty="0" smtClean="0">
                <a:solidFill>
                  <a:schemeClr val="bg1">
                    <a:lumMod val="50000"/>
                  </a:schemeClr>
                </a:solidFill>
                <a:latin typeface="Times New Roman" pitchFamily="18" charset="0"/>
                <a:cs typeface="Times New Roman" pitchFamily="18" charset="0"/>
              </a:rPr>
              <a:t>Крестовник  приречный</a:t>
            </a:r>
          </a:p>
          <a:p>
            <a:pPr eaLnBrk="1" hangingPunct="1"/>
            <a:endParaRPr lang="ru-RU" sz="2000" dirty="0" smtClean="0">
              <a:solidFill>
                <a:srgbClr val="0070C0"/>
              </a:solidFill>
            </a:endParaRPr>
          </a:p>
        </p:txBody>
      </p:sp>
      <p:sp>
        <p:nvSpPr>
          <p:cNvPr id="14340" name="TextBox 1"/>
          <p:cNvSpPr txBox="1">
            <a:spLocks noChangeArrowheads="1"/>
          </p:cNvSpPr>
          <p:nvPr/>
        </p:nvSpPr>
        <p:spPr bwMode="auto">
          <a:xfrm>
            <a:off x="2555875" y="404813"/>
            <a:ext cx="3887788" cy="769441"/>
          </a:xfrm>
          <a:prstGeom prst="rect">
            <a:avLst/>
          </a:prstGeom>
          <a:noFill/>
          <a:ln w="9525">
            <a:noFill/>
            <a:miter lim="800000"/>
            <a:headEnd/>
            <a:tailEnd/>
          </a:ln>
        </p:spPr>
        <p:txBody>
          <a:bodyPr>
            <a:spAutoFit/>
          </a:bodyPr>
          <a:lstStyle/>
          <a:p>
            <a:pPr algn="ctr"/>
            <a:r>
              <a:rPr lang="ru-RU" sz="4400" b="1" dirty="0">
                <a:solidFill>
                  <a:srgbClr val="C00000"/>
                </a:solidFill>
                <a:latin typeface="Times New Roman" pitchFamily="18" charset="0"/>
                <a:cs typeface="Times New Roman" pitchFamily="18" charset="0"/>
              </a:rPr>
              <a:t>Растения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23528" y="260350"/>
            <a:ext cx="3961135" cy="4524315"/>
          </a:xfrm>
          <a:prstGeom prst="rect">
            <a:avLst/>
          </a:prstGeom>
          <a:noFill/>
          <a:ln w="9525">
            <a:noFill/>
            <a:miter lim="800000"/>
            <a:headEnd/>
            <a:tailEnd/>
          </a:ln>
        </p:spPr>
        <p:txBody>
          <a:bodyPr wrap="square">
            <a:spAutoFit/>
          </a:bodyPr>
          <a:lstStyle/>
          <a:p>
            <a:r>
              <a:rPr lang="ru-RU" b="1" dirty="0" err="1">
                <a:solidFill>
                  <a:srgbClr val="C00000"/>
                </a:solidFill>
                <a:latin typeface="Times New Roman" pitchFamily="18" charset="0"/>
                <a:cs typeface="Times New Roman" pitchFamily="18" charset="0"/>
              </a:rPr>
              <a:t>Гроздовник</a:t>
            </a:r>
            <a:r>
              <a:rPr lang="ru-RU" b="1" dirty="0">
                <a:solidFill>
                  <a:srgbClr val="C00000"/>
                </a:solidFill>
                <a:latin typeface="Times New Roman" pitchFamily="18" charset="0"/>
                <a:cs typeface="Times New Roman" pitchFamily="18" charset="0"/>
              </a:rPr>
              <a:t>  полулунный </a:t>
            </a:r>
            <a:r>
              <a:rPr lang="ru-RU" b="1" dirty="0" err="1">
                <a:solidFill>
                  <a:srgbClr val="C00000"/>
                </a:solidFill>
                <a:latin typeface="Times New Roman" pitchFamily="18" charset="0"/>
                <a:cs typeface="Times New Roman" pitchFamily="18" charset="0"/>
              </a:rPr>
              <a:t>Botrychium</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lunaria</a:t>
            </a:r>
            <a:r>
              <a:rPr lang="ru-RU" b="1" dirty="0">
                <a:solidFill>
                  <a:srgbClr val="C00000"/>
                </a:solidFill>
                <a:latin typeface="Times New Roman" pitchFamily="18" charset="0"/>
                <a:cs typeface="Times New Roman" pitchFamily="18" charset="0"/>
              </a:rPr>
              <a:t> (L.) </a:t>
            </a:r>
            <a:r>
              <a:rPr lang="ru-RU" b="1" dirty="0" err="1">
                <a:solidFill>
                  <a:srgbClr val="C00000"/>
                </a:solidFill>
                <a:latin typeface="Times New Roman" pitchFamily="18" charset="0"/>
                <a:cs typeface="Times New Roman" pitchFamily="18" charset="0"/>
              </a:rPr>
              <a:t>Sw</a:t>
            </a:r>
            <a:r>
              <a:rPr lang="ru-RU" b="1"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Биология. </a:t>
            </a:r>
            <a:r>
              <a:rPr lang="ru-RU" sz="1200" dirty="0">
                <a:latin typeface="Times New Roman" pitchFamily="18" charset="0"/>
                <a:cs typeface="Times New Roman" pitchFamily="18" charset="0"/>
              </a:rPr>
              <a:t>Небольшой, </a:t>
            </a:r>
            <a:r>
              <a:rPr lang="ru-RU" sz="1200" dirty="0" err="1">
                <a:latin typeface="Times New Roman" pitchFamily="18" charset="0"/>
                <a:cs typeface="Times New Roman" pitchFamily="18" charset="0"/>
              </a:rPr>
              <a:t>летнезеленый</a:t>
            </a:r>
            <a:r>
              <a:rPr lang="ru-RU" sz="1200" dirty="0">
                <a:latin typeface="Times New Roman" pitchFamily="18" charset="0"/>
                <a:cs typeface="Times New Roman" pitchFamily="18" charset="0"/>
              </a:rPr>
              <a:t> папоротник 10-30 см высотой, нижняя часть нередко красноватая. Единственный лист, в отличие от других папоротников, в </a:t>
            </a:r>
            <a:r>
              <a:rPr lang="ru-RU" sz="1200" dirty="0" err="1">
                <a:latin typeface="Times New Roman" pitchFamily="18" charset="0"/>
                <a:cs typeface="Times New Roman" pitchFamily="18" charset="0"/>
              </a:rPr>
              <a:t>почкосложении</a:t>
            </a:r>
            <a:r>
              <a:rPr lang="ru-RU" sz="1200" dirty="0">
                <a:latin typeface="Times New Roman" pitchFamily="18" charset="0"/>
                <a:cs typeface="Times New Roman" pitchFamily="18" charset="0"/>
              </a:rPr>
              <a:t> не имеет улиткообразного закручивания. Стерильная часть (</a:t>
            </a:r>
            <a:r>
              <a:rPr lang="ru-RU" sz="1200" dirty="0" err="1">
                <a:latin typeface="Times New Roman" pitchFamily="18" charset="0"/>
                <a:cs typeface="Times New Roman" pitchFamily="18" charset="0"/>
              </a:rPr>
              <a:t>трофофор</a:t>
            </a:r>
            <a:r>
              <a:rPr lang="ru-RU" sz="1200" dirty="0">
                <a:latin typeface="Times New Roman" pitchFamily="18" charset="0"/>
                <a:cs typeface="Times New Roman" pitchFamily="18" charset="0"/>
              </a:rPr>
              <a:t>) продолговатая или треугольно-продолговатая, рассеченная на 3-5 пар супротивных неравномерно перисто-лопастных сегментов первого порядка, верхние из которых укорочены и сливаются. Спороносная часть (спорофор) дважды-трижды перисто-раздельная, на коротком черешке вы­дается над </a:t>
            </a:r>
            <a:r>
              <a:rPr lang="ru-RU" sz="1200" dirty="0" err="1">
                <a:latin typeface="Times New Roman" pitchFamily="18" charset="0"/>
                <a:cs typeface="Times New Roman" pitchFamily="18" charset="0"/>
              </a:rPr>
              <a:t>трофоформ</a:t>
            </a:r>
            <a:r>
              <a:rPr lang="ru-RU" sz="1200" dirty="0">
                <a:latin typeface="Times New Roman" pitchFamily="18" charset="0"/>
                <a:cs typeface="Times New Roman" pitchFamily="18" charset="0"/>
              </a:rPr>
              <a:t>, развивается не каждый год. Корневища большей частью короткие; придаточные корни – с микоризой, мясистые, лишены корневых волосков, в почве располагаются почти горизонтально. </a:t>
            </a:r>
          </a:p>
          <a:p>
            <a:pPr algn="just"/>
            <a:r>
              <a:rPr lang="ru-RU" sz="1200" dirty="0">
                <a:latin typeface="Times New Roman" pitchFamily="18" charset="0"/>
                <a:cs typeface="Times New Roman" pitchFamily="18" charset="0"/>
              </a:rPr>
              <a:t>Гаметофиты ведут подземный образ жизни, развиваются до 20 лет, для роста нуждаются в </a:t>
            </a:r>
            <a:r>
              <a:rPr lang="ru-RU" sz="1200" dirty="0" err="1">
                <a:latin typeface="Times New Roman" pitchFamily="18" charset="0"/>
                <a:cs typeface="Times New Roman" pitchFamily="18" charset="0"/>
              </a:rPr>
              <a:t>эндофитном</a:t>
            </a:r>
            <a:r>
              <a:rPr lang="ru-RU" sz="1200" dirty="0">
                <a:latin typeface="Times New Roman" pitchFamily="18" charset="0"/>
                <a:cs typeface="Times New Roman" pitchFamily="18" charset="0"/>
              </a:rPr>
              <a:t> грибе из класса фикомицетов. Заражение происходит на очень ранних стадиях заростка, что является обязательным условием развития. </a:t>
            </a:r>
            <a:r>
              <a:rPr lang="ru-RU" sz="1200" dirty="0" err="1">
                <a:latin typeface="Times New Roman" pitchFamily="18" charset="0"/>
                <a:cs typeface="Times New Roman" pitchFamily="18" charset="0"/>
              </a:rPr>
              <a:t>Спороносит</a:t>
            </a:r>
            <a:r>
              <a:rPr lang="ru-RU" sz="1200" dirty="0">
                <a:latin typeface="Times New Roman" pitchFamily="18" charset="0"/>
                <a:cs typeface="Times New Roman" pitchFamily="18" charset="0"/>
              </a:rPr>
              <a:t> в июне-июле. Требователен к влажности почвы.</a:t>
            </a:r>
            <a:endParaRPr lang="ru-RU" dirty="0"/>
          </a:p>
        </p:txBody>
      </p:sp>
      <p:pic>
        <p:nvPicPr>
          <p:cNvPr id="15363" name="Picture 7" descr="http://im8-tub-ru.yandex.net/i?id=497918417-41-72"/>
          <p:cNvPicPr>
            <a:picLocks noChangeAspect="1" noChangeArrowheads="1"/>
          </p:cNvPicPr>
          <p:nvPr/>
        </p:nvPicPr>
        <p:blipFill>
          <a:blip r:embed="rId2" cstate="print"/>
          <a:srcRect/>
          <a:stretch>
            <a:fillRect/>
          </a:stretch>
        </p:blipFill>
        <p:spPr bwMode="auto">
          <a:xfrm>
            <a:off x="1116013" y="4797152"/>
            <a:ext cx="2231851" cy="1947880"/>
          </a:xfrm>
          <a:prstGeom prst="rect">
            <a:avLst/>
          </a:prstGeom>
          <a:noFill/>
          <a:ln w="9525">
            <a:noFill/>
            <a:miter lim="800000"/>
            <a:headEnd/>
            <a:tailEnd/>
          </a:ln>
        </p:spPr>
      </p:pic>
      <p:pic>
        <p:nvPicPr>
          <p:cNvPr id="1536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7212014" y="4797152"/>
            <a:ext cx="1161960" cy="1930418"/>
          </a:xfrm>
          <a:prstGeom prst="rect">
            <a:avLst/>
          </a:prstGeom>
          <a:noFill/>
          <a:ln w="9525">
            <a:noFill/>
            <a:miter lim="800000"/>
            <a:headEnd/>
            <a:tailEnd/>
          </a:ln>
          <a:effectLst/>
        </p:spPr>
      </p:pic>
      <p:sp>
        <p:nvSpPr>
          <p:cNvPr id="15365" name="TextBox 3"/>
          <p:cNvSpPr txBox="1">
            <a:spLocks noChangeArrowheads="1"/>
          </p:cNvSpPr>
          <p:nvPr/>
        </p:nvSpPr>
        <p:spPr bwMode="auto">
          <a:xfrm>
            <a:off x="4787900" y="260350"/>
            <a:ext cx="3960564" cy="4154984"/>
          </a:xfrm>
          <a:prstGeom prst="rect">
            <a:avLst/>
          </a:prstGeom>
          <a:noFill/>
          <a:ln w="9525">
            <a:noFill/>
            <a:miter lim="800000"/>
            <a:headEnd/>
            <a:tailEnd/>
          </a:ln>
        </p:spPr>
        <p:txBody>
          <a:bodyPr wrap="square">
            <a:spAutoFit/>
          </a:bodyPr>
          <a:lstStyle/>
          <a:p>
            <a:pPr algn="just"/>
            <a:r>
              <a:rPr lang="ru-RU" b="1" dirty="0" err="1">
                <a:solidFill>
                  <a:srgbClr val="C00000"/>
                </a:solidFill>
                <a:latin typeface="Times New Roman" pitchFamily="18" charset="0"/>
                <a:cs typeface="Times New Roman" pitchFamily="18" charset="0"/>
              </a:rPr>
              <a:t>Болотница</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одночешуйная</a:t>
            </a:r>
            <a:r>
              <a:rPr lang="ru-RU"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Eleocharis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uniglumis</a:t>
            </a:r>
            <a:r>
              <a:rPr lang="en-US" b="1" dirty="0">
                <a:solidFill>
                  <a:srgbClr val="C00000"/>
                </a:solidFill>
                <a:latin typeface="Times New Roman" pitchFamily="18" charset="0"/>
                <a:cs typeface="Times New Roman" pitchFamily="18" charset="0"/>
              </a:rPr>
              <a:t> (Link) </a:t>
            </a:r>
            <a:r>
              <a:rPr lang="en-US" b="1" dirty="0" err="1">
                <a:solidFill>
                  <a:srgbClr val="C00000"/>
                </a:solidFill>
                <a:latin typeface="Times New Roman" pitchFamily="18" charset="0"/>
                <a:cs typeface="Times New Roman" pitchFamily="18" charset="0"/>
              </a:rPr>
              <a:t>Schult</a:t>
            </a:r>
            <a:r>
              <a:rPr lang="en-US" b="1" dirty="0">
                <a:solidFill>
                  <a:srgbClr val="C00000"/>
                </a:solidFill>
                <a:latin typeface="Times New Roman" pitchFamily="18" charset="0"/>
                <a:cs typeface="Times New Roman" pitchFamily="18" charset="0"/>
              </a:rPr>
              <a:t>.)</a:t>
            </a:r>
            <a:r>
              <a:rPr lang="ru-RU" b="1" dirty="0">
                <a:solidFill>
                  <a:srgbClr val="C00000"/>
                </a:solidFill>
                <a:latin typeface="Times New Roman" pitchFamily="18" charset="0"/>
                <a:cs typeface="Times New Roman" pitchFamily="18" charset="0"/>
              </a:rPr>
              <a:t>.</a:t>
            </a:r>
            <a:r>
              <a:rPr lang="ru-RU" sz="1400"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Цветки: Колосок 0,5-1,5(2) см длиной, сравнительно малоцветковый, внизу с одной стерильной чешуей, охватывающей не менее двух третей основания колоска. Кроющие чешуи обычно тёмно-пурпурные, без светлого перепончатого края или с очень узким краем, редко почти чёрные, 3,5-4,2(5,5) мм длиной. </a:t>
            </a:r>
            <a:r>
              <a:rPr lang="ru-RU" sz="1200" dirty="0" err="1">
                <a:latin typeface="Times New Roman" pitchFamily="18" charset="0"/>
                <a:cs typeface="Times New Roman" pitchFamily="18" charset="0"/>
              </a:rPr>
              <a:t>Околоцветные</a:t>
            </a:r>
            <a:r>
              <a:rPr lang="ru-RU" sz="1200" dirty="0">
                <a:latin typeface="Times New Roman" pitchFamily="18" charset="0"/>
                <a:cs typeface="Times New Roman" pitchFamily="18" charset="0"/>
              </a:rPr>
              <a:t> щетинки в числе 3-5(6), реже их нет. Высота: 10-40(60) см. Стебель: 0,5-1,2 мм толщиной. Корень: С ползучим корневищем. Плод: 1,5-2,2 мм длиной; </a:t>
            </a:r>
            <a:r>
              <a:rPr lang="ru-RU" sz="1200" dirty="0" err="1">
                <a:latin typeface="Times New Roman" pitchFamily="18" charset="0"/>
                <a:cs typeface="Times New Roman" pitchFamily="18" charset="0"/>
              </a:rPr>
              <a:t>стилоподий</a:t>
            </a:r>
            <a:r>
              <a:rPr lang="ru-RU" sz="1200" dirty="0">
                <a:latin typeface="Times New Roman" pitchFamily="18" charset="0"/>
                <a:cs typeface="Times New Roman" pitchFamily="18" charset="0"/>
              </a:rPr>
              <a:t> конический, реже почти сосцевидный. Время цветения и плодоношения: Цветёт в июне-августе, плодоносит в июле-сентябре. Продолжительность жизни: Многолетнее растение. Местообитание: </a:t>
            </a:r>
            <a:r>
              <a:rPr lang="ru-RU" sz="1200" dirty="0" err="1">
                <a:latin typeface="Times New Roman" pitchFamily="18" charset="0"/>
                <a:cs typeface="Times New Roman" pitchFamily="18" charset="0"/>
              </a:rPr>
              <a:t>Болотница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одночешуйная</a:t>
            </a:r>
            <a:r>
              <a:rPr lang="ru-RU" sz="1200" dirty="0">
                <a:latin typeface="Times New Roman" pitchFamily="18" charset="0"/>
                <a:cs typeface="Times New Roman" pitchFamily="18" charset="0"/>
              </a:rPr>
              <a:t> растёт по берегам водоёмов, сырым и заболоченным лугам, обочинам дорог, канавам; нередко в воде и на сырой торфяной почве. Распространенность: Преимущественно </a:t>
            </a:r>
            <a:r>
              <a:rPr lang="ru-RU" sz="1200" dirty="0" err="1">
                <a:latin typeface="Times New Roman" pitchFamily="18" charset="0"/>
                <a:cs typeface="Times New Roman" pitchFamily="18" charset="0"/>
              </a:rPr>
              <a:t>евросибирский</a:t>
            </a:r>
            <a:r>
              <a:rPr lang="ru-RU" sz="1200" dirty="0">
                <a:latin typeface="Times New Roman" pitchFamily="18" charset="0"/>
                <a:cs typeface="Times New Roman" pitchFamily="18" charset="0"/>
              </a:rPr>
              <a:t> вид, широко распространённый в России в европейской части (чаще в нечернозёмной полосе) и в Сибири; известен также на Камчатке.</a:t>
            </a:r>
          </a:p>
        </p:txBody>
      </p:sp>
      <p:pic>
        <p:nvPicPr>
          <p:cNvPr id="15366" name="Picture 3"/>
          <p:cNvPicPr>
            <a:picLocks noChangeAspect="1" noChangeArrowheads="1"/>
          </p:cNvPicPr>
          <p:nvPr/>
        </p:nvPicPr>
        <p:blipFill>
          <a:blip r:embed="rId5" cstate="print"/>
          <a:srcRect/>
          <a:stretch>
            <a:fillRect/>
          </a:stretch>
        </p:blipFill>
        <p:spPr bwMode="auto">
          <a:xfrm>
            <a:off x="5364088" y="4797152"/>
            <a:ext cx="1284829" cy="192724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179388" y="188913"/>
            <a:ext cx="4176712" cy="4985980"/>
          </a:xfrm>
          <a:prstGeom prst="rect">
            <a:avLst/>
          </a:prstGeom>
          <a:noFill/>
          <a:ln w="9525">
            <a:noFill/>
            <a:miter lim="800000"/>
            <a:headEnd/>
            <a:tailEnd/>
          </a:ln>
        </p:spPr>
        <p:txBody>
          <a:bodyPr>
            <a:spAutoFit/>
          </a:bodyPr>
          <a:lstStyle/>
          <a:p>
            <a:pPr algn="just"/>
            <a:r>
              <a:rPr lang="ru-RU" b="1" dirty="0">
                <a:solidFill>
                  <a:srgbClr val="C00000"/>
                </a:solidFill>
                <a:latin typeface="Times New Roman" pitchFamily="18" charset="0"/>
                <a:cs typeface="Times New Roman" pitchFamily="18" charset="0"/>
              </a:rPr>
              <a:t>Башмачок настоящий </a:t>
            </a:r>
            <a:r>
              <a:rPr lang="en-US" b="1" dirty="0">
                <a:solidFill>
                  <a:srgbClr val="C00000"/>
                </a:solidFill>
                <a:latin typeface="Times New Roman" pitchFamily="18" charset="0"/>
                <a:cs typeface="Times New Roman" pitchFamily="18" charset="0"/>
              </a:rPr>
              <a:t>Cypripedium </a:t>
            </a:r>
            <a:r>
              <a:rPr lang="en-US" b="1" dirty="0" err="1">
                <a:solidFill>
                  <a:srgbClr val="C00000"/>
                </a:solidFill>
                <a:latin typeface="Times New Roman" pitchFamily="18" charset="0"/>
                <a:cs typeface="Times New Roman" pitchFamily="18" charset="0"/>
              </a:rPr>
              <a:t>calceolus</a:t>
            </a:r>
            <a:r>
              <a:rPr lang="en-US" b="1" dirty="0">
                <a:solidFill>
                  <a:srgbClr val="C00000"/>
                </a:solidFill>
                <a:latin typeface="Times New Roman" pitchFamily="18" charset="0"/>
                <a:cs typeface="Times New Roman" pitchFamily="18" charset="0"/>
              </a:rPr>
              <a:t> L.</a:t>
            </a:r>
            <a:r>
              <a:rPr lang="ru-RU" b="1" dirty="0">
                <a:solidFill>
                  <a:srgbClr val="C00000"/>
                </a:solidFill>
                <a:latin typeface="Times New Roman" pitchFamily="18" charset="0"/>
                <a:cs typeface="Times New Roman" pitchFamily="18" charset="0"/>
              </a:rPr>
              <a:t> Семейство Орхидные – </a:t>
            </a:r>
            <a:r>
              <a:rPr lang="en-US" b="1" dirty="0" err="1">
                <a:solidFill>
                  <a:srgbClr val="C00000"/>
                </a:solidFill>
                <a:latin typeface="Times New Roman" pitchFamily="18" charset="0"/>
                <a:cs typeface="Times New Roman" pitchFamily="18" charset="0"/>
              </a:rPr>
              <a:t>Orchidaceae</a:t>
            </a:r>
            <a:r>
              <a:rPr lang="en-US" b="1" dirty="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 </a:t>
            </a:r>
            <a:r>
              <a:rPr lang="ru-RU" sz="1200" b="1" dirty="0" smtClean="0">
                <a:latin typeface="Times New Roman" pitchFamily="18" charset="0"/>
                <a:cs typeface="Times New Roman" pitchFamily="18" charset="0"/>
              </a:rPr>
              <a:t>Краткое </a:t>
            </a:r>
            <a:r>
              <a:rPr lang="ru-RU" sz="1200" b="1" dirty="0">
                <a:latin typeface="Times New Roman" pitchFamily="18" charset="0"/>
                <a:cs typeface="Times New Roman" pitchFamily="18" charset="0"/>
              </a:rPr>
              <a:t>описание внешнего вида.</a:t>
            </a:r>
            <a:r>
              <a:rPr lang="ru-RU" sz="1200" dirty="0">
                <a:latin typeface="Times New Roman" pitchFamily="18" charset="0"/>
                <a:cs typeface="Times New Roman" pitchFamily="18" charset="0"/>
              </a:rPr>
              <a:t> Многолетнее корневищное растение, до 2–50 см высотой. Стебель покрыт короткими железистыми волосками, в основании с буроватыми влагалищами. Листья очередные, эллиптические, в числе 3–5, покрыты железистыми волосками, длиной до 17–20 см. Цветок один, реже 2–3, крупный (4–6 см в диаметре). </a:t>
            </a:r>
            <a:r>
              <a:rPr lang="ru-RU" sz="1200" dirty="0" err="1">
                <a:latin typeface="Times New Roman" pitchFamily="18" charset="0"/>
                <a:cs typeface="Times New Roman" pitchFamily="18" charset="0"/>
              </a:rPr>
              <a:t>Прицветные</a:t>
            </a:r>
            <a:r>
              <a:rPr lang="ru-RU" sz="1200" dirty="0">
                <a:latin typeface="Times New Roman" pitchFamily="18" charset="0"/>
                <a:cs typeface="Times New Roman" pitchFamily="18" charset="0"/>
              </a:rPr>
              <a:t> листья крупные до 10 см длиной. Тычинок две, завязь железисто опушенная  </a:t>
            </a:r>
          </a:p>
          <a:p>
            <a:pPr algn="just"/>
            <a:r>
              <a:rPr lang="ru-RU" sz="1200" dirty="0">
                <a:latin typeface="Times New Roman" pitchFamily="18" charset="0"/>
                <a:cs typeface="Times New Roman" pitchFamily="18" charset="0"/>
              </a:rPr>
              <a:t>Биология и экология. Растет в широколиственных, смешанных и темнохвойных лесах, зарослях кустарников, окраинам лесистых болот. Встречается небольшими группами. Цветение наблюдается в мае – июне. Цветки опыляются мухами, жуками, земляными пчелами. Размножается семенным и вегетативным путем. После прорастания первые 3 года проросток ведет подземный образ жизни. Зацветает на 10–15 год после прорастания семени. Семена созревают 2–3 месяца. Вегетативное размножение происходит за счет подземного корневища, которое нарастает очень медленно (всего 2–4 мм в год). Обладает способностью переходить в состояние покоя на несколько лет, переходя при этом на подземный образ жизни за счет грибов-симбионтов. </a:t>
            </a:r>
            <a:endParaRPr lang="ru-RU" dirty="0"/>
          </a:p>
        </p:txBody>
      </p:sp>
      <p:pic>
        <p:nvPicPr>
          <p:cNvPr id="16387" name="Picture 4"/>
          <p:cNvPicPr>
            <a:picLocks noChangeAspect="1" noChangeArrowheads="1"/>
          </p:cNvPicPr>
          <p:nvPr/>
        </p:nvPicPr>
        <p:blipFill>
          <a:blip r:embed="rId2" cstate="print"/>
          <a:srcRect/>
          <a:stretch>
            <a:fillRect/>
          </a:stretch>
        </p:blipFill>
        <p:spPr bwMode="auto">
          <a:xfrm>
            <a:off x="1476375" y="5024463"/>
            <a:ext cx="1511449" cy="1757337"/>
          </a:xfrm>
          <a:prstGeom prst="rect">
            <a:avLst/>
          </a:prstGeom>
          <a:noFill/>
          <a:ln w="9525">
            <a:noFill/>
            <a:miter lim="800000"/>
            <a:headEnd/>
            <a:tailEnd/>
          </a:ln>
          <a:effectLst/>
        </p:spPr>
      </p:pic>
      <p:sp>
        <p:nvSpPr>
          <p:cNvPr id="16388" name="TextBox 3"/>
          <p:cNvSpPr txBox="1">
            <a:spLocks noChangeArrowheads="1"/>
          </p:cNvSpPr>
          <p:nvPr/>
        </p:nvSpPr>
        <p:spPr bwMode="auto">
          <a:xfrm>
            <a:off x="4572000" y="188913"/>
            <a:ext cx="4321175" cy="4616648"/>
          </a:xfrm>
          <a:prstGeom prst="rect">
            <a:avLst/>
          </a:prstGeom>
          <a:noFill/>
          <a:ln w="9525">
            <a:noFill/>
            <a:miter lim="800000"/>
            <a:headEnd/>
            <a:tailEnd/>
          </a:ln>
        </p:spPr>
        <p:txBody>
          <a:bodyPr wrap="square">
            <a:spAutoFit/>
          </a:bodyPr>
          <a:lstStyle/>
          <a:p>
            <a:pPr algn="just"/>
            <a:r>
              <a:rPr lang="ru-RU" b="1" dirty="0" err="1">
                <a:solidFill>
                  <a:srgbClr val="C00000"/>
                </a:solidFill>
                <a:latin typeface="Times New Roman" pitchFamily="18" charset="0"/>
                <a:cs typeface="Times New Roman" pitchFamily="18" charset="0"/>
              </a:rPr>
              <a:t>Пальчатокоре́нник</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пятни́стый</a:t>
            </a:r>
            <a:r>
              <a:rPr lang="ru-RU" b="1" dirty="0">
                <a:solidFill>
                  <a:srgbClr val="C00000"/>
                </a:solidFill>
                <a:latin typeface="Times New Roman" pitchFamily="18" charset="0"/>
                <a:cs typeface="Times New Roman" pitchFamily="18" charset="0"/>
              </a:rPr>
              <a:t>, или </a:t>
            </a:r>
            <a:r>
              <a:rPr lang="ru-RU" b="1" dirty="0" err="1">
                <a:solidFill>
                  <a:srgbClr val="C00000"/>
                </a:solidFill>
                <a:latin typeface="Times New Roman" pitchFamily="18" charset="0"/>
                <a:cs typeface="Times New Roman" pitchFamily="18" charset="0"/>
              </a:rPr>
              <a:t>Пальчатокоренник</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кра́пчатый</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Dactylorhíza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maculáta</a:t>
            </a:r>
            <a:r>
              <a:rPr lang="ru-RU" dirty="0">
                <a:latin typeface="Times New Roman" pitchFamily="18" charset="0"/>
                <a:cs typeface="Times New Roman" pitchFamily="18" charset="0"/>
              </a:rPr>
              <a:t>) </a:t>
            </a:r>
            <a:r>
              <a:rPr lang="ru-RU" sz="1200" dirty="0">
                <a:latin typeface="Times New Roman" pitchFamily="18" charset="0"/>
                <a:cs typeface="Times New Roman" pitchFamily="18" charset="0"/>
              </a:rPr>
              <a:t>— вид травянистых растений из рода </a:t>
            </a:r>
            <a:r>
              <a:rPr lang="ru-RU" sz="1200" dirty="0" err="1">
                <a:latin typeface="Times New Roman" pitchFamily="18" charset="0"/>
                <a:cs typeface="Times New Roman" pitchFamily="18" charset="0"/>
              </a:rPr>
              <a:t>Пальчатокоренник</a:t>
            </a:r>
            <a:r>
              <a:rPr lang="ru-RU" sz="1200" dirty="0">
                <a:latin typeface="Times New Roman" pitchFamily="18" charset="0"/>
                <a:cs typeface="Times New Roman" pitchFamily="18" charset="0"/>
              </a:rPr>
              <a:t> семейства Орхидные. Ареал вида тянется от Атлантического побережья Европы до Центральной Сибири, растение встречается также в Северо-Западной Африке. Рассеянно распространён почти на всей территории европейской части России, но преимущественно в северных и центральных районах </a:t>
            </a:r>
            <a:r>
              <a:rPr lang="ru-RU" sz="1200" dirty="0" err="1">
                <a:latin typeface="Times New Roman" pitchFamily="18" charset="0"/>
                <a:cs typeface="Times New Roman" pitchFamily="18" charset="0"/>
              </a:rPr>
              <a:t>нечерноземья</a:t>
            </a:r>
            <a:r>
              <a:rPr lang="ru-RU" sz="1200" dirty="0">
                <a:latin typeface="Times New Roman" pitchFamily="18" charset="0"/>
                <a:cs typeface="Times New Roman" pitchFamily="18" charset="0"/>
              </a:rPr>
              <a:t>, доходя на восток до Заволжья. Растёт в сырых замшелых лесах, на влажных лугах, прогалинах, часто по сфагновым мхам. </a:t>
            </a:r>
            <a:r>
              <a:rPr lang="ru-RU" sz="1200" dirty="0" err="1">
                <a:latin typeface="Times New Roman" pitchFamily="18" charset="0"/>
                <a:cs typeface="Times New Roman" pitchFamily="18" charset="0"/>
              </a:rPr>
              <a:t>Пальчатокоренник</a:t>
            </a:r>
            <a:r>
              <a:rPr lang="ru-RU" sz="1200" dirty="0">
                <a:latin typeface="Times New Roman" pitchFamily="18" charset="0"/>
                <a:cs typeface="Times New Roman" pitchFamily="18" charset="0"/>
              </a:rPr>
              <a:t> пятнистый — многолетнее растение высотой от 15(25) до 50. Клубень пальчатый, сплюснутый. Стебель прямостоячий, одиночный, плотный, около 8 мм толщиной в основании. Листья немногочисленные, в числе (2)5—6(8), отклонённые, почти плоские или сложенные вдоль, крупные. Цветки собраны в густые, многоцветковые колосовидные соцветия 3—9 см длиной и 3—4 см в диаметре. Окраска цветков — разнообразная: розоватая, лиловатая, красная, иногда почти белая. Плод — коробочка с многочисленными мелкими семенами. Плодоносит в июле—августе. Размножается семенами. Лекарственным сырьём являются клубни.</a:t>
            </a:r>
          </a:p>
        </p:txBody>
      </p:sp>
      <p:pic>
        <p:nvPicPr>
          <p:cNvPr id="16389" name="Picture 2"/>
          <p:cNvPicPr>
            <a:picLocks noChangeAspect="1" noChangeArrowheads="1"/>
          </p:cNvPicPr>
          <p:nvPr/>
        </p:nvPicPr>
        <p:blipFill>
          <a:blip r:embed="rId3" cstate="print"/>
          <a:srcRect/>
          <a:stretch>
            <a:fillRect/>
          </a:stretch>
        </p:blipFill>
        <p:spPr bwMode="auto">
          <a:xfrm>
            <a:off x="5470104" y="5024463"/>
            <a:ext cx="2342256" cy="17573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79388" y="130323"/>
            <a:ext cx="4032572" cy="4247317"/>
          </a:xfrm>
          <a:prstGeom prst="rect">
            <a:avLst/>
          </a:prstGeom>
          <a:noFill/>
          <a:ln w="9525">
            <a:noFill/>
            <a:miter lim="800000"/>
            <a:headEnd/>
            <a:tailEnd/>
          </a:ln>
        </p:spPr>
        <p:txBody>
          <a:bodyPr wrap="square">
            <a:spAutoFit/>
          </a:bodyPr>
          <a:lstStyle/>
          <a:p>
            <a:pPr algn="just"/>
            <a:r>
              <a:rPr lang="ru-RU" b="1" dirty="0" err="1">
                <a:solidFill>
                  <a:srgbClr val="C00000"/>
                </a:solidFill>
                <a:latin typeface="Times New Roman" pitchFamily="18" charset="0"/>
                <a:cs typeface="Times New Roman" pitchFamily="18" charset="0"/>
              </a:rPr>
              <a:t>Та́йник</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яйцеви́дный</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Listéra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ováta</a:t>
            </a:r>
            <a:r>
              <a:rPr lang="ru-RU" b="1" dirty="0">
                <a:solidFill>
                  <a:srgbClr val="C00000"/>
                </a:solidFill>
                <a:latin typeface="Times New Roman" pitchFamily="18" charset="0"/>
                <a:cs typeface="Times New Roman" pitchFamily="18" charset="0"/>
              </a:rPr>
              <a:t>) — травянистое растение  -</a:t>
            </a:r>
            <a:r>
              <a:rPr lang="ru-RU" dirty="0">
                <a:latin typeface="Times New Roman" pitchFamily="18" charset="0"/>
                <a:cs typeface="Times New Roman" pitchFamily="18" charset="0"/>
              </a:rPr>
              <a:t> </a:t>
            </a:r>
            <a:r>
              <a:rPr lang="ru-RU" sz="1200" dirty="0">
                <a:latin typeface="Times New Roman" pitchFamily="18" charset="0"/>
                <a:cs typeface="Times New Roman" pitchFamily="18" charset="0"/>
              </a:rPr>
              <a:t>многолетнее травянистое растение высотой 20-60 см. Стебель в верхней части густо опушенный, с 2-3 буроватыми чешуевидными листьями у основания. Два стеблевых листа яйцевидные почти супротивные, 4-13 см в длину и 3-8 см в ширину. Невзрачные зеленоватые цветки собраны в многоцветковое кистевидное соцветие. Листочки околоцветника, за исключением губы, 4-5 мм в длину, чашелистики достигают в ширину примерно 2 мм, 2 боковых лепестка - около 1 мм шириной. Губа 7-15 мм длиной, с двумя тупыми лопастями. Как и у большинства орхидей, у тайника выработались приспособления, обеспечивающие эффективное перекрестное опыление. В начале цветения выступающий вперед клювик прикрывает фертильную часть рыльца. Он также содержит липкую жидкость, которая при малейшем прикосновении выделяется и прикрепляет </a:t>
            </a:r>
            <a:r>
              <a:rPr lang="ru-RU" sz="1200" dirty="0" err="1">
                <a:latin typeface="Times New Roman" pitchFamily="18" charset="0"/>
                <a:cs typeface="Times New Roman" pitchFamily="18" charset="0"/>
              </a:rPr>
              <a:t>поллинии</a:t>
            </a:r>
            <a:r>
              <a:rPr lang="ru-RU" sz="1200" dirty="0">
                <a:latin typeface="Times New Roman" pitchFamily="18" charset="0"/>
                <a:cs typeface="Times New Roman" pitchFamily="18" charset="0"/>
              </a:rPr>
              <a:t> к насекомым-опылителям. Во второй фазе цветения, после отделения </a:t>
            </a:r>
            <a:r>
              <a:rPr lang="ru-RU" sz="1200" dirty="0" err="1">
                <a:latin typeface="Times New Roman" pitchFamily="18" charset="0"/>
                <a:cs typeface="Times New Roman" pitchFamily="18" charset="0"/>
              </a:rPr>
              <a:t>поллиниев</a:t>
            </a:r>
            <a:r>
              <a:rPr lang="ru-RU" sz="1200" dirty="0">
                <a:latin typeface="Times New Roman" pitchFamily="18" charset="0"/>
                <a:cs typeface="Times New Roman" pitchFamily="18" charset="0"/>
              </a:rPr>
              <a:t>, клювик </a:t>
            </a:r>
            <a:r>
              <a:rPr lang="ru-RU" sz="1200" dirty="0" err="1">
                <a:latin typeface="Times New Roman" pitchFamily="18" charset="0"/>
                <a:cs typeface="Times New Roman" pitchFamily="18" charset="0"/>
              </a:rPr>
              <a:t>риподнимается</a:t>
            </a:r>
            <a:r>
              <a:rPr lang="ru-RU" sz="1200" dirty="0">
                <a:latin typeface="Times New Roman" pitchFamily="18" charset="0"/>
                <a:cs typeface="Times New Roman" pitchFamily="18" charset="0"/>
              </a:rPr>
              <a:t>, освобождая доступ к фертильной части рыльца</a:t>
            </a:r>
            <a:r>
              <a:rPr lang="ru-RU" dirty="0">
                <a:latin typeface="Times New Roman" pitchFamily="18" charset="0"/>
                <a:cs typeface="Times New Roman" pitchFamily="18" charset="0"/>
              </a:rPr>
              <a:t>.</a:t>
            </a:r>
            <a:endParaRPr lang="ru-RU" dirty="0"/>
          </a:p>
        </p:txBody>
      </p:sp>
      <p:pic>
        <p:nvPicPr>
          <p:cNvPr id="17411" name="Picture 2"/>
          <p:cNvPicPr>
            <a:picLocks noChangeAspect="1" noChangeArrowheads="1"/>
          </p:cNvPicPr>
          <p:nvPr/>
        </p:nvPicPr>
        <p:blipFill>
          <a:blip r:embed="rId2" cstate="print"/>
          <a:srcRect b="7327"/>
          <a:stretch>
            <a:fillRect/>
          </a:stretch>
        </p:blipFill>
        <p:spPr bwMode="auto">
          <a:xfrm>
            <a:off x="1331640" y="4610144"/>
            <a:ext cx="1850800" cy="2203406"/>
          </a:xfrm>
          <a:prstGeom prst="rect">
            <a:avLst/>
          </a:prstGeom>
          <a:noFill/>
          <a:ln w="9525">
            <a:noFill/>
            <a:miter lim="800000"/>
            <a:headEnd/>
            <a:tailEnd/>
          </a:ln>
          <a:effectLst/>
        </p:spPr>
      </p:pic>
      <p:sp>
        <p:nvSpPr>
          <p:cNvPr id="17412" name="TextBox 1"/>
          <p:cNvSpPr txBox="1">
            <a:spLocks noChangeArrowheads="1"/>
          </p:cNvSpPr>
          <p:nvPr/>
        </p:nvSpPr>
        <p:spPr bwMode="auto">
          <a:xfrm>
            <a:off x="4500563" y="96579"/>
            <a:ext cx="4319909" cy="4431983"/>
          </a:xfrm>
          <a:prstGeom prst="rect">
            <a:avLst/>
          </a:prstGeom>
          <a:noFill/>
          <a:ln w="9525">
            <a:noFill/>
            <a:miter lim="800000"/>
            <a:headEnd/>
            <a:tailEnd/>
          </a:ln>
        </p:spPr>
        <p:txBody>
          <a:bodyPr wrap="square">
            <a:spAutoFit/>
          </a:bodyPr>
          <a:lstStyle/>
          <a:p>
            <a:pPr algn="just"/>
            <a:r>
              <a:rPr lang="vi-VN" b="1" dirty="0">
                <a:solidFill>
                  <a:srgbClr val="C00000"/>
                </a:solidFill>
                <a:latin typeface="Times New Roman" pitchFamily="18" charset="0"/>
                <a:cs typeface="Times New Roman" pitchFamily="18" charset="0"/>
              </a:rPr>
              <a:t>Берёза ка́рликовая, или Берёза малоро́слая, или Берёза ка́рличная (лат. </a:t>
            </a:r>
            <a:r>
              <a:rPr lang="en-US" b="1" dirty="0" err="1">
                <a:solidFill>
                  <a:srgbClr val="C00000"/>
                </a:solidFill>
                <a:latin typeface="Times New Roman" pitchFamily="18" charset="0"/>
                <a:cs typeface="Times New Roman" pitchFamily="18" charset="0"/>
              </a:rPr>
              <a:t>Bétula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nána</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вид растений рода Берёза (</a:t>
            </a:r>
            <a:r>
              <a:rPr lang="en-US" sz="1200" dirty="0" err="1">
                <a:latin typeface="Times New Roman" pitchFamily="18" charset="0"/>
                <a:cs typeface="Times New Roman" pitchFamily="18" charset="0"/>
              </a:rPr>
              <a:t>Betula</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семейства Берёзовые (</a:t>
            </a:r>
            <a:r>
              <a:rPr lang="en-US" sz="1200" dirty="0" err="1">
                <a:latin typeface="Times New Roman" pitchFamily="18" charset="0"/>
                <a:cs typeface="Times New Roman" pitchFamily="18" charset="0"/>
              </a:rPr>
              <a:t>Betulaceae</a:t>
            </a:r>
            <a:r>
              <a:rPr lang="en-US" sz="1200" dirty="0">
                <a:latin typeface="Times New Roman" pitchFamily="18" charset="0"/>
                <a:cs typeface="Times New Roman" pitchFamily="18" charset="0"/>
              </a:rPr>
              <a:t>).</a:t>
            </a:r>
            <a:r>
              <a:rPr lang="ru-RU" sz="1200" dirty="0">
                <a:latin typeface="Times New Roman" pitchFamily="18" charset="0"/>
                <a:cs typeface="Times New Roman" pitchFamily="18" charset="0"/>
              </a:rPr>
              <a:t> На территории России растёт на севере европейской части России, в Западной Сибири и Якутии, Чукотке, на Камчатке. Листопадный сильно ветвистый кустарник высотой 20—70 (до 120) см, с приподнимающимися или распростертыми побегами. Листорасположение — </a:t>
            </a:r>
            <a:r>
              <a:rPr lang="ru-RU" sz="1200" dirty="0" err="1">
                <a:latin typeface="Times New Roman" pitchFamily="18" charset="0"/>
                <a:cs typeface="Times New Roman" pitchFamily="18" charset="0"/>
              </a:rPr>
              <a:t>очерёдное</a:t>
            </a:r>
            <a:r>
              <a:rPr lang="ru-RU" sz="1200" dirty="0">
                <a:latin typeface="Times New Roman" pitchFamily="18" charset="0"/>
                <a:cs typeface="Times New Roman" pitchFamily="18" charset="0"/>
              </a:rPr>
              <a:t>. Сверху листья тёмно-зелёные, глянцевые, снизу светло-зелёные и рассеянно пушистые; в молодом возрасте клейкие. Черешки короткие, длиной 4—6 мм. Цветки мелкие, невзрачные, однополые. Тычиночные серёжки сидячие, прямостоячие, длиной 5—15 (до 20) мм, диаметром 1,5—2 мм, с жёлтыми пыльниками. Пестичные — на коротких опушённых ножках, овальные или удлинённо-яйцевидные, светло-коричневые, длиной 5—8 мм, диаметром 3—5 (при плодах до 6) мм. </a:t>
            </a:r>
            <a:r>
              <a:rPr lang="ru-RU" sz="1200" dirty="0" err="1">
                <a:latin typeface="Times New Roman" pitchFamily="18" charset="0"/>
                <a:cs typeface="Times New Roman" pitchFamily="18" charset="0"/>
              </a:rPr>
              <a:t>Прицветные</a:t>
            </a:r>
            <a:r>
              <a:rPr lang="ru-RU" sz="1200" dirty="0">
                <a:latin typeface="Times New Roman" pitchFamily="18" charset="0"/>
                <a:cs typeface="Times New Roman" pitchFamily="18" charset="0"/>
              </a:rPr>
              <a:t> чешуйки длиной 2,5—3 мм, с тремя вверх направленными, линейно-продолговатыми, слабо реснитчатыми долями. Плод — мелкий эллиптический орешек длиной 2 мм, шириной 1 мм, с очень узкими перепончатыми крыльями по бокам. Цветёт до распускания листьев. Плодоношение в апреле — июне.</a:t>
            </a:r>
          </a:p>
        </p:txBody>
      </p:sp>
      <p:pic>
        <p:nvPicPr>
          <p:cNvPr id="17413" name="Picture 1"/>
          <p:cNvPicPr>
            <a:picLocks noChangeAspect="1" noChangeArrowheads="1"/>
          </p:cNvPicPr>
          <p:nvPr/>
        </p:nvPicPr>
        <p:blipFill>
          <a:blip r:embed="rId3" cstate="print"/>
          <a:srcRect/>
          <a:stretch>
            <a:fillRect/>
          </a:stretch>
        </p:blipFill>
        <p:spPr bwMode="auto">
          <a:xfrm>
            <a:off x="5148064" y="4610143"/>
            <a:ext cx="2889697" cy="216689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179388" y="115888"/>
            <a:ext cx="3887787" cy="4647426"/>
          </a:xfrm>
          <a:prstGeom prst="rect">
            <a:avLst/>
          </a:prstGeom>
          <a:noFill/>
          <a:ln w="9525">
            <a:noFill/>
            <a:miter lim="800000"/>
            <a:headEnd/>
            <a:tailEnd/>
          </a:ln>
        </p:spPr>
        <p:txBody>
          <a:bodyPr>
            <a:spAutoFit/>
          </a:bodyPr>
          <a:lstStyle/>
          <a:p>
            <a:pPr algn="just"/>
            <a:r>
              <a:rPr lang="ru-RU" b="1" dirty="0" err="1">
                <a:solidFill>
                  <a:srgbClr val="C00000"/>
                </a:solidFill>
                <a:latin typeface="Times New Roman" pitchFamily="18" charset="0"/>
                <a:cs typeface="Times New Roman" pitchFamily="18" charset="0"/>
              </a:rPr>
              <a:t>Княжик</a:t>
            </a:r>
            <a:r>
              <a:rPr lang="ru-RU" b="1" dirty="0">
                <a:solidFill>
                  <a:srgbClr val="C00000"/>
                </a:solidFill>
                <a:latin typeface="Times New Roman" pitchFamily="18" charset="0"/>
                <a:cs typeface="Times New Roman" pitchFamily="18" charset="0"/>
              </a:rPr>
              <a:t> сибирский  </a:t>
            </a:r>
            <a:r>
              <a:rPr lang="en-US" b="1" dirty="0" err="1">
                <a:solidFill>
                  <a:srgbClr val="C00000"/>
                </a:solidFill>
                <a:latin typeface="Times New Roman" pitchFamily="18" charset="0"/>
                <a:cs typeface="Times New Roman" pitchFamily="18" charset="0"/>
              </a:rPr>
              <a:t>Atragene</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sibirica</a:t>
            </a:r>
            <a:r>
              <a:rPr lang="en-US" b="1" dirty="0">
                <a:solidFill>
                  <a:srgbClr val="C00000"/>
                </a:solidFill>
                <a:latin typeface="Times New Roman" pitchFamily="18" charset="0"/>
                <a:cs typeface="Times New Roman" pitchFamily="18" charset="0"/>
              </a:rPr>
              <a:t> L</a:t>
            </a:r>
            <a:r>
              <a:rPr lang="ru-RU" b="1" dirty="0" smtClean="0">
                <a:solidFill>
                  <a:srgbClr val="C00000"/>
                </a:solidFill>
                <a:latin typeface="Times New Roman" pitchFamily="18" charset="0"/>
                <a:cs typeface="Times New Roman" pitchFamily="18" charset="0"/>
              </a:rPr>
              <a:t>.</a:t>
            </a:r>
          </a:p>
          <a:p>
            <a:pPr algn="just"/>
            <a:r>
              <a:rPr lang="ru-RU" sz="1300" b="1" dirty="0" smtClean="0">
                <a:latin typeface="Times New Roman" pitchFamily="18" charset="0"/>
                <a:cs typeface="Times New Roman" pitchFamily="18" charset="0"/>
              </a:rPr>
              <a:t>Биология. </a:t>
            </a:r>
            <a:r>
              <a:rPr lang="ru-RU" sz="1300" dirty="0" smtClean="0">
                <a:latin typeface="Times New Roman" pitchFamily="18" charset="0"/>
                <a:cs typeface="Times New Roman" pitchFamily="18" charset="0"/>
              </a:rPr>
              <a:t>Небольшая деревянистая лиана до 2 м длины. Корневище длинное, ползучее. Листья су­противные, дважды тройчатые; листочки ланцетные, длинно заострённые, пильчатые; черешки длинные, обвивающиеся вокруг опоры. Цветки крупные, до 7 см в диаметре, одиночные, на длинной цветоножке, пони­кающие, с 4 белыми или желтовато-белыми </a:t>
            </a:r>
            <a:r>
              <a:rPr lang="ru-RU" sz="1300" dirty="0" err="1" smtClean="0">
                <a:latin typeface="Times New Roman" pitchFamily="18" charset="0"/>
                <a:cs typeface="Times New Roman" pitchFamily="18" charset="0"/>
              </a:rPr>
              <a:t>лепестко­видными</a:t>
            </a:r>
            <a:r>
              <a:rPr lang="ru-RU" sz="1300" dirty="0" smtClean="0">
                <a:latin typeface="Times New Roman" pitchFamily="18" charset="0"/>
                <a:cs typeface="Times New Roman" pitchFamily="18" charset="0"/>
              </a:rPr>
              <a:t> чашелистиками. Лепестки в 2-3 раза короче чашелистиков, многочисленные, беловатые, линейные, мягко опушённые. Мезофит. Многолетник. Цветёт в мае–июне. Плодоношение в июне—июле. Размножение семенное и вегетативное. Хвойные (преимущественно еловые) и хвойно-мелколиственные леса, опушки, леса по долинам рек, облесённые овраги.</a:t>
            </a:r>
          </a:p>
          <a:p>
            <a:pPr algn="just"/>
            <a:r>
              <a:rPr lang="ru-RU" sz="1300" b="1" dirty="0" smtClean="0">
                <a:latin typeface="Times New Roman" pitchFamily="18" charset="0"/>
                <a:cs typeface="Times New Roman" pitchFamily="18" charset="0"/>
              </a:rPr>
              <a:t>Лимитирующие </a:t>
            </a:r>
            <a:r>
              <a:rPr lang="ru-RU" sz="1300" b="1" dirty="0">
                <a:latin typeface="Times New Roman" pitchFamily="18" charset="0"/>
                <a:cs typeface="Times New Roman" pitchFamily="18" charset="0"/>
              </a:rPr>
              <a:t>факторы. </a:t>
            </a:r>
            <a:r>
              <a:rPr lang="ru-RU" sz="1300" dirty="0">
                <a:latin typeface="Times New Roman" pitchFamily="18" charset="0"/>
                <a:cs typeface="Times New Roman" pitchFamily="18" charset="0"/>
              </a:rPr>
              <a:t>Вид имеет узкую экологическую амплитуду и находится на границе ареала. Вырубка еловых лесов.</a:t>
            </a:r>
          </a:p>
          <a:p>
            <a:endParaRPr lang="ru-RU" sz="1300" dirty="0"/>
          </a:p>
        </p:txBody>
      </p:sp>
      <p:pic>
        <p:nvPicPr>
          <p:cNvPr id="18435" name="Picture 4"/>
          <p:cNvPicPr>
            <a:picLocks noChangeAspect="1" noChangeArrowheads="1"/>
          </p:cNvPicPr>
          <p:nvPr/>
        </p:nvPicPr>
        <p:blipFill>
          <a:blip r:embed="rId2" cstate="print"/>
          <a:srcRect/>
          <a:stretch>
            <a:fillRect/>
          </a:stretch>
        </p:blipFill>
        <p:spPr bwMode="auto">
          <a:xfrm>
            <a:off x="611560" y="4680054"/>
            <a:ext cx="2809701" cy="1967316"/>
          </a:xfrm>
          <a:prstGeom prst="rect">
            <a:avLst/>
          </a:prstGeom>
          <a:noFill/>
          <a:ln w="9525">
            <a:noFill/>
            <a:miter lim="800000"/>
            <a:headEnd/>
            <a:tailEnd/>
          </a:ln>
          <a:effectLst/>
        </p:spPr>
      </p:pic>
      <p:sp>
        <p:nvSpPr>
          <p:cNvPr id="18436" name="TextBox 3"/>
          <p:cNvSpPr txBox="1">
            <a:spLocks noChangeArrowheads="1"/>
          </p:cNvSpPr>
          <p:nvPr/>
        </p:nvSpPr>
        <p:spPr bwMode="auto">
          <a:xfrm>
            <a:off x="4953000" y="133350"/>
            <a:ext cx="3810000" cy="4324261"/>
          </a:xfrm>
          <a:prstGeom prst="rect">
            <a:avLst/>
          </a:prstGeom>
          <a:noFill/>
          <a:ln w="9525">
            <a:noFill/>
            <a:miter lim="800000"/>
            <a:headEnd/>
            <a:tailEnd/>
          </a:ln>
        </p:spPr>
        <p:txBody>
          <a:bodyPr>
            <a:spAutoFit/>
          </a:bodyPr>
          <a:lstStyle/>
          <a:p>
            <a:pPr algn="just"/>
            <a:r>
              <a:rPr lang="ru-RU" b="1" dirty="0">
                <a:solidFill>
                  <a:srgbClr val="C00000"/>
                </a:solidFill>
                <a:latin typeface="Times New Roman" pitchFamily="18" charset="0"/>
                <a:cs typeface="Times New Roman" pitchFamily="18" charset="0"/>
              </a:rPr>
              <a:t>Живокость высокая </a:t>
            </a:r>
            <a:r>
              <a:rPr lang="ru-RU"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Delphinium</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elatum</a:t>
            </a:r>
            <a:r>
              <a:rPr lang="ru-RU" b="1" dirty="0">
                <a:solidFill>
                  <a:srgbClr val="C00000"/>
                </a:solidFill>
                <a:latin typeface="Times New Roman" pitchFamily="18" charset="0"/>
                <a:cs typeface="Times New Roman" pitchFamily="18" charset="0"/>
              </a:rPr>
              <a:t> L</a:t>
            </a:r>
            <a:r>
              <a:rPr lang="ru-RU" b="1" dirty="0" smtClean="0">
                <a:solidFill>
                  <a:srgbClr val="C00000"/>
                </a:solidFill>
                <a:latin typeface="Times New Roman" pitchFamily="18" charset="0"/>
                <a:cs typeface="Times New Roman" pitchFamily="18" charset="0"/>
              </a:rPr>
              <a:t>. </a:t>
            </a:r>
            <a:r>
              <a:rPr lang="ru-RU" sz="1300" b="1" dirty="0" smtClean="0">
                <a:latin typeface="Times New Roman" pitchFamily="18" charset="0"/>
                <a:cs typeface="Times New Roman" pitchFamily="18" charset="0"/>
              </a:rPr>
              <a:t>Биология</a:t>
            </a:r>
            <a:r>
              <a:rPr lang="ru-RU" sz="1300" b="1" dirty="0">
                <a:latin typeface="Times New Roman" pitchFamily="18" charset="0"/>
                <a:cs typeface="Times New Roman" pitchFamily="18" charset="0"/>
              </a:rPr>
              <a:t>. </a:t>
            </a:r>
            <a:r>
              <a:rPr lang="ru-RU" sz="1300" dirty="0">
                <a:latin typeface="Times New Roman" pitchFamily="18" charset="0"/>
                <a:cs typeface="Times New Roman" pitchFamily="18" charset="0"/>
              </a:rPr>
              <a:t>Многолетнее </a:t>
            </a:r>
            <a:r>
              <a:rPr lang="ru-RU" sz="1300" dirty="0" err="1">
                <a:latin typeface="Times New Roman" pitchFamily="18" charset="0"/>
                <a:cs typeface="Times New Roman" pitchFamily="18" charset="0"/>
              </a:rPr>
              <a:t>короткокорневищное</a:t>
            </a:r>
            <a:r>
              <a:rPr lang="ru-RU" sz="1300" dirty="0">
                <a:latin typeface="Times New Roman" pitchFamily="18" charset="0"/>
                <a:cs typeface="Times New Roman" pitchFamily="18" charset="0"/>
              </a:rPr>
              <a:t> растение высотой 80-200 см, с прямостоячим облиственным стеблем. Листья в очертании округлые, с узкой серд­цевидной выемкой при основании, глубоко </a:t>
            </a:r>
            <a:r>
              <a:rPr lang="ru-RU" sz="1300" dirty="0" err="1">
                <a:latin typeface="Times New Roman" pitchFamily="18" charset="0"/>
                <a:cs typeface="Times New Roman" pitchFamily="18" charset="0"/>
              </a:rPr>
              <a:t>пальчато­раздельные</a:t>
            </a:r>
            <a:r>
              <a:rPr lang="ru-RU" sz="1300" dirty="0">
                <a:latin typeface="Times New Roman" pitchFamily="18" charset="0"/>
                <a:cs typeface="Times New Roman" pitchFamily="18" charset="0"/>
              </a:rPr>
              <a:t>, черешковые. Соцветие – негустая простая или ветвистая в нижней части кисть. Цветки синие, со шпорцем и черно-бурыми лепестками-нектарниками. Плод – </a:t>
            </a:r>
            <a:r>
              <a:rPr lang="ru-RU" sz="1300" dirty="0" err="1">
                <a:latin typeface="Times New Roman" pitchFamily="18" charset="0"/>
                <a:cs typeface="Times New Roman" pitchFamily="18" charset="0"/>
              </a:rPr>
              <a:t>многолистовка</a:t>
            </a:r>
            <a:r>
              <a:rPr lang="ru-RU" sz="1300" dirty="0">
                <a:latin typeface="Times New Roman" pitchFamily="18" charset="0"/>
                <a:cs typeface="Times New Roman" pitchFamily="18" charset="0"/>
              </a:rPr>
              <a:t> из 3-5 листовок. Цветет в июле-августе. Размножается семенами. Декоративное растение.</a:t>
            </a:r>
          </a:p>
          <a:p>
            <a:pPr algn="just"/>
            <a:r>
              <a:rPr lang="ru-RU" sz="1300" b="1" dirty="0">
                <a:latin typeface="Times New Roman" pitchFamily="18" charset="0"/>
                <a:cs typeface="Times New Roman" pitchFamily="18" charset="0"/>
              </a:rPr>
              <a:t>Экология. </a:t>
            </a:r>
            <a:r>
              <a:rPr lang="ru-RU" sz="1300" dirty="0">
                <a:latin typeface="Times New Roman" pitchFamily="18" charset="0"/>
                <a:cs typeface="Times New Roman" pitchFamily="18" charset="0"/>
              </a:rPr>
              <a:t>Приурочен к возвышенностям и их отрогам. В области встречается одиночными особями, реже небольшими группами.</a:t>
            </a:r>
          </a:p>
          <a:p>
            <a:pPr algn="just"/>
            <a:r>
              <a:rPr lang="ru-RU" sz="1300" b="1" dirty="0">
                <a:latin typeface="Times New Roman" pitchFamily="18" charset="0"/>
                <a:cs typeface="Times New Roman" pitchFamily="18" charset="0"/>
              </a:rPr>
              <a:t>Лимитирующие факторы. </a:t>
            </a:r>
            <a:r>
              <a:rPr lang="ru-RU" sz="1300" dirty="0">
                <a:latin typeface="Times New Roman" pitchFamily="18" charset="0"/>
                <a:cs typeface="Times New Roman" pitchFamily="18" charset="0"/>
              </a:rPr>
              <a:t>Зарастание речных долин лесом. Распашка лугов, выпас скота. Избыточная рекреационная нагрузка, сбор в букеты. </a:t>
            </a:r>
          </a:p>
          <a:p>
            <a:endParaRPr lang="ru-RU" dirty="0"/>
          </a:p>
        </p:txBody>
      </p:sp>
      <p:pic>
        <p:nvPicPr>
          <p:cNvPr id="18437" name="Picture 7" descr="&amp;Kcy;&amp;acy;&amp;rcy;&amp;tcy;&amp;icy;&amp;ncy;&amp;kcy;&amp;acy; 1 &amp;icy;&amp;zcy; 816"/>
          <p:cNvPicPr>
            <a:picLocks noChangeAspect="1" noChangeArrowheads="1"/>
          </p:cNvPicPr>
          <p:nvPr/>
        </p:nvPicPr>
        <p:blipFill>
          <a:blip r:embed="rId3" cstate="print"/>
          <a:srcRect/>
          <a:stretch>
            <a:fillRect/>
          </a:stretch>
        </p:blipFill>
        <p:spPr bwMode="auto">
          <a:xfrm>
            <a:off x="5543807" y="4680053"/>
            <a:ext cx="2628386" cy="196731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F47806-0948-4DB7-945B-B7B891E5A98C}"/>
</file>

<file path=customXml/itemProps2.xml><?xml version="1.0" encoding="utf-8"?>
<ds:datastoreItem xmlns:ds="http://schemas.openxmlformats.org/officeDocument/2006/customXml" ds:itemID="{22874CFC-85B5-4EFE-ADD4-1C79029D030F}"/>
</file>

<file path=customXml/itemProps3.xml><?xml version="1.0" encoding="utf-8"?>
<ds:datastoreItem xmlns:ds="http://schemas.openxmlformats.org/officeDocument/2006/customXml" ds:itemID="{050E1B29-F9C0-49DC-9136-CDDB09018421}"/>
</file>

<file path=docProps/app.xml><?xml version="1.0" encoding="utf-8"?>
<Properties xmlns="http://schemas.openxmlformats.org/officeDocument/2006/extended-properties" xmlns:vt="http://schemas.openxmlformats.org/officeDocument/2006/docPropsVTypes">
  <Template>Trek</Template>
  <TotalTime>201</TotalTime>
  <Words>5100</Words>
  <Application>Microsoft Office PowerPoint</Application>
  <PresentationFormat>Экран (4:3)</PresentationFormat>
  <Paragraphs>89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Солигаличский район </vt:lpstr>
      <vt:lpstr>Государственный природный заказник, комплексный  Совега</vt:lpstr>
      <vt:lpstr>Памятник природы Пермские отложения</vt:lpstr>
      <vt:lpstr>Государственный природный заказник, комплексный Иваньковское болото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надюша</dc:creator>
  <cp:lastModifiedBy>учитель</cp:lastModifiedBy>
  <cp:revision>23</cp:revision>
  <dcterms:created xsi:type="dcterms:W3CDTF">2012-11-02T15:58:02Z</dcterms:created>
  <dcterms:modified xsi:type="dcterms:W3CDTF">2013-08-29T07:36:40Z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