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9" r:id="rId3"/>
    <p:sldId id="260" r:id="rId4"/>
    <p:sldId id="257" r:id="rId5"/>
    <p:sldId id="268" r:id="rId6"/>
    <p:sldId id="269" r:id="rId7"/>
    <p:sldId id="270" r:id="rId8"/>
    <p:sldId id="271" r:id="rId9"/>
    <p:sldId id="272" r:id="rId10"/>
    <p:sldId id="273" r:id="rId11"/>
    <p:sldId id="274" r:id="rId12"/>
    <p:sldId id="258" r:id="rId13"/>
    <p:sldId id="264" r:id="rId14"/>
    <p:sldId id="263" r:id="rId15"/>
    <p:sldId id="262" r:id="rId16"/>
    <p:sldId id="265" r:id="rId17"/>
    <p:sldId id="266" r:id="rId18"/>
    <p:sldId id="267"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24" autoAdjust="0"/>
  </p:normalViewPr>
  <p:slideViewPr>
    <p:cSldViewPr>
      <p:cViewPr varScale="1">
        <p:scale>
          <a:sx n="88" d="100"/>
          <a:sy n="88" d="100"/>
        </p:scale>
        <p:origin x="-97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8/11/2013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FECCC2-E2D0-47D1-B647-59F41A7EDB71}"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FECCC2-E2D0-47D1-B647-59F41A7EDB71}"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FECCC2-E2D0-47D1-B647-59F41A7EDB71}"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8/11/2013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FECCC2-E2D0-47D1-B647-59F41A7EDB71}"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FECCC2-E2D0-47D1-B647-59F41A7EDB71}"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FECCC2-E2D0-47D1-B647-59F41A7EDB71}"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2FECCC2-E2D0-47D1-B647-59F41A7EDB71}"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FECCC2-E2D0-47D1-B647-59F41A7EDB71}"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75187E8-E587-4D90-ACEA-5313326A5696}" type="datetimeFigureOut">
              <a:rPr lang="ru-RU" smtClean="0"/>
              <a:pPr/>
              <a:t>11.08.2013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FECCC2-E2D0-47D1-B647-59F41A7EDB71}"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75187E8-E587-4D90-ACEA-5313326A5696}" type="datetimeFigureOut">
              <a:rPr lang="ru-RU" smtClean="0"/>
              <a:pPr/>
              <a:t>11.08.2013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2FECCC2-E2D0-47D1-B647-59F41A7EDB7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ru.wikipedia.org/wiki/%D0%9F%D0%BB%D0%BE%D0%B4" TargetMode="External"/><Relationship Id="rId3" Type="http://schemas.openxmlformats.org/officeDocument/2006/relationships/hyperlink" Target="http://ru.wikipedia.org/wiki/%D0%9A%D0%BE%D1%80%D0%B5%D0%BD%D1%8C" TargetMode="External"/><Relationship Id="rId7" Type="http://schemas.openxmlformats.org/officeDocument/2006/relationships/hyperlink" Target="http://ru.wikipedia.org/wiki/%D0%92%D0%B5%D0%BD%D1%87%D0%B8%D0%BA" TargetMode="External"/><Relationship Id="rId12" Type="http://schemas.openxmlformats.org/officeDocument/2006/relationships/image" Target="../media/image13.jpeg"/><Relationship Id="rId2" Type="http://schemas.openxmlformats.org/officeDocument/2006/relationships/hyperlink" Target="http://ru.wikipedia.org/wiki/%D0%94%D0%B2%D1%83%D0%BB%D0%B5%D1%82%D0%BD%D0%B8%D0%B5_%D1%80%D0%B0%D1%81%D1%82%D0%B5%D0%BD%D0%B8%D1%8F" TargetMode="External"/><Relationship Id="rId1" Type="http://schemas.openxmlformats.org/officeDocument/2006/relationships/slideLayout" Target="../slideLayouts/slideLayout4.xml"/><Relationship Id="rId6" Type="http://schemas.openxmlformats.org/officeDocument/2006/relationships/hyperlink" Target="http://ru.wikipedia.org/wiki/%D0%A6%D0%B2%D0%B5%D1%82%D0%BE%D0%BA" TargetMode="External"/><Relationship Id="rId11" Type="http://schemas.openxmlformats.org/officeDocument/2006/relationships/image" Target="../media/image12.jpeg"/><Relationship Id="rId5" Type="http://schemas.openxmlformats.org/officeDocument/2006/relationships/hyperlink" Target="http://ru.wikipedia.org/wiki/%D0%9B%D0%B8%D1%81%D1%82" TargetMode="External"/><Relationship Id="rId10" Type="http://schemas.openxmlformats.org/officeDocument/2006/relationships/hyperlink" Target="http://ru.wikipedia.org/wiki/%D0%A1%D0%B5%D0%BC%D1%8F" TargetMode="External"/><Relationship Id="rId4" Type="http://schemas.openxmlformats.org/officeDocument/2006/relationships/hyperlink" Target="http://ru.wikipedia.org/wiki/%D0%A1%D1%82%D0%B5%D0%B1%D0%B5%D0%BB%D1%8C" TargetMode="External"/><Relationship Id="rId9" Type="http://schemas.openxmlformats.org/officeDocument/2006/relationships/hyperlink" Target="http://ru.wikipedia.org/wiki/%D0%9A%D0%BE%D1%80%D0%BE%D0%B1%D0%BE%D1%87%D0%BA%D0%B0"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ferret.ru/page-133.html" TargetMode="External"/><Relationship Id="rId7" Type="http://schemas.openxmlformats.org/officeDocument/2006/relationships/image" Target="../media/image18.jpeg"/><Relationship Id="rId2" Type="http://schemas.openxmlformats.org/officeDocument/2006/relationships/hyperlink" Target="http://www.ferret.ru/page-129.html" TargetMode="External"/><Relationship Id="rId1" Type="http://schemas.openxmlformats.org/officeDocument/2006/relationships/slideLayout" Target="../slideLayouts/slideLayout4.xml"/><Relationship Id="rId6" Type="http://schemas.openxmlformats.org/officeDocument/2006/relationships/image" Target="../media/image17.jpeg"/><Relationship Id="rId5" Type="http://schemas.openxmlformats.org/officeDocument/2006/relationships/hyperlink" Target="http://www.ferret.ru/page-132.html" TargetMode="External"/><Relationship Id="rId4" Type="http://schemas.openxmlformats.org/officeDocument/2006/relationships/hyperlink" Target="http://www.ferret.ru/page-128.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ru.wikipedia.org/wiki/%D0%9A%D0%BB%D1%8E%D0%B2" TargetMode="External"/><Relationship Id="rId7" Type="http://schemas.openxmlformats.org/officeDocument/2006/relationships/image" Target="../media/image20.jpeg"/><Relationship Id="rId2" Type="http://schemas.openxmlformats.org/officeDocument/2006/relationships/hyperlink" Target="http://ru.wikipedia.org/wiki/%D0%A1%D0%B5%D1%80%D0%B0%D1%8F_%D0%B2%D0%BE%D1%80%D0%BE%D0%BD%D0%B0" TargetMode="External"/><Relationship Id="rId1" Type="http://schemas.openxmlformats.org/officeDocument/2006/relationships/slideLayout" Target="../slideLayouts/slideLayout4.xml"/><Relationship Id="rId6" Type="http://schemas.openxmlformats.org/officeDocument/2006/relationships/image" Target="../media/image19.jpeg"/><Relationship Id="rId5" Type="http://schemas.openxmlformats.org/officeDocument/2006/relationships/hyperlink" Target="http://ru.wikipedia.org/wiki/%D0%A3%D1%82%D0%BA%D0%B8" TargetMode="External"/><Relationship Id="rId4" Type="http://schemas.openxmlformats.org/officeDocument/2006/relationships/hyperlink" Target="http://ru.wikipedia.org/wiki/%D0%A0%D0%B0%D0%B4%D1%83%D0%B6%D0%BD%D0%B0%D1%8F_%D0%BE%D0%B1%D0%BE%D0%BB%D0%BE%D1%87%D0%BA%D0%B0"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hyperlink" Target="http://ru.wikipedia.org/wiki/%D0%A5%D0%B2%D0%BE%D1%81%D1%82" TargetMode="External"/><Relationship Id="rId7" Type="http://schemas.openxmlformats.org/officeDocument/2006/relationships/hyperlink" Target="http://www.ecosystema.ru/08nature/birds/080.php" TargetMode="External"/><Relationship Id="rId2" Type="http://schemas.openxmlformats.org/officeDocument/2006/relationships/hyperlink" Target="http://ru.wikipedia.org/wiki/%D0%A1%D0%BF%D0%B8%D0%BD%D0%B0" TargetMode="External"/><Relationship Id="rId1" Type="http://schemas.openxmlformats.org/officeDocument/2006/relationships/slideLayout" Target="../slideLayouts/slideLayout4.xml"/><Relationship Id="rId6" Type="http://schemas.openxmlformats.org/officeDocument/2006/relationships/hyperlink" Target="http://ru.wikipedia.org/wiki/%D0%93%D1%80%D1%83%D0%B4%D1%8C" TargetMode="External"/><Relationship Id="rId5" Type="http://schemas.openxmlformats.org/officeDocument/2006/relationships/hyperlink" Target="http://ru.wikipedia.org/wiki/%D0%97%D0%BE%D0%B1_(%D0%B0%D0%BD%D0%B0%D1%82%D0%BE%D0%BC%D0%B8%D1%8F)" TargetMode="External"/><Relationship Id="rId4" Type="http://schemas.openxmlformats.org/officeDocument/2006/relationships/hyperlink" Target="http://ru.wikipedia.org/wiki/%D0%93%D0%BE%D1%80%D0%BB%D0%BE" TargetMode="External"/><Relationship Id="rId9" Type="http://schemas.openxmlformats.org/officeDocument/2006/relationships/image" Target="../media/image22.jpeg"/></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ru.wikipedia.org/wiki/%D0%A1%D0%B0%D0%BD%D1%82%D0%B8%D0%BC%D0%B5%D1%82%D1%80" TargetMode="External"/><Relationship Id="rId2" Type="http://schemas.openxmlformats.org/officeDocument/2006/relationships/hyperlink" Target="http://ru.wikipedia.org/wiki/%D0%9E%D1%81%D0%B5%D1%82%D1%80%D0%BE%D0%B2%D1%8B%D0%B5" TargetMode="External"/><Relationship Id="rId1" Type="http://schemas.openxmlformats.org/officeDocument/2006/relationships/slideLayout" Target="../slideLayouts/slideLayout4.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hyperlink" Target="http://ru.wikipedia.org/wiki/%D0%9A%D0%B8%D0%BB%D0%BE%D0%B3%D1%80%D0%B0%D0%BC%D0%B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hyperlink" Target="http://ru.wikipedia.org/wiki/%D0%97%D0%BE%D0%BD%D1%82%D0%B8%D0%BA_(%D1%81%D0%BE%D1%86%D0%B2%D0%B5%D1%82%D0%B8%D0%B5)" TargetMode="External"/><Relationship Id="rId13" Type="http://schemas.openxmlformats.org/officeDocument/2006/relationships/hyperlink" Target="http://ru.wikipedia.org/wiki/%D0%9A%D0%BE%D1%80%D0%BE%D0%B1%D0%BE%D1%87%D0%BA%D0%B0" TargetMode="External"/><Relationship Id="rId3" Type="http://schemas.openxmlformats.org/officeDocument/2006/relationships/hyperlink" Target="http://ru.wikipedia.org/wiki/%D0%A2%D1%80%D0%B0%D0%B2%D0%B0" TargetMode="External"/><Relationship Id="rId7" Type="http://schemas.openxmlformats.org/officeDocument/2006/relationships/hyperlink" Target="http://ru.wikipedia.org/wiki/%D0%9B%D0%B8%D1%81%D1%82" TargetMode="External"/><Relationship Id="rId12" Type="http://schemas.openxmlformats.org/officeDocument/2006/relationships/hyperlink" Target="http://ru.wikipedia.org/wiki/%D0%A1%D1%82%D0%BE%D0%BB%D0%B1%D0%B8%D0%BA" TargetMode="External"/><Relationship Id="rId2" Type="http://schemas.openxmlformats.org/officeDocument/2006/relationships/hyperlink" Target="http://ru.wikipedia.org/wiki/%D0%9C%D0%BD%D0%BE%D0%B3%D0%BE%D0%BB%D0%B5%D1%82%D0%BD%D0%B8%D0%B5_%D1%80%D0%B0%D1%81%D1%82%D0%B5%D0%BD%D0%B8%D1%8F" TargetMode="External"/><Relationship Id="rId1" Type="http://schemas.openxmlformats.org/officeDocument/2006/relationships/slideLayout" Target="../slideLayouts/slideLayout4.xml"/><Relationship Id="rId6" Type="http://schemas.openxmlformats.org/officeDocument/2006/relationships/hyperlink" Target="http://ru.wikipedia.org/wiki/%D0%A1%D1%82%D0%B5%D0%B1%D0%B5%D0%BB%D1%8C" TargetMode="External"/><Relationship Id="rId11" Type="http://schemas.openxmlformats.org/officeDocument/2006/relationships/hyperlink" Target="http://ru.wikipedia.org/wiki/%D0%A2%D1%8B%D1%87%D0%B8%D0%BD%D0%BA%D0%B0" TargetMode="External"/><Relationship Id="rId5" Type="http://schemas.openxmlformats.org/officeDocument/2006/relationships/hyperlink" Target="http://ru.wikipedia.org/wiki/%D0%9A%D0%BE%D1%80%D0%BD%D0%B5%D0%B2%D0%B8%D1%89%D0%B5" TargetMode="External"/><Relationship Id="rId15" Type="http://schemas.openxmlformats.org/officeDocument/2006/relationships/image" Target="../media/image7.jpeg"/><Relationship Id="rId10" Type="http://schemas.openxmlformats.org/officeDocument/2006/relationships/hyperlink" Target="http://ru.wikipedia.org/wiki/%D0%9E%D0%BA%D0%BE%D0%BB%D0%BE%D1%86%D0%B2%D0%B5%D1%82%D0%BD%D0%B8%D0%BA" TargetMode="External"/><Relationship Id="rId4" Type="http://schemas.openxmlformats.org/officeDocument/2006/relationships/hyperlink" Target="http://ru.wikipedia.org/wiki/%D0%9B%D1%83%D0%BA%D0%BE%D0%B2%D0%B8%D1%86%D0%B0" TargetMode="External"/><Relationship Id="rId9" Type="http://schemas.openxmlformats.org/officeDocument/2006/relationships/hyperlink" Target="http://ru.wikipedia.org/wiki/%D0%9B%D0%B8%D1%81%D1%82%D0%BE%D1%87%D0%B5%D0%BA_(%D1%87%D0%B0%D1%81%D1%82%D1%8C_%D0%BE%D0%BA%D0%BE%D0%BB%D0%BE%D1%86%D0%B2%D0%B5%D1%82%D0%BD%D0%B8%D0%BA%D0%B0)" TargetMode="External"/><Relationship Id="rId1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Светлана\Desktop\pyschugsky_rayon_coa.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3140968"/>
            <a:ext cx="2300082" cy="2904674"/>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770923" y="167094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5400" b="1" kern="1200"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nstantia" pitchFamily="18" charset="0"/>
                <a:ea typeface="+mj-ea"/>
                <a:cs typeface="+mj-cs"/>
              </a:defRPr>
            </a:lvl1pPr>
          </a:lstStyle>
          <a:p>
            <a:r>
              <a:rPr lang="ru-RU" dirty="0" err="1" smtClean="0">
                <a:ln w="10541" cmpd="sng">
                  <a:solidFill>
                    <a:schemeClr val="accent1">
                      <a:shade val="88000"/>
                      <a:satMod val="110000"/>
                    </a:schemeClr>
                  </a:solidFill>
                  <a:prstDash val="solid"/>
                </a:ln>
                <a:solidFill>
                  <a:srgbClr val="0070C0"/>
                </a:solidFill>
                <a:effectLst/>
                <a:latin typeface="Times New Roman" pitchFamily="18" charset="0"/>
                <a:cs typeface="Times New Roman" pitchFamily="18" charset="0"/>
              </a:rPr>
              <a:t>Пыщугский</a:t>
            </a:r>
            <a:r>
              <a:rPr lang="ru-RU" dirty="0" smtClean="0">
                <a:ln w="10541" cmpd="sng">
                  <a:solidFill>
                    <a:schemeClr val="accent1">
                      <a:shade val="88000"/>
                      <a:satMod val="110000"/>
                    </a:schemeClr>
                  </a:solidFill>
                  <a:prstDash val="solid"/>
                </a:ln>
                <a:solidFill>
                  <a:srgbClr val="0070C0"/>
                </a:solidFill>
                <a:effectLst/>
                <a:latin typeface="Times New Roman" pitchFamily="18" charset="0"/>
                <a:cs typeface="Times New Roman" pitchFamily="18" charset="0"/>
              </a:rPr>
              <a:t> район</a:t>
            </a:r>
            <a:endParaRPr lang="ru-RU" dirty="0">
              <a:ln w="10541" cmpd="sng">
                <a:solidFill>
                  <a:schemeClr val="accent1">
                    <a:shade val="88000"/>
                    <a:satMod val="110000"/>
                  </a:schemeClr>
                </a:solidFill>
                <a:prstDash val="solid"/>
              </a:ln>
              <a:solidFill>
                <a:srgbClr val="0070C0"/>
              </a:solidFill>
              <a:effectLst/>
              <a:latin typeface="Times New Roman" pitchFamily="18" charset="0"/>
              <a:cs typeface="Times New Roman" pitchFamily="18" charset="0"/>
            </a:endParaRPr>
          </a:p>
        </p:txBody>
      </p:sp>
      <p:sp>
        <p:nvSpPr>
          <p:cNvPr id="8" name="Подзаголовок 2"/>
          <p:cNvSpPr txBox="1">
            <a:spLocks/>
          </p:cNvSpPr>
          <p:nvPr/>
        </p:nvSpPr>
        <p:spPr>
          <a:xfrm>
            <a:off x="5580063" y="6026150"/>
            <a:ext cx="3495675" cy="668338"/>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buNone/>
            </a:pPr>
            <a:r>
              <a:rPr lang="ru-RU" sz="1800" b="1" dirty="0" smtClean="0">
                <a:solidFill>
                  <a:srgbClr val="0070C0"/>
                </a:solidFill>
                <a:latin typeface="Times New Roman" pitchFamily="18" charset="0"/>
                <a:cs typeface="Times New Roman" pitchFamily="18" charset="0"/>
              </a:rPr>
              <a:t>Ребятам о «</a:t>
            </a:r>
            <a:r>
              <a:rPr lang="ru-RU" sz="1800" b="1" dirty="0" smtClean="0">
                <a:solidFill>
                  <a:srgbClr val="FF0000"/>
                </a:solidFill>
                <a:latin typeface="Times New Roman" pitchFamily="18" charset="0"/>
                <a:cs typeface="Times New Roman" pitchFamily="18" charset="0"/>
              </a:rPr>
              <a:t>Красной книге</a:t>
            </a:r>
            <a:r>
              <a:rPr lang="ru-RU" sz="1800" b="1" dirty="0" smtClean="0">
                <a:solidFill>
                  <a:srgbClr val="0070C0"/>
                </a:solidFill>
                <a:latin typeface="Times New Roman" pitchFamily="18" charset="0"/>
                <a:cs typeface="Times New Roman" pitchFamily="18" charset="0"/>
              </a:rPr>
              <a:t>» КОСТРОМСКОЙ ОБЛАСТИ</a:t>
            </a:r>
            <a:endParaRPr lang="ru-RU" sz="1800" dirty="0" smtClean="0">
              <a:solidFill>
                <a:srgbClr val="0070C0"/>
              </a:solidFill>
            </a:endParaRPr>
          </a:p>
        </p:txBody>
      </p:sp>
      <p:sp>
        <p:nvSpPr>
          <p:cNvPr id="9" name="TextBox 3"/>
          <p:cNvSpPr txBox="1">
            <a:spLocks noChangeArrowheads="1"/>
          </p:cNvSpPr>
          <p:nvPr/>
        </p:nvSpPr>
        <p:spPr bwMode="auto">
          <a:xfrm>
            <a:off x="4860926" y="116632"/>
            <a:ext cx="42148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ru-RU" b="1" dirty="0">
                <a:solidFill>
                  <a:srgbClr val="0070C0"/>
                </a:solidFill>
                <a:latin typeface="Times New Roman" pitchFamily="18" charset="0"/>
                <a:cs typeface="Times New Roman" pitchFamily="18" charset="0"/>
              </a:rPr>
              <a:t>«Красная книга – это документ совести человека, по которому каждая нация перед лицом мира несет ответственность за сокровища своей природы»</a:t>
            </a:r>
            <a:endParaRPr lang="ru-RU"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737826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14282" y="285729"/>
            <a:ext cx="4069686" cy="3647327"/>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Малина </a:t>
            </a:r>
            <a:r>
              <a:rPr lang="ru-RU" sz="1800" b="1" dirty="0" err="1" smtClean="0">
                <a:solidFill>
                  <a:srgbClr val="0070C0"/>
                </a:solidFill>
                <a:latin typeface="Times New Roman" pitchFamily="18" charset="0"/>
                <a:cs typeface="Times New Roman" pitchFamily="18" charset="0"/>
              </a:rPr>
              <a:t>хмелистая</a:t>
            </a:r>
            <a:r>
              <a:rPr lang="ru-RU"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Rubus</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humulifolius</a:t>
            </a:r>
            <a:r>
              <a:rPr lang="en-US" sz="1800" b="1" dirty="0" smtClean="0">
                <a:solidFill>
                  <a:srgbClr val="0070C0"/>
                </a:solidFill>
                <a:latin typeface="Times New Roman" pitchFamily="18" charset="0"/>
                <a:cs typeface="Times New Roman" pitchFamily="18" charset="0"/>
              </a:rPr>
              <a:t> C. A. </a:t>
            </a:r>
            <a:r>
              <a:rPr lang="en-US" sz="1800" b="1" dirty="0" err="1" smtClean="0">
                <a:solidFill>
                  <a:srgbClr val="0070C0"/>
                </a:solidFill>
                <a:latin typeface="Times New Roman" pitchFamily="18" charset="0"/>
                <a:cs typeface="Times New Roman" pitchFamily="18" charset="0"/>
              </a:rPr>
              <a:t>Mey</a:t>
            </a:r>
            <a:r>
              <a:rPr lang="en-US" sz="1800" b="1" dirty="0" smtClean="0">
                <a:solidFill>
                  <a:srgbClr val="0070C0"/>
                </a:solidFill>
                <a:latin typeface="Times New Roman" pitchFamily="18" charset="0"/>
                <a:cs typeface="Times New Roman" pitchFamily="18" charset="0"/>
              </a:rPr>
              <a:t>.</a:t>
            </a:r>
            <a:r>
              <a:rPr lang="ru-RU" sz="1800" b="1" dirty="0" smtClean="0">
                <a:solidFill>
                  <a:srgbClr val="0070C0"/>
                </a:solidFill>
                <a:latin typeface="Times New Roman" pitchFamily="18" charset="0"/>
                <a:cs typeface="Times New Roman" pitchFamily="18" charset="0"/>
              </a:rPr>
              <a:t> </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Многолетнее </a:t>
            </a:r>
            <a:r>
              <a:rPr lang="ru-RU" sz="1200" b="0" dirty="0" smtClean="0">
                <a:latin typeface="Times New Roman" pitchFamily="18" charset="0"/>
                <a:cs typeface="Times New Roman" pitchFamily="18" charset="0"/>
              </a:rPr>
              <a:t>растение, 10–30 см высотой, с ползучим корневищем. Цветоносные побеги с деревянистым основанием, в основном травянистые, простые, прямостоячие или восходящие, рассеянно шиповато-щетинистые с оттопыренными, тонкими неодинаковыми щетинками, голые или опушенные. Листья простые, сердцевидно-округлые, около 8 см длиной, 10 см шириной, почти голые, </a:t>
            </a:r>
            <a:r>
              <a:rPr lang="ru-RU" sz="1200" b="0" dirty="0" err="1" smtClean="0">
                <a:latin typeface="Times New Roman" pitchFamily="18" charset="0"/>
                <a:cs typeface="Times New Roman" pitchFamily="18" charset="0"/>
              </a:rPr>
              <a:t>трехраздельные</a:t>
            </a:r>
            <a:r>
              <a:rPr lang="ru-RU" sz="1200" b="0" dirty="0" smtClean="0">
                <a:latin typeface="Times New Roman" pitchFamily="18" charset="0"/>
                <a:cs typeface="Times New Roman" pitchFamily="18" charset="0"/>
              </a:rPr>
              <a:t>, доли широкояйцевидные, острые, крупно и неравно почти двоякопильчатые, боковые доли часто двулопастные. Цветки обоеполые, на концах побегов одиночные или по два, поникающие. Доли глубоко раздельной чашечки ланцетные, заостренные, косо вверх обращенные. Лепестки белые, ланцетные, заостренные, длиннее чашечки. Тычинки короткие, наружные с расширенными нитями. Плодолистики в числе 5, голые. Соплодия из 1–2,  крупных розовых костянок, кислые.</a:t>
            </a:r>
          </a:p>
          <a:p>
            <a:pPr algn="just">
              <a:buNone/>
            </a:pPr>
            <a:endParaRPr lang="ru-RU" sz="1200" dirty="0"/>
          </a:p>
        </p:txBody>
      </p:sp>
      <p:sp>
        <p:nvSpPr>
          <p:cNvPr id="4" name="Содержимое 3"/>
          <p:cNvSpPr>
            <a:spLocks noGrp="1"/>
          </p:cNvSpPr>
          <p:nvPr>
            <p:ph sz="quarter" idx="14"/>
          </p:nvPr>
        </p:nvSpPr>
        <p:spPr>
          <a:xfrm>
            <a:off x="4648200" y="285728"/>
            <a:ext cx="4172272" cy="4214841"/>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Горечавка горьковатая </a:t>
            </a:r>
            <a:r>
              <a:rPr lang="en-US" sz="1800" b="1" dirty="0" err="1" smtClean="0">
                <a:solidFill>
                  <a:srgbClr val="0070C0"/>
                </a:solidFill>
                <a:latin typeface="Times New Roman" pitchFamily="18" charset="0"/>
                <a:cs typeface="Times New Roman" pitchFamily="18" charset="0"/>
              </a:rPr>
              <a:t>Gentiana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amarella</a:t>
            </a:r>
            <a:r>
              <a:rPr lang="en-US" sz="1800" b="1" dirty="0" smtClean="0">
                <a:solidFill>
                  <a:srgbClr val="0070C0"/>
                </a:solidFill>
                <a:latin typeface="Times New Roman" pitchFamily="18" charset="0"/>
                <a:cs typeface="Times New Roman" pitchFamily="18" charset="0"/>
              </a:rPr>
              <a:t> L. </a:t>
            </a:r>
            <a:r>
              <a:rPr lang="en-US" sz="1800" b="1" dirty="0" err="1" smtClean="0">
                <a:solidFill>
                  <a:srgbClr val="0070C0"/>
                </a:solidFill>
                <a:latin typeface="Times New Roman" pitchFamily="18" charset="0"/>
                <a:cs typeface="Times New Roman" pitchFamily="18" charset="0"/>
              </a:rPr>
              <a:t>s.l</a:t>
            </a:r>
            <a:r>
              <a:rPr lang="en-US" sz="1800" b="1" dirty="0" smtClean="0">
                <a:solidFill>
                  <a:srgbClr val="0070C0"/>
                </a:solidFill>
                <a:latin typeface="Times New Roman" pitchFamily="18" charset="0"/>
                <a:cs typeface="Times New Roman" pitchFamily="18" charset="0"/>
              </a:rPr>
              <a:t>.</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hlinkClick r:id="rId2" tooltip="Двулетние растения"/>
              </a:rPr>
              <a:t>Двулетние растения</a:t>
            </a:r>
            <a:r>
              <a:rPr lang="ru-RU" sz="1200" b="0" dirty="0" smtClean="0">
                <a:latin typeface="Times New Roman" pitchFamily="18" charset="0"/>
                <a:cs typeface="Times New Roman" pitchFamily="18" charset="0"/>
              </a:rPr>
              <a:t> высотой от 10 до 60 см.</a:t>
            </a:r>
          </a:p>
          <a:p>
            <a:pPr marL="45720" indent="0" algn="just">
              <a:buNone/>
            </a:pPr>
            <a:r>
              <a:rPr lang="ru-RU" sz="1200" b="0" dirty="0" smtClean="0">
                <a:latin typeface="Times New Roman" pitchFamily="18" charset="0"/>
                <a:cs typeface="Times New Roman" pitchFamily="18" charset="0"/>
                <a:hlinkClick r:id="rId3" tooltip="Корень"/>
              </a:rPr>
              <a:t>Корень</a:t>
            </a:r>
            <a:r>
              <a:rPr lang="ru-RU" sz="1200" b="0" dirty="0" smtClean="0">
                <a:latin typeface="Times New Roman" pitchFamily="18" charset="0"/>
                <a:cs typeface="Times New Roman" pitchFamily="18" charset="0"/>
              </a:rPr>
              <a:t> стержневой, мясистый, цилиндрический, кольчатый, коричневатый, на изломе жёлтый.</a:t>
            </a:r>
          </a:p>
          <a:p>
            <a:pPr marL="45720" indent="0" algn="just">
              <a:buNone/>
            </a:pPr>
            <a:r>
              <a:rPr lang="ru-RU" sz="1200" b="0" dirty="0" smtClean="0">
                <a:latin typeface="Times New Roman" pitchFamily="18" charset="0"/>
                <a:cs typeface="Times New Roman" pitchFamily="18" charset="0"/>
                <a:hlinkClick r:id="rId4" tooltip="Стебель"/>
              </a:rPr>
              <a:t>Стебли</a:t>
            </a:r>
            <a:r>
              <a:rPr lang="ru-RU" sz="1200" b="0" dirty="0" smtClean="0">
                <a:latin typeface="Times New Roman" pitchFamily="18" charset="0"/>
                <a:cs typeface="Times New Roman" pitchFamily="18" charset="0"/>
              </a:rPr>
              <a:t> прямостоячие, неразветвлённые, голые, вверху бороздчатые, полые, с 4—5 (до 6) междоузлиями.</a:t>
            </a:r>
          </a:p>
          <a:p>
            <a:pPr marL="45720" indent="0" algn="just">
              <a:buNone/>
            </a:pPr>
            <a:r>
              <a:rPr lang="ru-RU" sz="1200" b="0" dirty="0" smtClean="0">
                <a:latin typeface="Times New Roman" pitchFamily="18" charset="0"/>
                <a:cs typeface="Times New Roman" pitchFamily="18" charset="0"/>
                <a:hlinkClick r:id="rId5" tooltip="Лист"/>
              </a:rPr>
              <a:t>Листья</a:t>
            </a:r>
            <a:r>
              <a:rPr lang="ru-RU" sz="1200" b="0" dirty="0" smtClean="0">
                <a:latin typeface="Times New Roman" pitchFamily="18" charset="0"/>
                <a:cs typeface="Times New Roman" pitchFamily="18" charset="0"/>
              </a:rPr>
              <a:t> прикорневые — </a:t>
            </a:r>
            <a:r>
              <a:rPr lang="ru-RU" sz="1200" b="0" dirty="0" err="1" smtClean="0">
                <a:latin typeface="Times New Roman" pitchFamily="18" charset="0"/>
                <a:cs typeface="Times New Roman" pitchFamily="18" charset="0"/>
              </a:rPr>
              <a:t>лопатчатые</a:t>
            </a:r>
            <a:r>
              <a:rPr lang="ru-RU" sz="1200" b="0" dirty="0" smtClean="0">
                <a:latin typeface="Times New Roman" pitchFamily="18" charset="0"/>
                <a:cs typeface="Times New Roman" pitchFamily="18" charset="0"/>
              </a:rPr>
              <a:t>, тупые; средние — продолговатые; верхние — более узкие, заострённые.</a:t>
            </a:r>
          </a:p>
          <a:p>
            <a:pPr marL="45720" indent="0" algn="just">
              <a:buNone/>
            </a:pPr>
            <a:r>
              <a:rPr lang="ru-RU" sz="1200" b="0" dirty="0" smtClean="0">
                <a:latin typeface="Times New Roman" pitchFamily="18" charset="0"/>
                <a:cs typeface="Times New Roman" pitchFamily="18" charset="0"/>
                <a:hlinkClick r:id="rId6" tooltip="Цветок"/>
              </a:rPr>
              <a:t>Цветки</a:t>
            </a:r>
            <a:r>
              <a:rPr lang="ru-RU" sz="1200" b="0" dirty="0" smtClean="0">
                <a:latin typeface="Times New Roman" pitchFamily="18" charset="0"/>
                <a:cs typeface="Times New Roman" pitchFamily="18" charset="0"/>
              </a:rPr>
              <a:t> грязно-лиловые или бледно-синие, одиночные либо собранные в пазушные пучки. </a:t>
            </a:r>
            <a:r>
              <a:rPr lang="ru-RU" sz="1200" b="0" dirty="0" smtClean="0">
                <a:latin typeface="Times New Roman" pitchFamily="18" charset="0"/>
                <a:cs typeface="Times New Roman" pitchFamily="18" charset="0"/>
                <a:hlinkClick r:id="rId7" tooltip="Венчик"/>
              </a:rPr>
              <a:t>Венчик</a:t>
            </a:r>
            <a:r>
              <a:rPr lang="ru-RU" sz="1200" b="0" dirty="0" smtClean="0">
                <a:latin typeface="Times New Roman" pitchFamily="18" charset="0"/>
                <a:cs typeface="Times New Roman" pitchFamily="18" charset="0"/>
              </a:rPr>
              <a:t> с пятью зубцами, без промежуточных зубчиков; зев венчика — с бахромчатым кольцом.</a:t>
            </a:r>
          </a:p>
          <a:p>
            <a:pPr marL="45720" indent="0" algn="just">
              <a:buNone/>
            </a:pPr>
            <a:r>
              <a:rPr lang="ru-RU" sz="1200" b="0" dirty="0" smtClean="0">
                <a:latin typeface="Times New Roman" pitchFamily="18" charset="0"/>
                <a:cs typeface="Times New Roman" pitchFamily="18" charset="0"/>
                <a:hlinkClick r:id="rId8" tooltip="Плод"/>
              </a:rPr>
              <a:t>Плод</a:t>
            </a:r>
            <a:r>
              <a:rPr lang="ru-RU" sz="1200" b="0" dirty="0" smtClean="0">
                <a:latin typeface="Times New Roman" pitchFamily="18" charset="0"/>
                <a:cs typeface="Times New Roman" pitchFamily="18" charset="0"/>
              </a:rPr>
              <a:t> — продолговато-ланцетная </a:t>
            </a:r>
            <a:r>
              <a:rPr lang="ru-RU" sz="1200" b="0" dirty="0" smtClean="0">
                <a:latin typeface="Times New Roman" pitchFamily="18" charset="0"/>
                <a:cs typeface="Times New Roman" pitchFamily="18" charset="0"/>
                <a:hlinkClick r:id="rId9" tooltip="Коробочка"/>
              </a:rPr>
              <a:t>коробочка</a:t>
            </a:r>
            <a:r>
              <a:rPr lang="ru-RU" sz="1200" b="0" dirty="0" smtClean="0">
                <a:latin typeface="Times New Roman" pitchFamily="18" charset="0"/>
                <a:cs typeface="Times New Roman" pitchFamily="18" charset="0"/>
              </a:rPr>
              <a:t>, сидящая на ножке; </a:t>
            </a:r>
            <a:r>
              <a:rPr lang="ru-RU" sz="1200" b="0" dirty="0" smtClean="0">
                <a:latin typeface="Times New Roman" pitchFamily="18" charset="0"/>
                <a:cs typeface="Times New Roman" pitchFamily="18" charset="0"/>
                <a:hlinkClick r:id="rId10" tooltip="Семя"/>
              </a:rPr>
              <a:t>семена</a:t>
            </a:r>
            <a:r>
              <a:rPr lang="ru-RU" sz="1200" b="0" dirty="0" smtClean="0">
                <a:latin typeface="Times New Roman" pitchFamily="18" charset="0"/>
                <a:cs typeface="Times New Roman" pitchFamily="18" charset="0"/>
              </a:rPr>
              <a:t> мелкие, многочисленные, сильно сплющенные, </a:t>
            </a:r>
            <a:r>
              <a:rPr lang="ru-RU" sz="1200" b="0" dirty="0" err="1" smtClean="0">
                <a:latin typeface="Times New Roman" pitchFamily="18" charset="0"/>
                <a:cs typeface="Times New Roman" pitchFamily="18" charset="0"/>
              </a:rPr>
              <a:t>ширококрылатые</a:t>
            </a:r>
            <a:r>
              <a:rPr lang="ru-RU" sz="1200" b="0" dirty="0" smtClean="0">
                <a:latin typeface="Times New Roman" pitchFamily="18" charset="0"/>
                <a:cs typeface="Times New Roman" pitchFamily="18" charset="0"/>
              </a:rPr>
              <a:t>, продолговатые или округлые, коричневого цвета.</a:t>
            </a:r>
          </a:p>
          <a:p>
            <a:pPr marL="45720" indent="0" algn="just">
              <a:buNone/>
            </a:pPr>
            <a:r>
              <a:rPr lang="ru-RU" sz="1200" b="0" dirty="0" smtClean="0">
                <a:latin typeface="Times New Roman" pitchFamily="18" charset="0"/>
                <a:cs typeface="Times New Roman" pitchFamily="18" charset="0"/>
              </a:rPr>
              <a:t>Цветёт в июле и первой половине августа. Плоды созревают в сентябре.</a:t>
            </a:r>
          </a:p>
          <a:p>
            <a:endParaRPr lang="ru-RU" sz="1200" dirty="0"/>
          </a:p>
        </p:txBody>
      </p:sp>
      <p:pic>
        <p:nvPicPr>
          <p:cNvPr id="25602" name="Picture 2" descr="https://encrypted-tbn0.gstatic.com/images?q=tbn:ANd9GcS9AtUuAShw7QZs9CYEu8tSHaqdUw4uKjZbfIPxidIs_UAZsIkhIg"/>
          <p:cNvPicPr>
            <a:picLocks noChangeAspect="1" noChangeArrowheads="1"/>
          </p:cNvPicPr>
          <p:nvPr/>
        </p:nvPicPr>
        <p:blipFill>
          <a:blip r:embed="rId11" cstate="print"/>
          <a:srcRect/>
          <a:stretch>
            <a:fillRect/>
          </a:stretch>
        </p:blipFill>
        <p:spPr bwMode="auto">
          <a:xfrm>
            <a:off x="5678483" y="4558562"/>
            <a:ext cx="2427960" cy="2202943"/>
          </a:xfrm>
          <a:prstGeom prst="rect">
            <a:avLst/>
          </a:prstGeom>
          <a:noFill/>
        </p:spPr>
      </p:pic>
      <p:pic>
        <p:nvPicPr>
          <p:cNvPr id="6" name="Picture 7" descr="http://oopt.aari.ru/sites/default/files/images/Rubus_humulifolius_C._A._Mey-2.jpg"/>
          <p:cNvPicPr>
            <a:picLocks noChangeAspect="1" noChangeArrowheads="1"/>
          </p:cNvPicPr>
          <p:nvPr/>
        </p:nvPicPr>
        <p:blipFill>
          <a:blip r:embed="rId12" cstate="print"/>
          <a:srcRect/>
          <a:stretch>
            <a:fillRect/>
          </a:stretch>
        </p:blipFill>
        <p:spPr bwMode="auto">
          <a:xfrm>
            <a:off x="500035" y="4558562"/>
            <a:ext cx="3279877" cy="220294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51520" y="757389"/>
            <a:ext cx="8496944" cy="3175667"/>
          </a:xfrm>
        </p:spPr>
        <p:txBody>
          <a:bodyPr>
            <a:normAutofit/>
          </a:bodyPr>
          <a:lstStyle/>
          <a:p>
            <a:pPr marL="45720" indent="0" algn="ctr">
              <a:buNone/>
            </a:pPr>
            <a:r>
              <a:rPr lang="ru-RU" sz="1800" b="1" dirty="0" err="1" smtClean="0">
                <a:solidFill>
                  <a:srgbClr val="0070C0"/>
                </a:solidFill>
                <a:latin typeface="Times New Roman" pitchFamily="18" charset="0"/>
                <a:cs typeface="Times New Roman" pitchFamily="18" charset="0"/>
              </a:rPr>
              <a:t>Какалия</a:t>
            </a:r>
            <a:r>
              <a:rPr lang="ru-RU" sz="1800" b="1" dirty="0" smtClean="0">
                <a:solidFill>
                  <a:srgbClr val="0070C0"/>
                </a:solidFill>
                <a:latin typeface="Times New Roman" pitchFamily="18" charset="0"/>
                <a:cs typeface="Times New Roman" pitchFamily="18" charset="0"/>
              </a:rPr>
              <a:t> копьевидная </a:t>
            </a:r>
            <a:r>
              <a:rPr lang="en-US" sz="1800" b="1" dirty="0" err="1" smtClean="0">
                <a:solidFill>
                  <a:srgbClr val="0070C0"/>
                </a:solidFill>
                <a:latin typeface="Times New Roman" pitchFamily="18" charset="0"/>
                <a:cs typeface="Times New Roman" pitchFamily="18" charset="0"/>
              </a:rPr>
              <a:t>Cacalia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hastata</a:t>
            </a:r>
            <a:r>
              <a:rPr lang="en-US" sz="1800" b="1" dirty="0" smtClean="0">
                <a:solidFill>
                  <a:srgbClr val="0070C0"/>
                </a:solidFill>
                <a:latin typeface="Times New Roman" pitchFamily="18" charset="0"/>
                <a:cs typeface="Times New Roman" pitchFamily="18" charset="0"/>
              </a:rPr>
              <a:t> L.</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Биология. Крупное травянистое растение, 50-120(150) см высоты. Корневище горизонтальное, короткое, с многочисленными шнуровидными придаточными корнями. Стебли прямостоячие, крепкие, густо облиственные. Листья очерёдные, крупные, треугольно-копьевидные на длинных черешках, по краю </a:t>
            </a:r>
            <a:r>
              <a:rPr lang="ru-RU" sz="1200" b="0" dirty="0" err="1" smtClean="0">
                <a:latin typeface="Times New Roman" pitchFamily="18" charset="0"/>
                <a:cs typeface="Times New Roman" pitchFamily="18" charset="0"/>
              </a:rPr>
              <a:t>мелковыемчато-зубчатые</a:t>
            </a:r>
            <a:r>
              <a:rPr lang="ru-RU" sz="1200" b="0" dirty="0" smtClean="0">
                <a:latin typeface="Times New Roman" pitchFamily="18" charset="0"/>
                <a:cs typeface="Times New Roman" pitchFamily="18" charset="0"/>
              </a:rPr>
              <a:t>, к верхушке стебля постепенно уменьшаются в размерах и в соцветии они ланцетные. Корзинки 9-13 мм длины и до 8 мм ши­рины, только с трубчатыми цветками, поникающие, собраны в редкие, узкопирамидальные, кистевидно-метельчатые соцветия. Цветки обоеполые с беловатым венчиком, 8,5-11 мм длины. Семянки 6-8 мм длины, светло-бурые, цилиндрические, ребристые, голые, с белым хохолком. </a:t>
            </a:r>
            <a:r>
              <a:rPr lang="ru-RU" sz="1200" b="0" dirty="0" err="1" smtClean="0">
                <a:latin typeface="Times New Roman" pitchFamily="18" charset="0"/>
                <a:cs typeface="Times New Roman" pitchFamily="18" charset="0"/>
              </a:rPr>
              <a:t>Гигромезофит</a:t>
            </a:r>
            <a:r>
              <a:rPr lang="ru-RU" sz="1200" b="0" dirty="0" smtClean="0">
                <a:latin typeface="Times New Roman" pitchFamily="18" charset="0"/>
                <a:cs typeface="Times New Roman" pitchFamily="18" charset="0"/>
              </a:rPr>
              <a:t>. Многолетник. Цветёт в июне–июле. Плодоношение в августе–сентябре. Размножение семенное и вегетативное.</a:t>
            </a:r>
          </a:p>
          <a:p>
            <a:pPr marL="45720" indent="0" algn="just">
              <a:buNone/>
            </a:pPr>
            <a:r>
              <a:rPr lang="ru-RU" sz="1200" b="0" dirty="0" smtClean="0">
                <a:latin typeface="Times New Roman" pitchFamily="18" charset="0"/>
                <a:cs typeface="Times New Roman" pitchFamily="18" charset="0"/>
              </a:rPr>
              <a:t>Экология. По приречным и </a:t>
            </a:r>
            <a:r>
              <a:rPr lang="ru-RU" sz="1200" b="0" dirty="0" err="1" smtClean="0">
                <a:latin typeface="Times New Roman" pitchFamily="18" charset="0"/>
                <a:cs typeface="Times New Roman" pitchFamily="18" charset="0"/>
              </a:rPr>
              <a:t>приручьевым</a:t>
            </a:r>
            <a:r>
              <a:rPr lang="ru-RU" sz="1200" b="0" dirty="0" smtClean="0">
                <a:latin typeface="Times New Roman" pitchFamily="18" charset="0"/>
                <a:cs typeface="Times New Roman" pitchFamily="18" charset="0"/>
              </a:rPr>
              <a:t> мелколи­ственным лесам, по </a:t>
            </a:r>
            <a:r>
              <a:rPr lang="ru-RU" sz="1200" b="0" dirty="0" err="1" smtClean="0">
                <a:latin typeface="Times New Roman" pitchFamily="18" charset="0"/>
                <a:cs typeface="Times New Roman" pitchFamily="18" charset="0"/>
              </a:rPr>
              <a:t>закустаренным</a:t>
            </a:r>
            <a:r>
              <a:rPr lang="ru-RU" sz="1200" b="0" dirty="0" smtClean="0">
                <a:latin typeface="Times New Roman" pitchFamily="18" charset="0"/>
                <a:cs typeface="Times New Roman" pitchFamily="18" charset="0"/>
              </a:rPr>
              <a:t> речным долинам, днищам оврагов, в местах выхода грунтовых вод. </a:t>
            </a:r>
          </a:p>
          <a:p>
            <a:pPr marL="45720" indent="0" algn="just">
              <a:buNone/>
            </a:pPr>
            <a:r>
              <a:rPr lang="ru-RU" sz="1200" b="0" dirty="0" smtClean="0">
                <a:latin typeface="Times New Roman" pitchFamily="18" charset="0"/>
                <a:cs typeface="Times New Roman" pitchFamily="18" charset="0"/>
              </a:rPr>
              <a:t>Лимитирующие факторы. Узкая экологическая </a:t>
            </a:r>
            <a:r>
              <a:rPr lang="ru-RU" sz="1200" b="0" dirty="0" smtClean="0">
                <a:latin typeface="Times New Roman" pitchFamily="18" charset="0"/>
                <a:cs typeface="Times New Roman" pitchFamily="18" charset="0"/>
              </a:rPr>
              <a:t>амплитуда.</a:t>
            </a:r>
            <a:endParaRPr lang="ru-RU" sz="1200" b="0" dirty="0"/>
          </a:p>
        </p:txBody>
      </p:sp>
      <p:pic>
        <p:nvPicPr>
          <p:cNvPr id="24578" name="Picture 2" descr="https://encrypted-tbn3.gstatic.com/images?q=tbn:ANd9GcSxDX_bQmjBSfGP1vP677Hf6M3zjjm3QCwfD-4dw-jSIduGCnV8nw"/>
          <p:cNvPicPr>
            <a:picLocks noChangeAspect="1" noChangeArrowheads="1"/>
          </p:cNvPicPr>
          <p:nvPr/>
        </p:nvPicPr>
        <p:blipFill>
          <a:blip r:embed="rId2" cstate="print"/>
          <a:srcRect/>
          <a:stretch>
            <a:fillRect/>
          </a:stretch>
        </p:blipFill>
        <p:spPr bwMode="auto">
          <a:xfrm>
            <a:off x="3299318" y="3789040"/>
            <a:ext cx="2348807" cy="255637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9760" y="125759"/>
            <a:ext cx="6512511" cy="1143000"/>
          </a:xfrm>
        </p:spPr>
        <p:txBody>
          <a:bodyPr>
            <a:normAutofit/>
          </a:bodyPr>
          <a:lstStyle/>
          <a:p>
            <a:pPr marL="0" indent="0" algn="ctr">
              <a:buNone/>
            </a:pPr>
            <a:r>
              <a:rPr lang="ru-RU" sz="4000" dirty="0" smtClean="0">
                <a:solidFill>
                  <a:srgbClr val="0070C0"/>
                </a:solidFill>
                <a:latin typeface="Times New Roman" pitchFamily="18" charset="0"/>
                <a:cs typeface="Times New Roman" pitchFamily="18" charset="0"/>
              </a:rPr>
              <a:t>Животные</a:t>
            </a:r>
            <a:endParaRPr lang="ru-RU" sz="4000" dirty="0">
              <a:solidFill>
                <a:srgbClr val="0070C0"/>
              </a:solidFill>
              <a:latin typeface="Times New Roman" pitchFamily="18" charset="0"/>
              <a:cs typeface="Times New Roman" pitchFamily="18" charset="0"/>
            </a:endParaRPr>
          </a:p>
        </p:txBody>
      </p:sp>
      <p:sp>
        <p:nvSpPr>
          <p:cNvPr id="4" name="TextBox 3"/>
          <p:cNvSpPr txBox="1"/>
          <p:nvPr/>
        </p:nvSpPr>
        <p:spPr>
          <a:xfrm>
            <a:off x="2843808" y="1268759"/>
            <a:ext cx="3744416" cy="3693319"/>
          </a:xfrm>
          <a:prstGeom prst="rect">
            <a:avLst/>
          </a:prstGeom>
          <a:solidFill>
            <a:schemeClr val="bg2">
              <a:lumMod val="75000"/>
            </a:schemeClr>
          </a:solidFill>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ru-RU" dirty="0">
                <a:solidFill>
                  <a:schemeClr val="bg1"/>
                </a:solidFill>
                <a:latin typeface="Times New Roman" pitchFamily="18" charset="0"/>
                <a:cs typeface="Times New Roman" pitchFamily="18" charset="0"/>
              </a:rPr>
              <a:t>Бурозубка </a:t>
            </a:r>
            <a:r>
              <a:rPr lang="ru-RU" dirty="0" smtClean="0">
                <a:solidFill>
                  <a:schemeClr val="bg1"/>
                </a:solidFill>
                <a:latin typeface="Times New Roman" pitchFamily="18" charset="0"/>
                <a:cs typeface="Times New Roman" pitchFamily="18" charset="0"/>
              </a:rPr>
              <a:t>крошка</a:t>
            </a:r>
          </a:p>
          <a:p>
            <a:r>
              <a:rPr lang="ru-RU" dirty="0" smtClean="0">
                <a:solidFill>
                  <a:srgbClr val="FFC000"/>
                </a:solidFill>
                <a:latin typeface="Times New Roman" pitchFamily="18" charset="0"/>
                <a:cs typeface="Times New Roman" pitchFamily="18" charset="0"/>
              </a:rPr>
              <a:t>Летяга</a:t>
            </a:r>
          </a:p>
          <a:p>
            <a:r>
              <a:rPr lang="ru-RU" dirty="0">
                <a:solidFill>
                  <a:schemeClr val="bg1">
                    <a:lumMod val="50000"/>
                  </a:schemeClr>
                </a:solidFill>
                <a:latin typeface="Times New Roman" pitchFamily="18" charset="0"/>
                <a:cs typeface="Times New Roman" pitchFamily="18" charset="0"/>
              </a:rPr>
              <a:t>Норка северная </a:t>
            </a:r>
            <a:r>
              <a:rPr lang="ru-RU" dirty="0" smtClean="0">
                <a:solidFill>
                  <a:schemeClr val="bg1">
                    <a:lumMod val="50000"/>
                  </a:schemeClr>
                </a:solidFill>
                <a:latin typeface="Times New Roman" pitchFamily="18" charset="0"/>
                <a:cs typeface="Times New Roman" pitchFamily="18" charset="0"/>
              </a:rPr>
              <a:t>европейская</a:t>
            </a:r>
          </a:p>
          <a:p>
            <a:r>
              <a:rPr lang="ru-RU" dirty="0">
                <a:solidFill>
                  <a:schemeClr val="bg1">
                    <a:lumMod val="50000"/>
                  </a:schemeClr>
                </a:solidFill>
                <a:latin typeface="Times New Roman" pitchFamily="18" charset="0"/>
                <a:cs typeface="Times New Roman" pitchFamily="18" charset="0"/>
              </a:rPr>
              <a:t>Цапля </a:t>
            </a:r>
            <a:r>
              <a:rPr lang="ru-RU" dirty="0" smtClean="0">
                <a:solidFill>
                  <a:schemeClr val="bg1">
                    <a:lumMod val="50000"/>
                  </a:schemeClr>
                </a:solidFill>
                <a:latin typeface="Times New Roman" pitchFamily="18" charset="0"/>
                <a:cs typeface="Times New Roman" pitchFamily="18" charset="0"/>
              </a:rPr>
              <a:t>серая</a:t>
            </a:r>
          </a:p>
          <a:p>
            <a:r>
              <a:rPr lang="ru-RU" dirty="0">
                <a:solidFill>
                  <a:srgbClr val="FFC000"/>
                </a:solidFill>
                <a:latin typeface="Times New Roman" pitchFamily="18" charset="0"/>
                <a:cs typeface="Times New Roman" pitchFamily="18" charset="0"/>
              </a:rPr>
              <a:t>Выпь малая </a:t>
            </a:r>
            <a:endParaRPr lang="ru-RU" dirty="0" smtClean="0">
              <a:solidFill>
                <a:srgbClr val="FFC000"/>
              </a:solidFill>
              <a:latin typeface="Times New Roman" pitchFamily="18" charset="0"/>
              <a:cs typeface="Times New Roman" pitchFamily="18" charset="0"/>
            </a:endParaRPr>
          </a:p>
          <a:p>
            <a:r>
              <a:rPr lang="ru-RU" dirty="0">
                <a:solidFill>
                  <a:schemeClr val="bg1"/>
                </a:solidFill>
                <a:latin typeface="Times New Roman" pitchFamily="18" charset="0"/>
                <a:cs typeface="Times New Roman" pitchFamily="18" charset="0"/>
              </a:rPr>
              <a:t>Кулик </a:t>
            </a:r>
            <a:r>
              <a:rPr lang="ru-RU" dirty="0" smtClean="0">
                <a:solidFill>
                  <a:schemeClr val="bg1"/>
                </a:solidFill>
                <a:latin typeface="Times New Roman" pitchFamily="18" charset="0"/>
                <a:cs typeface="Times New Roman" pitchFamily="18" charset="0"/>
              </a:rPr>
              <a:t>– сорока</a:t>
            </a:r>
          </a:p>
          <a:p>
            <a:r>
              <a:rPr lang="ru-RU" dirty="0">
                <a:solidFill>
                  <a:schemeClr val="bg1"/>
                </a:solidFill>
                <a:latin typeface="Times New Roman" pitchFamily="18" charset="0"/>
                <a:cs typeface="Times New Roman" pitchFamily="18" charset="0"/>
              </a:rPr>
              <a:t>Глухая </a:t>
            </a:r>
            <a:r>
              <a:rPr lang="ru-RU" dirty="0" smtClean="0">
                <a:solidFill>
                  <a:schemeClr val="bg1"/>
                </a:solidFill>
                <a:latin typeface="Times New Roman" pitchFamily="18" charset="0"/>
                <a:cs typeface="Times New Roman" pitchFamily="18" charset="0"/>
              </a:rPr>
              <a:t>кукушка</a:t>
            </a:r>
          </a:p>
          <a:p>
            <a:r>
              <a:rPr lang="ru-RU" dirty="0">
                <a:solidFill>
                  <a:schemeClr val="bg1"/>
                </a:solidFill>
                <a:latin typeface="Times New Roman" pitchFamily="18" charset="0"/>
                <a:cs typeface="Times New Roman" pitchFamily="18" charset="0"/>
              </a:rPr>
              <a:t>Кедровка </a:t>
            </a:r>
            <a:r>
              <a:rPr lang="ru-RU" dirty="0" smtClean="0">
                <a:solidFill>
                  <a:schemeClr val="bg1"/>
                </a:solidFill>
                <a:latin typeface="Times New Roman" pitchFamily="18" charset="0"/>
                <a:cs typeface="Times New Roman" pitchFamily="18" charset="0"/>
              </a:rPr>
              <a:t>европейская</a:t>
            </a:r>
          </a:p>
          <a:p>
            <a:r>
              <a:rPr lang="ru-RU" dirty="0">
                <a:solidFill>
                  <a:schemeClr val="bg1"/>
                </a:solidFill>
                <a:latin typeface="Times New Roman" pitchFamily="18" charset="0"/>
                <a:cs typeface="Times New Roman" pitchFamily="18" charset="0"/>
              </a:rPr>
              <a:t>Ящерица </a:t>
            </a:r>
            <a:r>
              <a:rPr lang="ru-RU" dirty="0" smtClean="0">
                <a:solidFill>
                  <a:schemeClr val="bg1"/>
                </a:solidFill>
                <a:latin typeface="Times New Roman" pitchFamily="18" charset="0"/>
                <a:cs typeface="Times New Roman" pitchFamily="18" charset="0"/>
              </a:rPr>
              <a:t>прыткая</a:t>
            </a:r>
          </a:p>
          <a:p>
            <a:r>
              <a:rPr lang="ru-RU" dirty="0">
                <a:solidFill>
                  <a:srgbClr val="FFC000"/>
                </a:solidFill>
                <a:latin typeface="Times New Roman" pitchFamily="18" charset="0"/>
                <a:cs typeface="Times New Roman" pitchFamily="18" charset="0"/>
              </a:rPr>
              <a:t>Медянка </a:t>
            </a:r>
            <a:r>
              <a:rPr lang="ru-RU" dirty="0" smtClean="0">
                <a:solidFill>
                  <a:srgbClr val="FFC000"/>
                </a:solidFill>
                <a:latin typeface="Times New Roman" pitchFamily="18" charset="0"/>
                <a:cs typeface="Times New Roman" pitchFamily="18" charset="0"/>
              </a:rPr>
              <a:t>обыкновенная</a:t>
            </a:r>
          </a:p>
          <a:p>
            <a:r>
              <a:rPr lang="ru-RU" dirty="0" smtClean="0">
                <a:solidFill>
                  <a:srgbClr val="FF0000"/>
                </a:solidFill>
                <a:latin typeface="Times New Roman" pitchFamily="18" charset="0"/>
                <a:cs typeface="Times New Roman" pitchFamily="18" charset="0"/>
              </a:rPr>
              <a:t>Стерлядь</a:t>
            </a:r>
          </a:p>
          <a:p>
            <a:r>
              <a:rPr lang="ru-RU" dirty="0" err="1" smtClean="0">
                <a:solidFill>
                  <a:schemeClr val="bg1">
                    <a:lumMod val="50000"/>
                  </a:schemeClr>
                </a:solidFill>
                <a:latin typeface="Times New Roman" pitchFamily="18" charset="0"/>
                <a:cs typeface="Times New Roman" pitchFamily="18" charset="0"/>
              </a:rPr>
              <a:t>Быстрянка</a:t>
            </a:r>
            <a:endParaRPr lang="ru-RU" dirty="0" smtClean="0">
              <a:solidFill>
                <a:schemeClr val="bg1">
                  <a:lumMod val="50000"/>
                </a:schemeClr>
              </a:solidFill>
              <a:latin typeface="Times New Roman" pitchFamily="18" charset="0"/>
              <a:cs typeface="Times New Roman" pitchFamily="18" charset="0"/>
            </a:endParaRPr>
          </a:p>
          <a:p>
            <a:endParaRPr lang="ru-RU" dirty="0">
              <a:solidFill>
                <a:srgbClr val="0070C0"/>
              </a:solidFill>
            </a:endParaRPr>
          </a:p>
        </p:txBody>
      </p:sp>
    </p:spTree>
    <p:extLst>
      <p:ext uri="{BB962C8B-B14F-4D97-AF65-F5344CB8AC3E}">
        <p14:creationId xmlns:p14="http://schemas.microsoft.com/office/powerpoint/2010/main" val="3266648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79512" y="214291"/>
            <a:ext cx="4316288" cy="4286280"/>
          </a:xfrm>
        </p:spPr>
        <p:txBody>
          <a:bodyPr>
            <a:normAutofit/>
          </a:bodyPr>
          <a:lstStyle/>
          <a:p>
            <a:pPr marL="45720" indent="0" algn="just">
              <a:buNone/>
            </a:pPr>
            <a:r>
              <a:rPr lang="ru-RU" sz="1800" b="1" dirty="0" smtClean="0">
                <a:solidFill>
                  <a:srgbClr val="0070C0"/>
                </a:solidFill>
                <a:latin typeface="Times New Roman" pitchFamily="18" charset="0"/>
                <a:cs typeface="Times New Roman" pitchFamily="18" charset="0"/>
              </a:rPr>
              <a:t>Бурозубка крошка  </a:t>
            </a:r>
            <a:r>
              <a:rPr lang="en-US" sz="1800" b="1" dirty="0" err="1" smtClean="0">
                <a:solidFill>
                  <a:srgbClr val="0070C0"/>
                </a:solidFill>
                <a:latin typeface="Times New Roman" pitchFamily="18" charset="0"/>
                <a:cs typeface="Times New Roman" pitchFamily="18" charset="0"/>
              </a:rPr>
              <a:t>Sorex</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minutissimus</a:t>
            </a:r>
            <a:r>
              <a:rPr lang="ru-RU" sz="1800" b="1" dirty="0" smtClean="0">
                <a:solidFill>
                  <a:srgbClr val="0070C0"/>
                </a:solidFill>
                <a:latin typeface="Times New Roman" pitchFamily="18" charset="0"/>
                <a:cs typeface="Times New Roman" pitchFamily="18" charset="0"/>
              </a:rPr>
              <a:t> - </a:t>
            </a:r>
            <a:r>
              <a:rPr lang="ru-RU" sz="1200" b="0" dirty="0" smtClean="0">
                <a:latin typeface="Times New Roman" pitchFamily="18" charset="0"/>
                <a:cs typeface="Times New Roman" pitchFamily="18" charset="0"/>
              </a:rPr>
              <a:t>самый мелкий представитель рода </a:t>
            </a:r>
            <a:r>
              <a:rPr lang="ru-RU" sz="1200" b="0" i="1" dirty="0" err="1" smtClean="0">
                <a:latin typeface="Times New Roman" pitchFamily="18" charset="0"/>
                <a:cs typeface="Times New Roman" pitchFamily="18" charset="0"/>
              </a:rPr>
              <a:t>Sorex</a:t>
            </a:r>
            <a:r>
              <a:rPr lang="ru-RU" sz="1200" b="0" dirty="0" smtClean="0">
                <a:latin typeface="Times New Roman" pitchFamily="18" charset="0"/>
                <a:cs typeface="Times New Roman" pitchFamily="18" charset="0"/>
              </a:rPr>
              <a:t>. Длина тела - 39-53 мм; хвоста - 21-29 мм; задней ступни - 7,2-9,4 мм. Масса тела молодых зверьков колеблется в пределах от 1,3 до 2,5 г, и лишь половозрелые зверьки весят более 3 г. Хвост короткий относительно длины тела и не превышает 29 мм. Окраска верхней стороны тела темно-серо-бурого цвета, слегка светлеющая на боках. Нижняя сторона имеет темно-серую окраску. Хвост двухцветный: сверху окрашен в тон спины, снизу серебристо-серый. Первый верхний промежуточный зуб значительно крупнее двух последующих, которые почти равны по величине. Четвертый существенно уступает в размере третьему, а пятый - четвертому.  Населяет пойменные биотопы, но встречается также на высоких речных террасах и пологих склоновых шлейфах, обитает в лесах, окрестностях болот и кустарниковых пустошах, обитает в зоне тайги. Питается мелкими наземными беспозвоночными. Размножается с мая по сентябрь. Выводки содержат от 4 до 9 детенышей</a:t>
            </a:r>
            <a:r>
              <a:rPr lang="ru-RU" sz="1200" b="0" dirty="0" smtClean="0">
                <a:latin typeface="Times New Roman" pitchFamily="18" charset="0"/>
                <a:cs typeface="Times New Roman" pitchFamily="18" charset="0"/>
              </a:rPr>
              <a:t>. </a:t>
            </a:r>
            <a:endParaRPr lang="ru-RU" sz="1200" b="0" dirty="0" smtClean="0">
              <a:latin typeface="Times New Roman" pitchFamily="18" charset="0"/>
              <a:cs typeface="Times New Roman" pitchFamily="18" charset="0"/>
            </a:endParaRPr>
          </a:p>
        </p:txBody>
      </p:sp>
      <p:sp>
        <p:nvSpPr>
          <p:cNvPr id="4" name="Содержимое 3"/>
          <p:cNvSpPr>
            <a:spLocks noGrp="1"/>
          </p:cNvSpPr>
          <p:nvPr>
            <p:ph sz="quarter" idx="14"/>
          </p:nvPr>
        </p:nvSpPr>
        <p:spPr>
          <a:xfrm>
            <a:off x="4716016" y="214291"/>
            <a:ext cx="4142264" cy="4286280"/>
          </a:xfrm>
        </p:spPr>
        <p:txBody>
          <a:bodyPr>
            <a:noAutofit/>
          </a:bodyPr>
          <a:lstStyle/>
          <a:p>
            <a:pPr marL="45720" indent="0">
              <a:buNone/>
            </a:pPr>
            <a:r>
              <a:rPr lang="ru-RU" sz="1800" dirty="0" smtClean="0">
                <a:latin typeface="Times New Roman" pitchFamily="18" charset="0"/>
                <a:cs typeface="Times New Roman" pitchFamily="18" charset="0"/>
              </a:rPr>
              <a:t>     </a:t>
            </a:r>
            <a:r>
              <a:rPr lang="ru-RU" sz="1800" b="1" dirty="0" smtClean="0">
                <a:solidFill>
                  <a:srgbClr val="0070C0"/>
                </a:solidFill>
                <a:latin typeface="Times New Roman" pitchFamily="18" charset="0"/>
                <a:cs typeface="Times New Roman" pitchFamily="18" charset="0"/>
              </a:rPr>
              <a:t>Летяга </a:t>
            </a:r>
            <a:r>
              <a:rPr lang="en-US" sz="1800" b="1" dirty="0" err="1" smtClean="0">
                <a:solidFill>
                  <a:srgbClr val="0070C0"/>
                </a:solidFill>
                <a:latin typeface="Times New Roman" pitchFamily="18" charset="0"/>
                <a:cs typeface="Times New Roman" pitchFamily="18" charset="0"/>
              </a:rPr>
              <a:t>Pteromys</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volans</a:t>
            </a:r>
            <a:r>
              <a:rPr lang="en-US" sz="1800" b="1" dirty="0" smtClean="0">
                <a:solidFill>
                  <a:srgbClr val="0070C0"/>
                </a:solidFill>
                <a:latin typeface="Times New Roman" pitchFamily="18" charset="0"/>
                <a:cs typeface="Times New Roman" pitchFamily="18" charset="0"/>
              </a:rPr>
              <a:t> L.</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100" b="0" dirty="0" smtClean="0">
                <a:latin typeface="Times New Roman" pitchFamily="18" charset="0"/>
                <a:cs typeface="Times New Roman" pitchFamily="18" charset="0"/>
              </a:rPr>
              <a:t>Биология. Летяга похожа на небольшую короткоухую белку. Длина тела 140-210 мм, хвоста – 90-140 мм. Между передними и задними конечностями натянута кожная, покрытая шерстью перепонка. Спина и бока и бока зимой светло-серые, летом с охристым или буроватым оттенком. Брюхо беловатое. Небольшие округлённые уши без кисточек. Глаза большие, черные. Чаще встречается на деревьях, населяет леса с участием спелых дуплистых деревьев. Планирует с дерева на дерево на расстояние до 40 м и больше. Активна весь год. Наиболее активна в ночное время. Убежища устраивает в дуплах, строя в них шарообразные гнезда, нередко заселяет гнезда (</a:t>
            </a:r>
            <a:r>
              <a:rPr lang="ru-RU" sz="1100" b="0" dirty="0" err="1" smtClean="0">
                <a:latin typeface="Times New Roman" pitchFamily="18" charset="0"/>
                <a:cs typeface="Times New Roman" pitchFamily="18" charset="0"/>
              </a:rPr>
              <a:t>гайна</a:t>
            </a:r>
            <a:r>
              <a:rPr lang="ru-RU" sz="1100" b="0" dirty="0" smtClean="0">
                <a:latin typeface="Times New Roman" pitchFamily="18" charset="0"/>
                <a:cs typeface="Times New Roman" pitchFamily="18" charset="0"/>
              </a:rPr>
              <a:t>) белок. В Ярославской и Костромской областях летяги питаются, сережками ольхи, березы, осины, ивы, иногда семенами хвойных деревьев, поедают молодые побеги, листья, почки, молодые шишки, ягоды.. В помете до 4 детенышей</a:t>
            </a:r>
            <a:r>
              <a:rPr lang="ru-RU" sz="1100" b="0" dirty="0" smtClean="0">
                <a:latin typeface="Times New Roman" pitchFamily="18" charset="0"/>
                <a:cs typeface="Times New Roman" pitchFamily="18" charset="0"/>
              </a:rPr>
              <a:t>. Экология</a:t>
            </a:r>
            <a:r>
              <a:rPr lang="ru-RU" sz="1100" b="0" dirty="0" smtClean="0">
                <a:latin typeface="Times New Roman" pitchFamily="18" charset="0"/>
                <a:cs typeface="Times New Roman" pitchFamily="18" charset="0"/>
              </a:rPr>
              <a:t>. Заселяет, преимущественно спелые леса: широколиственные, смешанные и темнохвойные. В хвойных лесах востока области с большим количеством дуплистых деревьев встречаются у мест произрастания ольхи и березы</a:t>
            </a:r>
            <a:r>
              <a:rPr lang="ru-RU" sz="1100" b="0" dirty="0" smtClean="0">
                <a:latin typeface="Times New Roman" pitchFamily="18" charset="0"/>
                <a:cs typeface="Times New Roman" pitchFamily="18" charset="0"/>
              </a:rPr>
              <a:t>. Лимитирующие </a:t>
            </a:r>
            <a:r>
              <a:rPr lang="ru-RU" sz="1100" b="0" dirty="0" smtClean="0">
                <a:latin typeface="Times New Roman" pitchFamily="18" charset="0"/>
                <a:cs typeface="Times New Roman" pitchFamily="18" charset="0"/>
              </a:rPr>
              <a:t>факторы. Малочисленность обусловлена близостью границы ареала. Отрицательное значение имеет значение вырубка спелых и </a:t>
            </a:r>
            <a:r>
              <a:rPr lang="ru-RU" sz="1100" b="0" dirty="0" err="1" smtClean="0">
                <a:latin typeface="Times New Roman" pitchFamily="18" charset="0"/>
                <a:cs typeface="Times New Roman" pitchFamily="18" charset="0"/>
              </a:rPr>
              <a:t>старовозрастных</a:t>
            </a:r>
            <a:r>
              <a:rPr lang="ru-RU" sz="1100" b="0" dirty="0" smtClean="0">
                <a:latin typeface="Times New Roman" pitchFamily="18" charset="0"/>
                <a:cs typeface="Times New Roman" pitchFamily="18" charset="0"/>
              </a:rPr>
              <a:t> смешанных лесов с дуплистыми деревьями, особенно по берегам рек. </a:t>
            </a:r>
          </a:p>
          <a:p>
            <a:pPr>
              <a:buNone/>
            </a:pPr>
            <a:endParaRPr lang="ru-RU" sz="1100" b="0" dirty="0">
              <a:latin typeface="Times New Roman" pitchFamily="18" charset="0"/>
              <a:cs typeface="Times New Roman" pitchFamily="18" charset="0"/>
            </a:endParaRPr>
          </a:p>
        </p:txBody>
      </p:sp>
      <p:pic>
        <p:nvPicPr>
          <p:cNvPr id="4098" name="Picture 2" descr="https://encrypted-tbn1.gstatic.com/images?q=tbn:ANd9GcRxkOzHBrVKV8TVoucrtzsLMwLsTXRaKqbB_xHRemJ4wKxt4CZf"/>
          <p:cNvPicPr>
            <a:picLocks noChangeAspect="1" noChangeArrowheads="1"/>
          </p:cNvPicPr>
          <p:nvPr/>
        </p:nvPicPr>
        <p:blipFill>
          <a:blip r:embed="rId2" cstate="print"/>
          <a:srcRect/>
          <a:stretch>
            <a:fillRect/>
          </a:stretch>
        </p:blipFill>
        <p:spPr bwMode="auto">
          <a:xfrm>
            <a:off x="5715008" y="4626186"/>
            <a:ext cx="2025344" cy="1998459"/>
          </a:xfrm>
          <a:prstGeom prst="rect">
            <a:avLst/>
          </a:prstGeom>
          <a:noFill/>
        </p:spPr>
      </p:pic>
      <p:pic>
        <p:nvPicPr>
          <p:cNvPr id="4100" name="Picture 4" descr="https://encrypted-tbn0.gstatic.com/images?q=tbn:ANd9GcSdkYoAP1kDIwexQH8oR8kDNlahNHSXQXgKBzLgjkG908-hZE-8"/>
          <p:cNvPicPr>
            <a:picLocks noChangeAspect="1" noChangeArrowheads="1"/>
          </p:cNvPicPr>
          <p:nvPr/>
        </p:nvPicPr>
        <p:blipFill>
          <a:blip r:embed="rId3" cstate="print"/>
          <a:srcRect/>
          <a:stretch>
            <a:fillRect/>
          </a:stretch>
        </p:blipFill>
        <p:spPr bwMode="auto">
          <a:xfrm>
            <a:off x="714349" y="4744520"/>
            <a:ext cx="3065564" cy="186924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79512" y="116632"/>
            <a:ext cx="4316288" cy="4143404"/>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Европейская норка </a:t>
            </a:r>
            <a:r>
              <a:rPr lang="en-US" sz="1800" b="1" dirty="0" err="1" smtClean="0">
                <a:solidFill>
                  <a:srgbClr val="0070C0"/>
                </a:solidFill>
                <a:latin typeface="Times New Roman" pitchFamily="18" charset="0"/>
                <a:cs typeface="Times New Roman" pitchFamily="18" charset="0"/>
              </a:rPr>
              <a:t>Mustela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lutreola</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Этот представитель рода ласок и хорьков ближе всего к </a:t>
            </a:r>
            <a:r>
              <a:rPr lang="ru-RU" sz="1200" b="0" u="sng" dirty="0" smtClean="0">
                <a:latin typeface="Times New Roman" pitchFamily="18" charset="0"/>
                <a:cs typeface="Times New Roman" pitchFamily="18" charset="0"/>
                <a:hlinkClick r:id="rId2"/>
              </a:rPr>
              <a:t>колонку</a:t>
            </a:r>
            <a:r>
              <a:rPr lang="ru-RU" sz="1200" b="0" dirty="0" smtClean="0">
                <a:latin typeface="Times New Roman" pitchFamily="18" charset="0"/>
                <a:cs typeface="Times New Roman" pitchFamily="18" charset="0"/>
              </a:rPr>
              <a:t>. Хотя европейская норка более всего сходна с </a:t>
            </a:r>
            <a:r>
              <a:rPr lang="ru-RU" sz="1200" b="0" u="sng" dirty="0" smtClean="0">
                <a:latin typeface="Times New Roman" pitchFamily="18" charset="0"/>
                <a:cs typeface="Times New Roman" pitchFamily="18" charset="0"/>
                <a:hlinkClick r:id="rId3"/>
              </a:rPr>
              <a:t>американской</a:t>
            </a:r>
            <a:r>
              <a:rPr lang="ru-RU" sz="1200" b="0" dirty="0" smtClean="0">
                <a:latin typeface="Times New Roman" pitchFamily="18" charset="0"/>
                <a:cs typeface="Times New Roman" pitchFamily="18" charset="0"/>
              </a:rPr>
              <a:t>, на самом деле они достаточно отдаленные родичи.</a:t>
            </a:r>
          </a:p>
          <a:p>
            <a:pPr marL="45720" indent="0" algn="just">
              <a:buNone/>
            </a:pPr>
            <a:r>
              <a:rPr lang="ru-RU" sz="1200" b="0" dirty="0" smtClean="0">
                <a:latin typeface="Times New Roman" pitchFamily="18" charset="0"/>
                <a:cs typeface="Times New Roman" pitchFamily="18" charset="0"/>
              </a:rPr>
              <a:t>Внешний облик вполне типичен для мелких куньих, однако по сравнению </a:t>
            </a:r>
            <a:r>
              <a:rPr lang="ru-RU" sz="1200" b="0" u="sng" dirty="0" smtClean="0">
                <a:latin typeface="Times New Roman" pitchFamily="18" charset="0"/>
                <a:cs typeface="Times New Roman" pitchFamily="18" charset="0"/>
                <a:hlinkClick r:id="rId4"/>
              </a:rPr>
              <a:t>горностаем</a:t>
            </a:r>
            <a:r>
              <a:rPr lang="ru-RU" sz="1200" b="0" dirty="0" smtClean="0">
                <a:latin typeface="Times New Roman" pitchFamily="18" charset="0"/>
                <a:cs typeface="Times New Roman" pitchFamily="18" charset="0"/>
              </a:rPr>
              <a:t> или </a:t>
            </a:r>
            <a:r>
              <a:rPr lang="ru-RU" sz="1200" b="0" u="sng" dirty="0" smtClean="0">
                <a:latin typeface="Times New Roman" pitchFamily="18" charset="0"/>
                <a:cs typeface="Times New Roman" pitchFamily="18" charset="0"/>
                <a:hlinkClick r:id="rId5"/>
              </a:rPr>
              <a:t>степным хорьком</a:t>
            </a:r>
            <a:r>
              <a:rPr lang="ru-RU" sz="1200" b="0" dirty="0" smtClean="0">
                <a:latin typeface="Times New Roman" pitchFamily="18" charset="0"/>
                <a:cs typeface="Times New Roman" pitchFamily="18" charset="0"/>
              </a:rPr>
              <a:t> норка сложена несколько плотнее, выглядит не столь приземистой и вытянутой. Длина тела норки 29-43 см, вес 550-800 г, длина хвоста 12-19 см. Короткие лапы с межпальцевыми перепонками, особенно широкими на задних лапах приспособление к полуводному образу жизни. Голова довольно крупная, несколько </a:t>
            </a:r>
            <a:r>
              <a:rPr lang="ru-RU" sz="1200" b="0" dirty="0" err="1" smtClean="0">
                <a:latin typeface="Times New Roman" pitchFamily="18" charset="0"/>
                <a:cs typeface="Times New Roman" pitchFamily="18" charset="0"/>
              </a:rPr>
              <a:t>уплощена</a:t>
            </a:r>
            <a:r>
              <a:rPr lang="ru-RU" sz="1200" b="0" dirty="0" smtClean="0">
                <a:latin typeface="Times New Roman" pitchFamily="18" charset="0"/>
                <a:cs typeface="Times New Roman" pitchFamily="18" charset="0"/>
              </a:rPr>
              <a:t>, с более короткими, чем у хорька, округлыми ушами, почти скрытыми в мехе.</a:t>
            </a:r>
          </a:p>
          <a:p>
            <a:pPr marL="45720" indent="0" algn="just">
              <a:buNone/>
            </a:pPr>
            <a:r>
              <a:rPr lang="ru-RU" sz="1200" b="0" dirty="0" smtClean="0">
                <a:latin typeface="Times New Roman" pitchFamily="18" charset="0"/>
                <a:cs typeface="Times New Roman" pitchFamily="18" charset="0"/>
              </a:rPr>
              <a:t>Меховой покров очень густой и плотный, хоть и невысокий, с очень густой подпушью, которая не намокает даже при длительном пребывании зверька в воде.. Окраска меха чаще всего равномерная темно-коричневая по всему телу, изредка встречаются почти черные или буровато-рыжие особи. Передняя часть морды белая: в белый цвет, в отличие от американской норки, окрашена как верхняя губа, так и подбородок; иногда белые пятна появляются на горле и груди.</a:t>
            </a:r>
          </a:p>
          <a:p>
            <a:endParaRPr lang="ru-RU" sz="1100" dirty="0"/>
          </a:p>
        </p:txBody>
      </p:sp>
      <p:sp>
        <p:nvSpPr>
          <p:cNvPr id="4" name="Содержимое 3"/>
          <p:cNvSpPr>
            <a:spLocks noGrp="1"/>
          </p:cNvSpPr>
          <p:nvPr>
            <p:ph sz="quarter" idx="14"/>
          </p:nvPr>
        </p:nvSpPr>
        <p:spPr>
          <a:xfrm>
            <a:off x="4781779" y="116632"/>
            <a:ext cx="4213702" cy="4286280"/>
          </a:xfrm>
        </p:spPr>
        <p:txBody>
          <a:bodyPr>
            <a:noAutofit/>
          </a:bodyPr>
          <a:lstStyle/>
          <a:p>
            <a:pPr marL="45720" indent="0">
              <a:buNone/>
            </a:pPr>
            <a:r>
              <a:rPr lang="ru-RU" sz="1800" b="1" dirty="0" smtClean="0">
                <a:solidFill>
                  <a:srgbClr val="0070C0"/>
                </a:solidFill>
                <a:latin typeface="Times New Roman" pitchFamily="18" charset="0"/>
                <a:cs typeface="Times New Roman" pitchFamily="18" charset="0"/>
              </a:rPr>
              <a:t>Цапля серая </a:t>
            </a:r>
            <a:r>
              <a:rPr lang="en-US" sz="1800" b="1" dirty="0" err="1" smtClean="0">
                <a:solidFill>
                  <a:srgbClr val="0070C0"/>
                </a:solidFill>
                <a:latin typeface="Times New Roman" pitchFamily="18" charset="0"/>
                <a:cs typeface="Times New Roman" pitchFamily="18" charset="0"/>
              </a:rPr>
              <a:t>Ardea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cinerea</a:t>
            </a:r>
            <a:endParaRPr lang="en-US" sz="1800" b="1" dirty="0" smtClean="0">
              <a:solidFill>
                <a:srgbClr val="0070C0"/>
              </a:solidFill>
              <a:latin typeface="Times New Roman" pitchFamily="18" charset="0"/>
              <a:cs typeface="Times New Roman" pitchFamily="18" charset="0"/>
            </a:endParaRPr>
          </a:p>
          <a:p>
            <a:pPr marL="45720" indent="0" algn="just">
              <a:buNone/>
            </a:pPr>
            <a:r>
              <a:rPr lang="ru-RU" sz="1100" b="0" dirty="0" smtClean="0">
                <a:latin typeface="Times New Roman" pitchFamily="18" charset="0"/>
                <a:cs typeface="Times New Roman" pitchFamily="18" charset="0"/>
              </a:rPr>
              <a:t>крупная птица отряда голенастых. Относится к семейству </a:t>
            </a:r>
            <a:r>
              <a:rPr lang="ru-RU" sz="1100" b="0" dirty="0" err="1" smtClean="0">
                <a:latin typeface="Times New Roman" pitchFamily="18" charset="0"/>
                <a:cs typeface="Times New Roman" pitchFamily="18" charset="0"/>
              </a:rPr>
              <a:t>цаплевых</a:t>
            </a:r>
            <a:r>
              <a:rPr lang="ru-RU" sz="1100" b="0" dirty="0" smtClean="0">
                <a:latin typeface="Times New Roman" pitchFamily="18" charset="0"/>
                <a:cs typeface="Times New Roman" pitchFamily="18" charset="0"/>
              </a:rPr>
              <a:t> (лат. </a:t>
            </a:r>
            <a:r>
              <a:rPr lang="ru-RU" sz="1100" b="0" dirty="0" err="1" smtClean="0">
                <a:latin typeface="Times New Roman" pitchFamily="18" charset="0"/>
                <a:cs typeface="Times New Roman" pitchFamily="18" charset="0"/>
              </a:rPr>
              <a:t>Ardeidae</a:t>
            </a:r>
            <a:r>
              <a:rPr lang="ru-RU" sz="1100" b="0" dirty="0" smtClean="0">
                <a:latin typeface="Times New Roman" pitchFamily="18" charset="0"/>
                <a:cs typeface="Times New Roman" pitchFamily="18" charset="0"/>
              </a:rPr>
              <a:t>). Ее рост достигает 90 см, вес - 2 кг, а размах крыльев - 2 метров. Шея очень длинная, в полете птица характерно изгибает ее в виде буквы "S". Верх тела серый, низ - светло-серый, шея и брюшко белые, на голове - чёрный длинный хохол. Плечи, полосы над глазами и пестрины на груди также чёрные. Клюв и ноги желтовато-бурые, радужка глаз светло-жёлтая. Полового диморфизма нет. Красивой песни у этой птицы, как и у других представителей отряда, нет. Во время брачного периода серая цапля издает громкий гортанный крик. В остальное время довольно молчалива, от нее можно услышать лишь резкое скрипучее "кваканье". Излюбленные места обитания - поросшие деревьями берега мелких озер, рек и прудов. Гнездится и на некотором удалении от воды, в лесополосе, рощице или на краю леса. Небрежная постройка из веток и сучьев обычно расположена на значительной высоте (до 30 м), но некоторые птицы гнездятся и в зарослях тростника. Серые цапли чаще всего поселяются колониями, как многочисленными, так и состоящими всего из нескольких пар, но изредка встречаются и одиночные пары. Как правило, птицы возвращаются к старому гнезду из года в год, и постепенно оно становится крупнее и массивнее.</a:t>
            </a:r>
            <a:br>
              <a:rPr lang="ru-RU" sz="1100" b="0" dirty="0" smtClean="0">
                <a:latin typeface="Times New Roman" pitchFamily="18" charset="0"/>
                <a:cs typeface="Times New Roman" pitchFamily="18" charset="0"/>
              </a:rPr>
            </a:br>
            <a:r>
              <a:rPr lang="ru-RU" sz="1100" b="0" dirty="0" smtClean="0">
                <a:latin typeface="Times New Roman" pitchFamily="18" charset="0"/>
                <a:cs typeface="Times New Roman" pitchFamily="18" charset="0"/>
              </a:rPr>
              <a:t>В полной кладке 4-5</a:t>
            </a:r>
            <a:endParaRPr lang="ru-RU" sz="1100" b="0" dirty="0" smtClean="0">
              <a:solidFill>
                <a:srgbClr val="0070C0"/>
              </a:solidFill>
              <a:latin typeface="Times New Roman" pitchFamily="18" charset="0"/>
              <a:cs typeface="Times New Roman" pitchFamily="18" charset="0"/>
            </a:endParaRPr>
          </a:p>
          <a:p>
            <a:endParaRPr lang="ru-RU" sz="1100" dirty="0"/>
          </a:p>
        </p:txBody>
      </p:sp>
      <p:pic>
        <p:nvPicPr>
          <p:cNvPr id="5122" name="Picture 2" descr="https://encrypted-tbn0.gstatic.com/images?q=tbn:ANd9GcSM0WfnY09_OjYYWgxTx4i8NTojp9VbCPbVQGVi0-Y2Zvfd48N_"/>
          <p:cNvPicPr>
            <a:picLocks noChangeAspect="1" noChangeArrowheads="1"/>
          </p:cNvPicPr>
          <p:nvPr/>
        </p:nvPicPr>
        <p:blipFill>
          <a:blip r:embed="rId6" cstate="print"/>
          <a:srcRect/>
          <a:stretch>
            <a:fillRect/>
          </a:stretch>
        </p:blipFill>
        <p:spPr bwMode="auto">
          <a:xfrm>
            <a:off x="5940152" y="4666144"/>
            <a:ext cx="2000645" cy="2009576"/>
          </a:xfrm>
          <a:prstGeom prst="rect">
            <a:avLst/>
          </a:prstGeom>
          <a:noFill/>
        </p:spPr>
      </p:pic>
      <p:pic>
        <p:nvPicPr>
          <p:cNvPr id="5124" name="Picture 4" descr="https://encrypted-tbn1.gstatic.com/images?q=tbn:ANd9GcTfRCXcd-0exxErQ-4Cw1q2dl1RLkzTrZejLQBrJ1zeIHHC6sDlew"/>
          <p:cNvPicPr>
            <a:picLocks noChangeAspect="1" noChangeArrowheads="1"/>
          </p:cNvPicPr>
          <p:nvPr/>
        </p:nvPicPr>
        <p:blipFill>
          <a:blip r:embed="rId7" cstate="print"/>
          <a:srcRect/>
          <a:stretch>
            <a:fillRect/>
          </a:stretch>
        </p:blipFill>
        <p:spPr bwMode="auto">
          <a:xfrm>
            <a:off x="857224" y="4666144"/>
            <a:ext cx="2778672" cy="20095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07504" y="285729"/>
            <a:ext cx="4321620" cy="3857652"/>
          </a:xfrm>
        </p:spPr>
        <p:txBody>
          <a:bodyPr>
            <a:normAutofit fontScale="92500" lnSpcReduction="20000"/>
          </a:bodyPr>
          <a:lstStyle/>
          <a:p>
            <a:pPr marL="45720" indent="0">
              <a:buNone/>
            </a:pPr>
            <a:r>
              <a:rPr lang="ru-RU" sz="1900" b="1" dirty="0" smtClean="0">
                <a:solidFill>
                  <a:srgbClr val="0070C0"/>
                </a:solidFill>
                <a:latin typeface="Times New Roman" pitchFamily="18" charset="0"/>
                <a:cs typeface="Times New Roman" pitchFamily="18" charset="0"/>
              </a:rPr>
              <a:t>Выпь малая  </a:t>
            </a:r>
            <a:r>
              <a:rPr lang="en-US" sz="1900" b="1" dirty="0" err="1" smtClean="0">
                <a:solidFill>
                  <a:srgbClr val="0070C0"/>
                </a:solidFill>
                <a:latin typeface="Times New Roman" pitchFamily="18" charset="0"/>
                <a:cs typeface="Times New Roman" pitchFamily="18" charset="0"/>
              </a:rPr>
              <a:t>Ixobrychus</a:t>
            </a:r>
            <a:r>
              <a:rPr lang="en-US" sz="1900" b="1" dirty="0" smtClean="0">
                <a:solidFill>
                  <a:srgbClr val="0070C0"/>
                </a:solidFill>
                <a:latin typeface="Times New Roman" pitchFamily="18" charset="0"/>
                <a:cs typeface="Times New Roman" pitchFamily="18" charset="0"/>
              </a:rPr>
              <a:t> </a:t>
            </a:r>
            <a:r>
              <a:rPr lang="en-US" sz="1900" b="1" dirty="0" err="1" smtClean="0">
                <a:solidFill>
                  <a:srgbClr val="0070C0"/>
                </a:solidFill>
                <a:latin typeface="Times New Roman" pitchFamily="18" charset="0"/>
                <a:cs typeface="Times New Roman" pitchFamily="18" charset="0"/>
              </a:rPr>
              <a:t>minutus</a:t>
            </a:r>
            <a:endParaRPr lang="ru-RU" sz="19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Является самым мелким представителем семейства </a:t>
            </a:r>
            <a:r>
              <a:rPr lang="ru-RU" sz="1200" b="0" dirty="0" err="1" smtClean="0">
                <a:latin typeface="Times New Roman" pitchFamily="18" charset="0"/>
                <a:cs typeface="Times New Roman" pitchFamily="18" charset="0"/>
              </a:rPr>
              <a:t>цаплевых</a:t>
            </a:r>
            <a:r>
              <a:rPr lang="ru-RU" sz="1200" b="0" dirty="0" smtClean="0">
                <a:latin typeface="Times New Roman" pitchFamily="18" charset="0"/>
                <a:cs typeface="Times New Roman" pitchFamily="18" charset="0"/>
              </a:rPr>
              <a:t>. При росте в 35 см и размахе крыльев в 30 см, птица весит менее 150 граммов. Во всем отряде </a:t>
            </a:r>
            <a:r>
              <a:rPr lang="ru-RU" sz="1200" b="0" dirty="0" err="1" smtClean="0">
                <a:latin typeface="Times New Roman" pitchFamily="18" charset="0"/>
                <a:cs typeface="Times New Roman" pitchFamily="18" charset="0"/>
              </a:rPr>
              <a:t>аистообразных</a:t>
            </a:r>
            <a:r>
              <a:rPr lang="ru-RU" sz="1200" b="0" dirty="0" smtClean="0">
                <a:latin typeface="Times New Roman" pitchFamily="18" charset="0"/>
                <a:cs typeface="Times New Roman" pitchFamily="18" charset="0"/>
              </a:rPr>
              <a:t> только у этих пернатых самец и самка имеют различный перьевой окрас. Верхняя часть головы, спина и верхняя поверхность крыльев самца окрашены в черный цвет с зеленоватым отливом. Шея и большая часть головы белого цвета, брюшная часть охристая с небольшими </a:t>
            </a:r>
            <a:r>
              <a:rPr lang="ru-RU" sz="1200" b="0" dirty="0" err="1" smtClean="0">
                <a:latin typeface="Times New Roman" pitchFamily="18" charset="0"/>
                <a:cs typeface="Times New Roman" pitchFamily="18" charset="0"/>
              </a:rPr>
              <a:t>пестринами</a:t>
            </a:r>
            <a:r>
              <a:rPr lang="ru-RU" sz="1200" b="0" dirty="0" smtClean="0">
                <a:latin typeface="Times New Roman" pitchFamily="18" charset="0"/>
                <a:cs typeface="Times New Roman" pitchFamily="18" charset="0"/>
              </a:rPr>
              <a:t>, клюв имеет зеленовато-желтый цвет, а неоперенные ноги – зеленые. Самка «одета» гораздо менее броско: верхняя часть тела у нее бурая, брюшная сторона охристая. В целом окрас самки выглядит однотонным</a:t>
            </a:r>
            <a:r>
              <a:rPr lang="ru-RU" sz="120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Самка малой выпи может отложить до 10 яиц, из которых уже через 20 дней вылупляются птенцы. Спустя месяц они становятся на крыло и покидают родительское гнездо, начиная самостоятельную жизнь.. Питаются эти пернатые исключительно любой животной пищей, которую могут поймать. Это рыбы, головастики, насекомые, земноводные, а иногда даже малая выпь разоряет гнезда других птиц, поедая их яйца и птенцов. Малая выпь очень осторожна и активна главным образом ночью. При возникновении опасности она затаивается, закидывая голову вверх и вытягиваясь по струнке, что помогает слиться с окружающей растительностью. Если опасность совсем рядом, выпь легко, но неохотно, взлетает, и немного пролетев вновь прячется в густых зарослях.</a:t>
            </a:r>
            <a:endParaRPr lang="ru-RU" sz="1200" b="0" dirty="0">
              <a:latin typeface="Times New Roman" pitchFamily="18" charset="0"/>
              <a:cs typeface="Times New Roman" pitchFamily="18" charset="0"/>
            </a:endParaRPr>
          </a:p>
        </p:txBody>
      </p:sp>
      <p:sp>
        <p:nvSpPr>
          <p:cNvPr id="4" name="Содержимое 3"/>
          <p:cNvSpPr>
            <a:spLocks noGrp="1"/>
          </p:cNvSpPr>
          <p:nvPr>
            <p:ph sz="quarter" idx="14"/>
          </p:nvPr>
        </p:nvSpPr>
        <p:spPr>
          <a:xfrm>
            <a:off x="4499992" y="214291"/>
            <a:ext cx="4358288" cy="3929090"/>
          </a:xfrm>
        </p:spPr>
        <p:txBody>
          <a:bodyPr>
            <a:noAutofit/>
          </a:bodyPr>
          <a:lstStyle/>
          <a:p>
            <a:pPr marL="45720" indent="0">
              <a:buNone/>
            </a:pPr>
            <a:r>
              <a:rPr lang="ru-RU" sz="2000" dirty="0" smtClean="0">
                <a:latin typeface="Times New Roman" pitchFamily="18" charset="0"/>
                <a:cs typeface="Times New Roman" pitchFamily="18" charset="0"/>
              </a:rPr>
              <a:t>Кулик сорока </a:t>
            </a:r>
            <a:r>
              <a:rPr lang="la-Latn" sz="1800" dirty="0" smtClean="0">
                <a:latin typeface="Times New Roman" pitchFamily="18" charset="0"/>
                <a:cs typeface="Times New Roman" pitchFamily="18" charset="0"/>
              </a:rPr>
              <a:t>Haematopus ostralegus</a:t>
            </a:r>
            <a:endParaRPr lang="ru-RU" sz="1800" dirty="0" smtClean="0">
              <a:latin typeface="Times New Roman" pitchFamily="18" charset="0"/>
              <a:cs typeface="Times New Roman" pitchFamily="18" charset="0"/>
            </a:endParaRPr>
          </a:p>
          <a:p>
            <a:pPr marL="45720" indent="0" algn="just">
              <a:buNone/>
            </a:pPr>
            <a:r>
              <a:rPr lang="ru-RU" sz="1100" b="0" dirty="0" smtClean="0">
                <a:latin typeface="Times New Roman" pitchFamily="18" charset="0"/>
                <a:cs typeface="Times New Roman" pitchFamily="18" charset="0"/>
              </a:rPr>
              <a:t>В пределах ареала хорошо узнаваемая птица. Крупный коренастый кулик величиной примерно с </a:t>
            </a:r>
            <a:r>
              <a:rPr lang="ru-RU" sz="1100" b="0" u="sng" dirty="0" smtClean="0">
                <a:latin typeface="Times New Roman" pitchFamily="18" charset="0"/>
                <a:cs typeface="Times New Roman" pitchFamily="18" charset="0"/>
                <a:hlinkClick r:id="rId2" tooltip="Серая ворона"/>
              </a:rPr>
              <a:t>серую ворону</a:t>
            </a:r>
            <a:r>
              <a:rPr lang="ru-RU" sz="1100" b="0" dirty="0" smtClean="0">
                <a:latin typeface="Times New Roman" pitchFamily="18" charset="0"/>
                <a:cs typeface="Times New Roman" pitchFamily="18" charset="0"/>
              </a:rPr>
              <a:t>. Длина тела 40—47см, вес 420—820 г, размах крыльев 80—86см. В оперении контрастные чёрно-белые тона. У взрослой птицы в брачном наряде голова, шея, верхняя часть груди, передняя часть спины, малые и средние кроющие крыла и окончание хвоста чёрные, с небольшим металлическим блеском. Крылья сверху чёрные с широкой белой поперечной полосой. Остальное оперение— низ, бока, испод крыла, надхвостье и полоса на крыле — белые. Под глазом имеется маленькое белое пятнышко</a:t>
            </a:r>
            <a:r>
              <a:rPr lang="ru-RU" sz="1100" b="0" u="sng" dirty="0" smtClean="0">
                <a:latin typeface="Times New Roman" pitchFamily="18" charset="0"/>
                <a:cs typeface="Times New Roman" pitchFamily="18" charset="0"/>
                <a:hlinkClick r:id="rId3" tooltip="Клюв"/>
              </a:rPr>
              <a:t>. клюв</a:t>
            </a:r>
            <a:r>
              <a:rPr lang="ru-RU" sz="1100" b="0" dirty="0" smtClean="0">
                <a:latin typeface="Times New Roman" pitchFamily="18" charset="0"/>
                <a:cs typeface="Times New Roman" pitchFamily="18" charset="0"/>
              </a:rPr>
              <a:t> оранжево-красный, прямой, уплощённый с боков, длиной 8—10см. Ноги относительно короткие для кулика, розовато-красные. </a:t>
            </a:r>
            <a:r>
              <a:rPr lang="ru-RU" sz="1100" b="0" u="sng" dirty="0" smtClean="0">
                <a:latin typeface="Times New Roman" pitchFamily="18" charset="0"/>
                <a:cs typeface="Times New Roman" pitchFamily="18" charset="0"/>
                <a:hlinkClick r:id="rId4" tooltip="Радужная оболочка"/>
              </a:rPr>
              <a:t>Радужина</a:t>
            </a:r>
            <a:r>
              <a:rPr lang="ru-RU" sz="1100" b="0" dirty="0" smtClean="0">
                <a:latin typeface="Times New Roman" pitchFamily="18" charset="0"/>
                <a:cs typeface="Times New Roman" pitchFamily="18" charset="0"/>
              </a:rPr>
              <a:t> оранжево-красная. Осенью </a:t>
            </a:r>
            <a:r>
              <a:rPr lang="ru-RU" sz="1100" b="0" dirty="0" err="1" smtClean="0">
                <a:latin typeface="Times New Roman" pitchFamily="18" charset="0"/>
                <a:cs typeface="Times New Roman" pitchFamily="18" charset="0"/>
              </a:rPr>
              <a:t>металлическиий</a:t>
            </a:r>
            <a:r>
              <a:rPr lang="ru-RU" sz="1100" b="0" dirty="0" smtClean="0">
                <a:latin typeface="Times New Roman" pitchFamily="18" charset="0"/>
                <a:cs typeface="Times New Roman" pitchFamily="18" charset="0"/>
              </a:rPr>
              <a:t> блеск исчезает, на горле появляется белое пятно в форме полуошейника, кончик клюва темнеет. Самки внешне не отличаются от самцов. У молодых птиц чёрные тона имеют буроватый оттенок, белое горловое пятно отсутствует, клюв тёмно-серый с грязно-оранжевым основанием, ноги бледно-серые, радужина тёмная. </a:t>
            </a:r>
            <a:r>
              <a:rPr lang="ru-RU" sz="1100" b="0" dirty="0" smtClean="0">
                <a:latin typeface="Times New Roman" pitchFamily="18" charset="0"/>
                <a:cs typeface="Times New Roman" pitchFamily="18" charset="0"/>
              </a:rPr>
              <a:t> Хорошо </a:t>
            </a:r>
            <a:r>
              <a:rPr lang="ru-RU" sz="1100" b="0" dirty="0" smtClean="0">
                <a:latin typeface="Times New Roman" pitchFamily="18" charset="0"/>
                <a:cs typeface="Times New Roman" pitchFamily="18" charset="0"/>
              </a:rPr>
              <a:t>бегает и плавает. Полёт прямой, стремительный, с частыми взмахами крыльев, напоминает полёт </a:t>
            </a:r>
            <a:r>
              <a:rPr lang="ru-RU" sz="1100" b="0" u="sng" dirty="0" smtClean="0">
                <a:latin typeface="Times New Roman" pitchFamily="18" charset="0"/>
                <a:cs typeface="Times New Roman" pitchFamily="18" charset="0"/>
                <a:hlinkClick r:id="rId5" tooltip="Утки"/>
              </a:rPr>
              <a:t>уток</a:t>
            </a:r>
            <a:r>
              <a:rPr lang="ru-RU" sz="1100" b="0" dirty="0" smtClean="0">
                <a:latin typeface="Times New Roman" pitchFamily="18" charset="0"/>
                <a:cs typeface="Times New Roman" pitchFamily="18" charset="0"/>
              </a:rPr>
              <a:t>. Суетливая и шумная птица</a:t>
            </a:r>
          </a:p>
        </p:txBody>
      </p:sp>
      <p:pic>
        <p:nvPicPr>
          <p:cNvPr id="6146" name="Picture 2" descr="https://encrypted-tbn0.gstatic.com/images?q=tbn:ANd9GcRT8VJlkEjOjlrHkY_s5zWXagE85LYDEQVoPyPPHCdVMTU2kBUd"/>
          <p:cNvPicPr>
            <a:picLocks noChangeAspect="1" noChangeArrowheads="1"/>
          </p:cNvPicPr>
          <p:nvPr/>
        </p:nvPicPr>
        <p:blipFill>
          <a:blip r:embed="rId6" cstate="print"/>
          <a:srcRect/>
          <a:stretch>
            <a:fillRect/>
          </a:stretch>
        </p:blipFill>
        <p:spPr bwMode="auto">
          <a:xfrm>
            <a:off x="5500694" y="4162864"/>
            <a:ext cx="2861514" cy="2471308"/>
          </a:xfrm>
          <a:prstGeom prst="rect">
            <a:avLst/>
          </a:prstGeom>
          <a:noFill/>
        </p:spPr>
      </p:pic>
      <p:pic>
        <p:nvPicPr>
          <p:cNvPr id="6148" name="Picture 4" descr="https://encrypted-tbn3.gstatic.com/images?q=tbn:ANd9GcRz9QBqIgiy5o6Ku2mTgHJ5yMMcBGdgzZIF1vPN417jbEndPr6sjA"/>
          <p:cNvPicPr>
            <a:picLocks noChangeAspect="1" noChangeArrowheads="1"/>
          </p:cNvPicPr>
          <p:nvPr/>
        </p:nvPicPr>
        <p:blipFill>
          <a:blip r:embed="rId7" cstate="print"/>
          <a:srcRect/>
          <a:stretch>
            <a:fillRect/>
          </a:stretch>
        </p:blipFill>
        <p:spPr bwMode="auto">
          <a:xfrm>
            <a:off x="714347" y="4162864"/>
            <a:ext cx="3312059" cy="2471307"/>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14282" y="188640"/>
            <a:ext cx="4286280" cy="4000527"/>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Глухая кукушка </a:t>
            </a:r>
            <a:r>
              <a:rPr lang="en-US" sz="1800" b="1" dirty="0" err="1" smtClean="0">
                <a:solidFill>
                  <a:srgbClr val="0070C0"/>
                </a:solidFill>
                <a:latin typeface="Times New Roman" pitchFamily="18" charset="0"/>
                <a:cs typeface="Times New Roman" pitchFamily="18" charset="0"/>
              </a:rPr>
              <a:t>Cuculus</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saturatus</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Глухая кукушка — птица средних размеров. Самцы и самки глухой кукушки, приблизительно одинаковы по размеру, но летом различаются по окраске тела. Длина тела взрослой птицы — около 30—45 см; длина крыла — около 20 см, размах крыльев — 55 см, длина хвоста 15—18 см, живая масса от около 100 г. Имеет длинные маховые и рулевые перья.</a:t>
            </a:r>
            <a:r>
              <a:rPr lang="ru-RU" sz="120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У взрослых самцов </a:t>
            </a:r>
            <a:r>
              <a:rPr lang="ru-RU" sz="1200" b="0" dirty="0" smtClean="0">
                <a:latin typeface="Times New Roman" pitchFamily="18" charset="0"/>
                <a:cs typeface="Times New Roman" pitchFamily="18" charset="0"/>
                <a:hlinkClick r:id="rId2" tooltip="Спина"/>
              </a:rPr>
              <a:t>спина</a:t>
            </a:r>
            <a:r>
              <a:rPr lang="ru-RU" sz="1200" b="0" dirty="0" smtClean="0">
                <a:latin typeface="Times New Roman" pitchFamily="18" charset="0"/>
                <a:cs typeface="Times New Roman" pitchFamily="18" charset="0"/>
              </a:rPr>
              <a:t> сизая, </a:t>
            </a:r>
            <a:r>
              <a:rPr lang="ru-RU" sz="1200" b="0" dirty="0" smtClean="0">
                <a:latin typeface="Times New Roman" pitchFamily="18" charset="0"/>
                <a:cs typeface="Times New Roman" pitchFamily="18" charset="0"/>
                <a:hlinkClick r:id="rId3" tooltip="Хвост"/>
              </a:rPr>
              <a:t>хвост</a:t>
            </a:r>
            <a:r>
              <a:rPr lang="ru-RU" sz="1200" b="0" dirty="0" smtClean="0">
                <a:latin typeface="Times New Roman" pitchFamily="18" charset="0"/>
                <a:cs typeface="Times New Roman" pitchFamily="18" charset="0"/>
              </a:rPr>
              <a:t> тёмно-серый, </a:t>
            </a:r>
            <a:r>
              <a:rPr lang="ru-RU" sz="1200" b="0" dirty="0" smtClean="0">
                <a:latin typeface="Times New Roman" pitchFamily="18" charset="0"/>
                <a:cs typeface="Times New Roman" pitchFamily="18" charset="0"/>
                <a:hlinkClick r:id="rId4" tooltip="Горло"/>
              </a:rPr>
              <a:t>горло</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hlinkClick r:id="rId5" tooltip="Зоб (анатомия)"/>
              </a:rPr>
              <a:t>зоб</a:t>
            </a:r>
            <a:r>
              <a:rPr lang="ru-RU" sz="1200" b="0" dirty="0" smtClean="0">
                <a:latin typeface="Times New Roman" pitchFamily="18" charset="0"/>
                <a:cs typeface="Times New Roman" pitchFamily="18" charset="0"/>
              </a:rPr>
              <a:t> и </a:t>
            </a:r>
            <a:r>
              <a:rPr lang="ru-RU" sz="1200" b="0" dirty="0" smtClean="0">
                <a:latin typeface="Times New Roman" pitchFamily="18" charset="0"/>
                <a:cs typeface="Times New Roman" pitchFamily="18" charset="0"/>
                <a:hlinkClick r:id="rId6" tooltip="Грудь"/>
              </a:rPr>
              <a:t>грудь</a:t>
            </a:r>
            <a:r>
              <a:rPr lang="ru-RU" sz="1200" b="0" dirty="0" smtClean="0">
                <a:latin typeface="Times New Roman" pitchFamily="18" charset="0"/>
                <a:cs typeface="Times New Roman" pitchFamily="18" charset="0"/>
              </a:rPr>
              <a:t> светло-серые. Остальная часть оперения белая с тёмной поперечной полосатостью. Глаза и края век жёлтые. Кончик клюва черноватый, слегка загнутый у вершины. Ноги короткие, желтоватого цвета. Птенцы глухой кукушки имеют тёмное, практически чёрное оперение. Молодые птицы, независимо от пола, либо сероватые, либо рыжеватые с более тёмной поперечной полосатостью по всему телу. Глухая кукушка несколько отличается от обыкновенной кукушки формой головы</a:t>
            </a:r>
            <a:r>
              <a:rPr lang="ru-RU" sz="120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Крик самца глухой кукушки похож на крик обыкновенной кукушки, но его может быть передана скорее как глуховатое, низкое «</a:t>
            </a:r>
            <a:r>
              <a:rPr lang="ru-RU" sz="1200" b="0" dirty="0" err="1" smtClean="0">
                <a:latin typeface="Times New Roman" pitchFamily="18" charset="0"/>
                <a:cs typeface="Times New Roman" pitchFamily="18" charset="0"/>
              </a:rPr>
              <a:t>ру-ду-ду</a:t>
            </a:r>
            <a:r>
              <a:rPr lang="ru-RU" sz="1200" b="0" dirty="0" smtClean="0">
                <a:latin typeface="Times New Roman" pitchFamily="18" charset="0"/>
                <a:cs typeface="Times New Roman" pitchFamily="18" charset="0"/>
              </a:rPr>
              <a:t>», а самки — резкий, отрывистый крик.</a:t>
            </a:r>
            <a:endParaRPr lang="ru-RU" sz="1200" b="0" dirty="0">
              <a:latin typeface="Times New Roman" pitchFamily="18" charset="0"/>
              <a:cs typeface="Times New Roman" pitchFamily="18" charset="0"/>
            </a:endParaRPr>
          </a:p>
        </p:txBody>
      </p:sp>
      <p:sp>
        <p:nvSpPr>
          <p:cNvPr id="4" name="Содержимое 3"/>
          <p:cNvSpPr>
            <a:spLocks noGrp="1"/>
          </p:cNvSpPr>
          <p:nvPr>
            <p:ph sz="quarter" idx="14"/>
          </p:nvPr>
        </p:nvSpPr>
        <p:spPr>
          <a:xfrm>
            <a:off x="4612380" y="188640"/>
            <a:ext cx="4316288" cy="4000528"/>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Кедровка европейская </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Nucifraga</a:t>
            </a:r>
            <a:r>
              <a:rPr lang="en-US" sz="1800" b="1" dirty="0" smtClean="0">
                <a:solidFill>
                  <a:srgbClr val="0070C0"/>
                </a:solidFill>
                <a:latin typeface="Times New Roman" pitchFamily="18" charset="0"/>
                <a:cs typeface="Times New Roman" pitchFamily="18" charset="0"/>
              </a:rPr>
              <a:t> </a:t>
            </a:r>
            <a:r>
              <a:rPr lang="en-US" sz="1300" b="0" dirty="0" err="1" smtClean="0">
                <a:latin typeface="Times New Roman" pitchFamily="18" charset="0"/>
                <a:cs typeface="Times New Roman" pitchFamily="18" charset="0"/>
              </a:rPr>
              <a:t>caryocatactes</a:t>
            </a:r>
            <a:r>
              <a:rPr lang="ru-RU" sz="1300" b="0" dirty="0" smtClean="0">
                <a:latin typeface="Times New Roman" pitchFamily="18" charset="0"/>
                <a:cs typeface="Times New Roman" pitchFamily="18" charset="0"/>
              </a:rPr>
              <a:t>  Птица размером чуть мельче </a:t>
            </a:r>
            <a:r>
              <a:rPr lang="ru-RU" sz="1300" b="0" dirty="0" smtClean="0">
                <a:latin typeface="Times New Roman" pitchFamily="18" charset="0"/>
                <a:cs typeface="Times New Roman" pitchFamily="18" charset="0"/>
                <a:hlinkClick r:id="rId7"/>
              </a:rPr>
              <a:t>голубя</a:t>
            </a:r>
            <a:r>
              <a:rPr lang="ru-RU" sz="1300" b="0" dirty="0" smtClean="0">
                <a:latin typeface="Times New Roman" pitchFamily="18" charset="0"/>
                <a:cs typeface="Times New Roman" pitchFamily="18" charset="0"/>
              </a:rPr>
              <a:t>, коричневая (реже почти черная) в частых белых </a:t>
            </a:r>
            <a:r>
              <a:rPr lang="ru-RU" sz="1300" b="0" dirty="0" err="1" smtClean="0">
                <a:latin typeface="Times New Roman" pitchFamily="18" charset="0"/>
                <a:cs typeface="Times New Roman" pitchFamily="18" charset="0"/>
              </a:rPr>
              <a:t>пестринах</a:t>
            </a:r>
            <a:r>
              <a:rPr lang="ru-RU" sz="1300" b="0" dirty="0" smtClean="0">
                <a:latin typeface="Times New Roman" pitchFamily="18" charset="0"/>
                <a:cs typeface="Times New Roman" pitchFamily="18" charset="0"/>
              </a:rPr>
              <a:t>; верх головы, крылья и хвост черные; конец хвоста и надхвостье белые; клюв длинный, черный, чуть изогнутый книзу. Полет тяжелый, крылья короткие и очень широкие. Часто сидит на торчащих ветках или сухих верхушках деревьев. Обитает преимущественно в хвойных лесах. Питается в основном семенами кедра, лещины, дуба. Для кедровки характерна привычка прятать в укромные места семена про запас. О большей части подобных “кладовых” птица потом не вспоминает, а семена впоследствии прорастают. Вероятно, без этих птиц не было бы большей части сибирских кедровников — ведь кедровые орешки, в отличие от семян других наших хвойных, не переносятся ветром. Гнездится на деревьях или скалах. В кладке 4-5 зеленоватых с темными пятнами яиц. Зимует почти по всей лесной зоне, местами в лесотундре и горных стланиках.</a:t>
            </a:r>
          </a:p>
        </p:txBody>
      </p:sp>
      <p:pic>
        <p:nvPicPr>
          <p:cNvPr id="3074" name="Picture 2" descr="Oriental Cuckoo front Maiala.JPG"/>
          <p:cNvPicPr>
            <a:picLocks noChangeAspect="1" noChangeArrowheads="1"/>
          </p:cNvPicPr>
          <p:nvPr/>
        </p:nvPicPr>
        <p:blipFill>
          <a:blip r:embed="rId8" cstate="print"/>
          <a:srcRect/>
          <a:stretch>
            <a:fillRect/>
          </a:stretch>
        </p:blipFill>
        <p:spPr bwMode="auto">
          <a:xfrm>
            <a:off x="1000100" y="4378721"/>
            <a:ext cx="2714644" cy="2315130"/>
          </a:xfrm>
          <a:prstGeom prst="rect">
            <a:avLst/>
          </a:prstGeom>
          <a:noFill/>
        </p:spPr>
      </p:pic>
      <p:pic>
        <p:nvPicPr>
          <p:cNvPr id="3076" name="Picture 4" descr="http://zoomet.ru/mal/foto249.jpg"/>
          <p:cNvPicPr>
            <a:picLocks noChangeAspect="1" noChangeArrowheads="1"/>
          </p:cNvPicPr>
          <p:nvPr/>
        </p:nvPicPr>
        <p:blipFill>
          <a:blip r:embed="rId9" cstate="print"/>
          <a:srcRect/>
          <a:stretch>
            <a:fillRect/>
          </a:stretch>
        </p:blipFill>
        <p:spPr bwMode="auto">
          <a:xfrm>
            <a:off x="5364088" y="4376084"/>
            <a:ext cx="2812872" cy="231321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79512" y="142852"/>
            <a:ext cx="4216246" cy="4357718"/>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Ящерица прыткая -  </a:t>
            </a:r>
            <a:r>
              <a:rPr lang="la-Latn" sz="1800" b="1" dirty="0" smtClean="0">
                <a:solidFill>
                  <a:srgbClr val="0070C0"/>
                </a:solidFill>
                <a:latin typeface="Times New Roman" pitchFamily="18" charset="0"/>
                <a:cs typeface="Times New Roman" pitchFamily="18" charset="0"/>
              </a:rPr>
              <a:t>Lacerta agilis</a:t>
            </a:r>
            <a:r>
              <a:rPr lang="ru-RU" sz="1800" b="1" dirty="0" smtClean="0">
                <a:solidFill>
                  <a:srgbClr val="0070C0"/>
                </a:solidFill>
                <a:latin typeface="Times New Roman" pitchFamily="18" charset="0"/>
                <a:cs typeface="Times New Roman" pitchFamily="18" charset="0"/>
              </a:rPr>
              <a:t>   </a:t>
            </a:r>
            <a:r>
              <a:rPr lang="ru-RU" sz="1200" b="0" dirty="0" smtClean="0">
                <a:latin typeface="Times New Roman" pitchFamily="18" charset="0"/>
                <a:cs typeface="Times New Roman" pitchFamily="18" charset="0"/>
              </a:rPr>
              <a:t>Общая длина этой коренастой, но действительно очень ловкой ящерицы достигает 28 см. Общая окраска и темный рисунок очень изменчивы. Молодые — буроватые или коричневатые с более темными полосами на спине. У взрослых на фоне темных спинных полос проявляются ряды пятен, бурых или черных. Взрослые самцы становятся зелеными, оливковыми или </a:t>
            </a:r>
            <a:r>
              <a:rPr lang="ru-RU" sz="1200" b="0" dirty="0" err="1" smtClean="0">
                <a:latin typeface="Times New Roman" pitchFamily="18" charset="0"/>
                <a:cs typeface="Times New Roman" pitchFamily="18" charset="0"/>
              </a:rPr>
              <a:t>салатовыми</a:t>
            </a:r>
            <a:r>
              <a:rPr lang="ru-RU" sz="1200" b="0" dirty="0" smtClean="0">
                <a:latin typeface="Times New Roman" pitchFamily="18" charset="0"/>
                <a:cs typeface="Times New Roman" pitchFamily="18" charset="0"/>
              </a:rPr>
              <a:t> с многочисленными темными крапинками. В брачную пору у них часто в области шеи проявляются синие пятна. Самки почти всегда остаются коричнево-серыми или бурыми. У прыткой ящерицы светлый низ живота, а на спине есть полосы. В брачный период самцы издают громкие свистящие звуки. Пищей этой ящерице служат взрослые насекомые, личинки жуков, гусеницы, так же могут поедать свое потомство. Населяет преимущественно сухие, хорошо прогреваемые солнцем биотопы, встречаясь в степях, долинах рек, на склонах оврагов и балок, по обочинам дорог, на полевых межах, лесных полянах и опушках, в садах, разреженных сосновых и лиственных лесах и </a:t>
            </a:r>
            <a:r>
              <a:rPr lang="ru-RU" sz="1200" b="0" dirty="0" err="1" smtClean="0">
                <a:latin typeface="Times New Roman" pitchFamily="18" charset="0"/>
                <a:cs typeface="Times New Roman" pitchFamily="18" charset="0"/>
              </a:rPr>
              <a:t>арчевниках</a:t>
            </a:r>
            <a:r>
              <a:rPr lang="ru-RU" sz="1200" b="0" dirty="0" smtClean="0">
                <a:latin typeface="Times New Roman" pitchFamily="18" charset="0"/>
                <a:cs typeface="Times New Roman" pitchFamily="18" charset="0"/>
              </a:rPr>
              <a:t>, по окраинам .кустарниковых зарослей в осиново-березовых колках</a:t>
            </a:r>
          </a:p>
          <a:p>
            <a:pPr algn="just"/>
            <a:endParaRPr lang="ru-RU" sz="1200" b="0" dirty="0"/>
          </a:p>
        </p:txBody>
      </p:sp>
      <p:sp>
        <p:nvSpPr>
          <p:cNvPr id="4" name="Содержимое 3"/>
          <p:cNvSpPr>
            <a:spLocks noGrp="1"/>
          </p:cNvSpPr>
          <p:nvPr>
            <p:ph sz="quarter" idx="14"/>
          </p:nvPr>
        </p:nvSpPr>
        <p:spPr>
          <a:xfrm>
            <a:off x="4500562" y="214290"/>
            <a:ext cx="4429156" cy="4857785"/>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Медянка обыкновенная </a:t>
            </a:r>
            <a:r>
              <a:rPr lang="la-Latn" sz="1800" b="1" dirty="0" smtClean="0">
                <a:solidFill>
                  <a:srgbClr val="0070C0"/>
                </a:solidFill>
                <a:latin typeface="Times New Roman" pitchFamily="18" charset="0"/>
                <a:cs typeface="Times New Roman" pitchFamily="18" charset="0"/>
              </a:rPr>
              <a:t>Coronella </a:t>
            </a:r>
            <a:r>
              <a:rPr lang="la-Latn" sz="1800" b="1" dirty="0" smtClean="0">
                <a:solidFill>
                  <a:srgbClr val="0070C0"/>
                </a:solidFill>
                <a:latin typeface="Times New Roman" pitchFamily="18" charset="0"/>
                <a:cs typeface="Times New Roman" pitchFamily="18" charset="0"/>
              </a:rPr>
              <a:t>austriaca</a:t>
            </a:r>
            <a:r>
              <a:rPr lang="ru-RU" sz="1800" b="1" dirty="0" smtClean="0">
                <a:solidFill>
                  <a:srgbClr val="0070C0"/>
                </a:solidFill>
                <a:latin typeface="Times New Roman" pitchFamily="18" charset="0"/>
                <a:cs typeface="Times New Roman" pitchFamily="18" charset="0"/>
              </a:rPr>
              <a:t> </a:t>
            </a:r>
            <a:r>
              <a:rPr lang="ru-RU" sz="1100" dirty="0" smtClean="0">
                <a:latin typeface="Times New Roman" pitchFamily="18" charset="0"/>
                <a:cs typeface="Times New Roman" pitchFamily="18" charset="0"/>
              </a:rPr>
              <a:t>Длина </a:t>
            </a:r>
            <a:r>
              <a:rPr lang="ru-RU" sz="1100" dirty="0" smtClean="0">
                <a:latin typeface="Times New Roman" pitchFamily="18" charset="0"/>
                <a:cs typeface="Times New Roman" pitchFamily="18" charset="0"/>
              </a:rPr>
              <a:t>тела достигает 70 см, хвост в 4—6 раз короче тела. Гладкие спинные чешуи имеют ромбовидную или шестиугольную форму. На брюшных щитках заметны кили, </a:t>
            </a:r>
            <a:r>
              <a:rPr lang="ru-RU" sz="1100" dirty="0" smtClean="0">
                <a:latin typeface="Times New Roman" pitchFamily="18" charset="0"/>
                <a:cs typeface="Times New Roman" pitchFamily="18" charset="0"/>
              </a:rPr>
              <a:t>образующие </a:t>
            </a:r>
            <a:r>
              <a:rPr lang="ru-RU" sz="1100" dirty="0" smtClean="0">
                <a:latin typeface="Times New Roman" pitchFamily="18" charset="0"/>
                <a:cs typeface="Times New Roman" pitchFamily="18" charset="0"/>
              </a:rPr>
              <a:t>ребра по краям брюха. Анальный щиток разделен на два, редко — на три. Межчелюстной щиток сильно вклинивается между </a:t>
            </a:r>
            <a:r>
              <a:rPr lang="ru-RU" sz="1100" dirty="0" err="1" smtClean="0">
                <a:latin typeface="Times New Roman" pitchFamily="18" charset="0"/>
                <a:cs typeface="Times New Roman" pitchFamily="18" charset="0"/>
              </a:rPr>
              <a:t>межносовыми</a:t>
            </a:r>
            <a:r>
              <a:rPr lang="ru-RU" sz="1100" dirty="0" smtClean="0">
                <a:latin typeface="Times New Roman" pitchFamily="18" charset="0"/>
                <a:cs typeface="Times New Roman" pitchFamily="18" charset="0"/>
              </a:rPr>
              <a:t>. Вокруг середины туловища — 19 чешуй, вдоль брюха — 150—182 щитка у самцов и 170—200 у самок, </a:t>
            </a:r>
            <a:r>
              <a:rPr lang="ru-RU" sz="1100" dirty="0" err="1" smtClean="0">
                <a:latin typeface="Times New Roman" pitchFamily="18" charset="0"/>
                <a:cs typeface="Times New Roman" pitchFamily="18" charset="0"/>
              </a:rPr>
              <a:t>подхвостовых</a:t>
            </a:r>
            <a:r>
              <a:rPr lang="ru-RU" sz="1100" dirty="0" smtClean="0">
                <a:latin typeface="Times New Roman" pitchFamily="18" charset="0"/>
                <a:cs typeface="Times New Roman" pitchFamily="18" charset="0"/>
              </a:rPr>
              <a:t> — 40—70 пар. В первом вертикальном ряду у нее расположено два (реже один) теменных щитка, во втором — 2—3. Ноздря находится между двумя носовыми щитками, предглазничный щиток один (реже два), подглазничный отсутствует (иногда его заменяет мелкий щиток, лежащий между вторым и третьим </a:t>
            </a:r>
            <a:r>
              <a:rPr lang="ru-RU" sz="1100" dirty="0" err="1" smtClean="0">
                <a:latin typeface="Times New Roman" pitchFamily="18" charset="0"/>
                <a:cs typeface="Times New Roman" pitchFamily="18" charset="0"/>
              </a:rPr>
              <a:t>верхнегубными</a:t>
            </a:r>
            <a:r>
              <a:rPr lang="ru-RU" sz="1100" dirty="0" smtClean="0">
                <a:latin typeface="Times New Roman" pitchFamily="18" charset="0"/>
                <a:cs typeface="Times New Roman" pitchFamily="18" charset="0"/>
              </a:rPr>
              <a:t> щитками или над третьим), </a:t>
            </a:r>
            <a:r>
              <a:rPr lang="ru-RU" sz="1100" dirty="0" err="1" smtClean="0">
                <a:latin typeface="Times New Roman" pitchFamily="18" charset="0"/>
                <a:cs typeface="Times New Roman" pitchFamily="18" charset="0"/>
              </a:rPr>
              <a:t>заглазничных</a:t>
            </a:r>
            <a:r>
              <a:rPr lang="ru-RU" sz="1100" dirty="0" smtClean="0">
                <a:latin typeface="Times New Roman" pitchFamily="18" charset="0"/>
                <a:cs typeface="Times New Roman" pitchFamily="18" charset="0"/>
              </a:rPr>
              <a:t> щитков — два</a:t>
            </a:r>
            <a:r>
              <a:rPr lang="ru-RU" sz="1100" dirty="0" smtClean="0">
                <a:latin typeface="Times New Roman" pitchFamily="18" charset="0"/>
                <a:cs typeface="Times New Roman" pitchFamily="18" charset="0"/>
              </a:rPr>
              <a:t>. От </a:t>
            </a:r>
            <a:r>
              <a:rPr lang="ru-RU" sz="1100" dirty="0" smtClean="0">
                <a:latin typeface="Times New Roman" pitchFamily="18" charset="0"/>
                <a:cs typeface="Times New Roman" pitchFamily="18" charset="0"/>
              </a:rPr>
              <a:t>других европейских змей медянка хорошо отличается по наличию тёмной полосы, проходящей через глаз, и поперечных полос или пятен на теле. Окраска её спины варьирует от серой до жёлто-бурой и коричнево-медно-красной, причем у самцов преобладают красновато-коричневые тона, а у самок — буроватые. На верхней стороне тела расположено 2—4 ряда вытянутых поперёк пятен, иногда сливающихся в полоски (которые могут быть выражены очень слабо и почти не заметны). На затылке у неё имеются объединяющиеся друг с другом два бурых пятна или полоски. Брюхо — от серого или синевато-стального до коричнево-красного оттенка, с тёмными размытыми пятнами и крапинками или тёмно-серой полосой посередине. Радужная оболочка глаз этих змей обычно красная. </a:t>
            </a:r>
          </a:p>
        </p:txBody>
      </p:sp>
      <p:pic>
        <p:nvPicPr>
          <p:cNvPr id="2050" name="Picture 2" descr="https://encrypted-tbn1.gstatic.com/images?q=tbn:ANd9GcRcza2QtaNsNtVf1L852Dkw8XxUVPiFE3dKLoTxb7Ha84DRKo-z"/>
          <p:cNvPicPr>
            <a:picLocks noChangeAspect="1" noChangeArrowheads="1"/>
          </p:cNvPicPr>
          <p:nvPr/>
        </p:nvPicPr>
        <p:blipFill>
          <a:blip r:embed="rId2" cstate="print"/>
          <a:srcRect/>
          <a:stretch>
            <a:fillRect/>
          </a:stretch>
        </p:blipFill>
        <p:spPr bwMode="auto">
          <a:xfrm>
            <a:off x="5436096" y="5019852"/>
            <a:ext cx="2733675" cy="1676400"/>
          </a:xfrm>
          <a:prstGeom prst="rect">
            <a:avLst/>
          </a:prstGeom>
          <a:noFill/>
        </p:spPr>
      </p:pic>
      <p:pic>
        <p:nvPicPr>
          <p:cNvPr id="2052" name="Picture 4" descr="https://encrypted-tbn1.gstatic.com/images?q=tbn:ANd9GcSt0rA9IzOO6-dY_U1eMYGUn_GdwxLVWpw7OSx4l_iQ8pmw-ohi2g"/>
          <p:cNvPicPr>
            <a:picLocks noChangeAspect="1" noChangeArrowheads="1"/>
          </p:cNvPicPr>
          <p:nvPr/>
        </p:nvPicPr>
        <p:blipFill>
          <a:blip r:embed="rId3" cstate="print"/>
          <a:srcRect/>
          <a:stretch>
            <a:fillRect/>
          </a:stretch>
        </p:blipFill>
        <p:spPr bwMode="auto">
          <a:xfrm>
            <a:off x="631032" y="4990879"/>
            <a:ext cx="2736304" cy="170537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23528" y="214291"/>
            <a:ext cx="4032448" cy="3790773"/>
          </a:xfrm>
        </p:spPr>
        <p:txBody>
          <a:bodyPr>
            <a:normAutofit lnSpcReduction="10000"/>
          </a:bodyPr>
          <a:lstStyle/>
          <a:p>
            <a:pPr marL="45720" indent="0">
              <a:buNone/>
            </a:pPr>
            <a:r>
              <a:rPr lang="ru-RU" sz="1800" b="1" dirty="0" err="1" smtClean="0">
                <a:solidFill>
                  <a:srgbClr val="0070C0"/>
                </a:solidFill>
                <a:latin typeface="Times New Roman" pitchFamily="18" charset="0"/>
                <a:cs typeface="Times New Roman" pitchFamily="18" charset="0"/>
              </a:rPr>
              <a:t>Быстрянка</a:t>
            </a:r>
            <a:r>
              <a:rPr lang="ru-RU" sz="1800" b="1" dirty="0" smtClean="0">
                <a:solidFill>
                  <a:srgbClr val="0070C0"/>
                </a:solidFill>
                <a:latin typeface="Times New Roman" pitchFamily="18" charset="0"/>
                <a:cs typeface="Times New Roman" pitchFamily="18" charset="0"/>
              </a:rPr>
              <a:t>  </a:t>
            </a:r>
            <a:r>
              <a:rPr lang="la-Latn" sz="1800" b="1" dirty="0" smtClean="0">
                <a:solidFill>
                  <a:srgbClr val="0070C0"/>
                </a:solidFill>
                <a:latin typeface="Times New Roman" pitchFamily="18" charset="0"/>
                <a:cs typeface="Times New Roman" pitchFamily="18" charset="0"/>
              </a:rPr>
              <a:t>Alburnoides bipunctatus</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Спина и верхняя часть боков темно-зеленая, низ боков и брюхо серебристые. Спинной и хвостовой плавники серые, прочие светлые, у основания желтоватые. В период нереста окраска становится ярче, плавники у основания красноватыми. Питается главным образом личинками насекомых, в особенности </a:t>
            </a:r>
            <a:r>
              <a:rPr lang="ru-RU" sz="1200" b="0" dirty="0" err="1" smtClean="0">
                <a:latin typeface="Times New Roman" pitchFamily="18" charset="0"/>
                <a:cs typeface="Times New Roman" pitchFamily="18" charset="0"/>
              </a:rPr>
              <a:t>хирономид</a:t>
            </a:r>
            <a:r>
              <a:rPr lang="ru-RU" sz="1200" b="0" dirty="0" smtClean="0">
                <a:latin typeface="Times New Roman" pitchFamily="18" charset="0"/>
                <a:cs typeface="Times New Roman" pitchFamily="18" charset="0"/>
              </a:rPr>
              <a:t>, различными ракообразными, иногда водорослями. В отличие от </a:t>
            </a:r>
            <a:r>
              <a:rPr lang="ru-RU" sz="1200" b="0" dirty="0" err="1" smtClean="0">
                <a:latin typeface="Times New Roman" pitchFamily="18" charset="0"/>
                <a:cs typeface="Times New Roman" pitchFamily="18" charset="0"/>
              </a:rPr>
              <a:t>уклеи</a:t>
            </a:r>
            <a:r>
              <a:rPr lang="ru-RU" sz="1200" b="0" dirty="0" smtClean="0">
                <a:latin typeface="Times New Roman" pitchFamily="18" charset="0"/>
                <a:cs typeface="Times New Roman" pitchFamily="18" charset="0"/>
              </a:rPr>
              <a:t>, обитает только в реках с хорошо аэрируемой водой, обычно на быстром течении, откуда, по-видимому, и получила свое название. Как и </a:t>
            </a:r>
            <a:r>
              <a:rPr lang="ru-RU" sz="1200" b="0" dirty="0" err="1" smtClean="0">
                <a:latin typeface="Times New Roman" pitchFamily="18" charset="0"/>
                <a:cs typeface="Times New Roman" pitchFamily="18" charset="0"/>
              </a:rPr>
              <a:t>уклея</a:t>
            </a:r>
            <a:r>
              <a:rPr lang="ru-RU" sz="1200" b="0" dirty="0" smtClean="0">
                <a:latin typeface="Times New Roman" pitchFamily="18" charset="0"/>
                <a:cs typeface="Times New Roman" pitchFamily="18" charset="0"/>
              </a:rPr>
              <a:t>, относится к рыбам с коротким жизненным циклом: предельный возраст не превышает 5-6 лет. Половозрелой становится на третьем году. Нерестится с середины мая до конца июня, на быстринах с каменистым дном. Икрометание порционное. Абсолютная и относительная плодовитость высокая. Растет довольно медленно. Максимальная длина не превышает 12—13 см, масса около 15—20 г. Прирост длины тела в первые годы не превышает 2,5—3,5 см, а затем значительно </a:t>
            </a:r>
            <a:r>
              <a:rPr lang="ru-RU" sz="1200" b="0" dirty="0" smtClean="0">
                <a:latin typeface="Times New Roman" pitchFamily="18" charset="0"/>
                <a:cs typeface="Times New Roman" pitchFamily="18" charset="0"/>
              </a:rPr>
              <a:t>сокращается.</a:t>
            </a:r>
            <a:endParaRPr lang="ru-RU" sz="1200" b="0" dirty="0" smtClean="0">
              <a:solidFill>
                <a:srgbClr val="0070C0"/>
              </a:solidFill>
              <a:latin typeface="Times New Roman" pitchFamily="18" charset="0"/>
              <a:cs typeface="Times New Roman" pitchFamily="18" charset="0"/>
            </a:endParaRPr>
          </a:p>
        </p:txBody>
      </p:sp>
      <p:sp>
        <p:nvSpPr>
          <p:cNvPr id="4" name="Содержимое 3"/>
          <p:cNvSpPr>
            <a:spLocks noGrp="1"/>
          </p:cNvSpPr>
          <p:nvPr>
            <p:ph sz="quarter" idx="14"/>
          </p:nvPr>
        </p:nvSpPr>
        <p:spPr>
          <a:xfrm>
            <a:off x="4716016" y="214291"/>
            <a:ext cx="4142264" cy="4006797"/>
          </a:xfrm>
        </p:spPr>
        <p:txBody>
          <a:bodyPr>
            <a:normAutofit/>
          </a:bodyPr>
          <a:lstStyle/>
          <a:p>
            <a:pPr marL="45720" indent="0" algn="just">
              <a:buNone/>
            </a:pPr>
            <a:r>
              <a:rPr lang="ru-RU" sz="1800" b="1" dirty="0" smtClean="0">
                <a:solidFill>
                  <a:srgbClr val="0070C0"/>
                </a:solidFill>
                <a:latin typeface="Times New Roman" pitchFamily="18" charset="0"/>
                <a:cs typeface="Times New Roman" pitchFamily="18" charset="0"/>
              </a:rPr>
              <a:t>Стерлядь </a:t>
            </a:r>
            <a:r>
              <a:rPr lang="la-Latn" sz="1800" b="1" dirty="0" smtClean="0">
                <a:solidFill>
                  <a:srgbClr val="0070C0"/>
                </a:solidFill>
                <a:latin typeface="Times New Roman" pitchFamily="18" charset="0"/>
                <a:cs typeface="Times New Roman" pitchFamily="18" charset="0"/>
              </a:rPr>
              <a:t>Acipenser ruthenus</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Рыба семейства </a:t>
            </a:r>
            <a:r>
              <a:rPr lang="ru-RU" sz="1200" b="0" dirty="0" smtClean="0">
                <a:latin typeface="Times New Roman" pitchFamily="18" charset="0"/>
                <a:cs typeface="Times New Roman" pitchFamily="18" charset="0"/>
                <a:hlinkClick r:id="rId2" tooltip="Осетровые"/>
              </a:rPr>
              <a:t>осетровых</a:t>
            </a:r>
            <a:r>
              <a:rPr lang="ru-RU" sz="1200" b="0" dirty="0" smtClean="0">
                <a:latin typeface="Times New Roman" pitchFamily="18" charset="0"/>
                <a:cs typeface="Times New Roman" pitchFamily="18" charset="0"/>
              </a:rPr>
              <a:t>. Длина тела до 125 </a:t>
            </a:r>
            <a:r>
              <a:rPr lang="ru-RU" sz="1200" b="0" dirty="0" smtClean="0">
                <a:latin typeface="Times New Roman" pitchFamily="18" charset="0"/>
                <a:cs typeface="Times New Roman" pitchFamily="18" charset="0"/>
                <a:hlinkClick r:id="rId3" tooltip="Сантиметр"/>
              </a:rPr>
              <a:t>см</a:t>
            </a:r>
            <a:r>
              <a:rPr lang="ru-RU" sz="1200" b="0" dirty="0" smtClean="0">
                <a:latin typeface="Times New Roman" pitchFamily="18" charset="0"/>
                <a:cs typeface="Times New Roman" pitchFamily="18" charset="0"/>
              </a:rPr>
              <a:t>, весит до 16 </a:t>
            </a:r>
            <a:r>
              <a:rPr lang="ru-RU" sz="1200" b="0" dirty="0" smtClean="0">
                <a:latin typeface="Times New Roman" pitchFamily="18" charset="0"/>
                <a:cs typeface="Times New Roman" pitchFamily="18" charset="0"/>
                <a:hlinkClick r:id="rId4" tooltip="Килограмм"/>
              </a:rPr>
              <a:t>кг</a:t>
            </a:r>
            <a:r>
              <a:rPr lang="ru-RU" sz="1200" b="0" dirty="0" smtClean="0">
                <a:latin typeface="Times New Roman" pitchFamily="18" charset="0"/>
                <a:cs typeface="Times New Roman" pitchFamily="18" charset="0"/>
              </a:rPr>
              <a:t> (обычно меньше).</a:t>
            </a:r>
          </a:p>
          <a:p>
            <a:pPr marL="45720" indent="0" algn="just">
              <a:buNone/>
            </a:pPr>
            <a:r>
              <a:rPr lang="ru-RU" sz="1200" b="0" dirty="0" smtClean="0">
                <a:latin typeface="Times New Roman" pitchFamily="18" charset="0"/>
                <a:cs typeface="Times New Roman" pitchFamily="18" charset="0"/>
              </a:rPr>
              <a:t>Среди других осетровых отличается наиболее ранним наступлением половой зрелости: самцы впервые нерестятся в возрасте 4—5 лет, самки — 7—8 лет. Плодовитость 4—140 тысяч икринок. Нерестится в мае, обычно в руслах верховий рек. Икра клейкая, откладывается на каменисто-галечниковый грунт. Она развивается около 4-5 дней</a:t>
            </a:r>
            <a:r>
              <a:rPr lang="ru-RU" sz="1200" b="0" dirty="0" smtClean="0">
                <a:latin typeface="Times New Roman" pitchFamily="18" charset="0"/>
                <a:cs typeface="Times New Roman" pitchFamily="18" charset="0"/>
              </a:rPr>
              <a:t>. Взрослые </a:t>
            </a:r>
            <a:r>
              <a:rPr lang="ru-RU" sz="1200" b="0" dirty="0" smtClean="0">
                <a:latin typeface="Times New Roman" pitchFamily="18" charset="0"/>
                <a:cs typeface="Times New Roman" pitchFamily="18" charset="0"/>
              </a:rPr>
              <a:t>особи обычно достигают длины 40—60 см и массы 0,5—2 кг, иногда встречаются экземпляры массой 6—7 кг и даже до 16 кг</a:t>
            </a:r>
            <a:r>
              <a:rPr lang="ru-RU" sz="1200" b="0" dirty="0" smtClean="0">
                <a:latin typeface="Times New Roman" pitchFamily="18" charset="0"/>
                <a:cs typeface="Times New Roman" pitchFamily="18" charset="0"/>
              </a:rPr>
              <a:t>. Питается </a:t>
            </a:r>
            <a:r>
              <a:rPr lang="ru-RU" sz="1200" b="0" dirty="0" smtClean="0">
                <a:latin typeface="Times New Roman" pitchFamily="18" charset="0"/>
                <a:cs typeface="Times New Roman" pitchFamily="18" charset="0"/>
              </a:rPr>
              <a:t>преимущественно донными беспозвоночными, охотно поедает икру рыб</a:t>
            </a:r>
            <a:r>
              <a:rPr lang="ru-RU" sz="1200" b="0" dirty="0" smtClean="0">
                <a:latin typeface="Times New Roman" pitchFamily="18" charset="0"/>
                <a:cs typeface="Times New Roman" pitchFamily="18" charset="0"/>
              </a:rPr>
              <a:t>.  Осенью</a:t>
            </a:r>
            <a:r>
              <a:rPr lang="ru-RU" sz="1200" b="0" dirty="0" smtClean="0">
                <a:latin typeface="Times New Roman" pitchFamily="18" charset="0"/>
                <a:cs typeface="Times New Roman" pitchFamily="18" charset="0"/>
              </a:rPr>
              <a:t>, в сентябре, собирается на глубоких участках рек (ямах), где проводит всю зиму в малоподвижном состоянии, не питаясь. Зарегулирование рек обычно улучшает условия откорма стерляди, но ухудшает условия её воспроизводства.</a:t>
            </a:r>
          </a:p>
          <a:p>
            <a:pPr marL="45720" indent="0" algn="just">
              <a:buNone/>
            </a:pPr>
            <a:r>
              <a:rPr lang="ru-RU" sz="1200" b="0" dirty="0" smtClean="0">
                <a:latin typeface="Times New Roman" pitchFamily="18" charset="0"/>
                <a:cs typeface="Times New Roman" pitchFamily="18" charset="0"/>
              </a:rPr>
              <a:t>Предельный возраст стерляди около 30 лет.</a:t>
            </a:r>
          </a:p>
          <a:p>
            <a:pPr marL="45720" indent="0" algn="just">
              <a:buNone/>
            </a:pPr>
            <a:endParaRPr lang="ru-RU" sz="1800" dirty="0"/>
          </a:p>
        </p:txBody>
      </p:sp>
      <p:pic>
        <p:nvPicPr>
          <p:cNvPr id="1030" name="Picture 6" descr="https://encrypted-tbn2.gstatic.com/images?q=tbn:ANd9GcRGgOklSxY73bYo2Y71aSCn48ymCCKxz666Zb7gb9I8UgBaFJJj"/>
          <p:cNvPicPr>
            <a:picLocks noChangeAspect="1" noChangeArrowheads="1"/>
          </p:cNvPicPr>
          <p:nvPr/>
        </p:nvPicPr>
        <p:blipFill>
          <a:blip r:embed="rId5" cstate="print"/>
          <a:srcRect/>
          <a:stretch>
            <a:fillRect/>
          </a:stretch>
        </p:blipFill>
        <p:spPr bwMode="auto">
          <a:xfrm>
            <a:off x="395536" y="4500569"/>
            <a:ext cx="3824697" cy="2062012"/>
          </a:xfrm>
          <a:prstGeom prst="rect">
            <a:avLst/>
          </a:prstGeom>
          <a:noFill/>
        </p:spPr>
      </p:pic>
      <p:pic>
        <p:nvPicPr>
          <p:cNvPr id="1026" name="Picture 2" descr="https://encrypted-tbn3.gstatic.com/images?q=tbn:ANd9GcQof1ui267qN4si7hGA2BlerNE9rFDsDkDRx-GoPbsMM8Vbtd4r4g"/>
          <p:cNvPicPr>
            <a:picLocks noChangeAspect="1" noChangeArrowheads="1"/>
          </p:cNvPicPr>
          <p:nvPr/>
        </p:nvPicPr>
        <p:blipFill>
          <a:blip r:embed="rId6" cstate="print"/>
          <a:srcRect/>
          <a:stretch>
            <a:fillRect/>
          </a:stretch>
        </p:blipFill>
        <p:spPr bwMode="auto">
          <a:xfrm>
            <a:off x="5531775" y="4500569"/>
            <a:ext cx="2913001" cy="206201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476672"/>
            <a:ext cx="8136904" cy="830997"/>
          </a:xfrm>
          <a:prstGeom prst="rect">
            <a:avLst/>
          </a:prstGeom>
          <a:solidFill>
            <a:schemeClr val="bg2">
              <a:lumMod val="40000"/>
              <a:lumOff val="60000"/>
            </a:schemeClr>
          </a:solidFill>
          <a:ln>
            <a:solidFill>
              <a:srgbClr val="0070C0"/>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2400" b="1" dirty="0" smtClean="0">
                <a:solidFill>
                  <a:srgbClr val="0070C0"/>
                </a:solidFill>
                <a:latin typeface="Times New Roman" pitchFamily="18" charset="0"/>
                <a:cs typeface="Times New Roman" pitchFamily="18" charset="0"/>
              </a:rPr>
              <a:t>Государственный </a:t>
            </a:r>
            <a:r>
              <a:rPr lang="ru-RU" sz="2400" b="1" dirty="0">
                <a:solidFill>
                  <a:srgbClr val="0070C0"/>
                </a:solidFill>
                <a:latin typeface="Times New Roman" pitchFamily="18" charset="0"/>
                <a:cs typeface="Times New Roman" pitchFamily="18" charset="0"/>
              </a:rPr>
              <a:t>природный заказник, комплексный Болото Красное</a:t>
            </a:r>
          </a:p>
        </p:txBody>
      </p:sp>
      <p:sp>
        <p:nvSpPr>
          <p:cNvPr id="5" name="TextBox 4"/>
          <p:cNvSpPr txBox="1"/>
          <p:nvPr/>
        </p:nvSpPr>
        <p:spPr>
          <a:xfrm>
            <a:off x="611560" y="1412776"/>
            <a:ext cx="8136904" cy="3970318"/>
          </a:xfrm>
          <a:prstGeom prst="rect">
            <a:avLst/>
          </a:prstGeom>
          <a:noFill/>
        </p:spPr>
        <p:txBody>
          <a:bodyPr wrap="square" rtlCol="0">
            <a:spAutoFit/>
          </a:bodyPr>
          <a:lstStyle/>
          <a:p>
            <a:pPr algn="just"/>
            <a:r>
              <a:rPr lang="ru-RU" dirty="0" smtClean="0"/>
              <a:t>	</a:t>
            </a:r>
            <a:r>
              <a:rPr lang="ru-RU" dirty="0">
                <a:latin typeface="Times New Roman" pitchFamily="18" charset="0"/>
                <a:cs typeface="Times New Roman" pitchFamily="18" charset="0"/>
              </a:rPr>
              <a:t>Репрезентативный долинный ландшафт </a:t>
            </a:r>
            <a:r>
              <a:rPr lang="ru-RU" dirty="0" err="1">
                <a:latin typeface="Times New Roman" pitchFamily="18" charset="0"/>
                <a:cs typeface="Times New Roman" pitchFamily="18" charset="0"/>
              </a:rPr>
              <a:t>подзоны</a:t>
            </a:r>
            <a:r>
              <a:rPr lang="ru-RU" dirty="0">
                <a:latin typeface="Times New Roman" pitchFamily="18" charset="0"/>
                <a:cs typeface="Times New Roman" pitchFamily="18" charset="0"/>
              </a:rPr>
              <a:t> южной тайги. Характерно высокое ландшафтное разнообразие. На территории представлены </a:t>
            </a:r>
            <a:r>
              <a:rPr lang="ru-RU" dirty="0" err="1">
                <a:latin typeface="Times New Roman" pitchFamily="18" charset="0"/>
                <a:cs typeface="Times New Roman" pitchFamily="18" charset="0"/>
              </a:rPr>
              <a:t>малонарушенные</a:t>
            </a:r>
            <a:r>
              <a:rPr lang="ru-RU" dirty="0">
                <a:latin typeface="Times New Roman" pitchFamily="18" charset="0"/>
                <a:cs typeface="Times New Roman" pitchFamily="18" charset="0"/>
              </a:rPr>
              <a:t> экосистемы болот верхового и низинного типов и </a:t>
            </a:r>
            <a:r>
              <a:rPr lang="ru-RU" dirty="0" err="1">
                <a:latin typeface="Times New Roman" pitchFamily="18" charset="0"/>
                <a:cs typeface="Times New Roman" pitchFamily="18" charset="0"/>
              </a:rPr>
              <a:t>староречных</a:t>
            </a:r>
            <a:r>
              <a:rPr lang="ru-RU" dirty="0">
                <a:latin typeface="Times New Roman" pitchFamily="18" charset="0"/>
                <a:cs typeface="Times New Roman" pitchFamily="18" charset="0"/>
              </a:rPr>
              <a:t> озер, пойменные луга, </a:t>
            </a:r>
            <a:r>
              <a:rPr lang="ru-RU" dirty="0" err="1">
                <a:latin typeface="Times New Roman" pitchFamily="18" charset="0"/>
                <a:cs typeface="Times New Roman" pitchFamily="18" charset="0"/>
              </a:rPr>
              <a:t>старовозрастные</a:t>
            </a:r>
            <a:r>
              <a:rPr lang="ru-RU" dirty="0">
                <a:latin typeface="Times New Roman" pitchFamily="18" charset="0"/>
                <a:cs typeface="Times New Roman" pitchFamily="18" charset="0"/>
              </a:rPr>
              <a:t> лесные массивы с участием темнохвойных, светлохвойных и широколиственных пород. Территория играет важную роль в создании экологического каркаса бассейна Ветлуги, связывая </a:t>
            </a:r>
            <a:r>
              <a:rPr lang="ru-RU" dirty="0" err="1">
                <a:latin typeface="Times New Roman" pitchFamily="18" charset="0"/>
                <a:cs typeface="Times New Roman" pitchFamily="18" charset="0"/>
              </a:rPr>
              <a:t>субмеридиональный</a:t>
            </a:r>
            <a:r>
              <a:rPr lang="ru-RU" dirty="0">
                <a:latin typeface="Times New Roman" pitchFamily="18" charset="0"/>
                <a:cs typeface="Times New Roman" pitchFamily="18" charset="0"/>
              </a:rPr>
              <a:t> коридор боровых и болотных местообитаний среднего течения Ветлуги и </a:t>
            </a:r>
            <a:r>
              <a:rPr lang="ru-RU" dirty="0" err="1">
                <a:latin typeface="Times New Roman" pitchFamily="18" charset="0"/>
                <a:cs typeface="Times New Roman" pitchFamily="18" charset="0"/>
              </a:rPr>
              <a:t>субширотный</a:t>
            </a:r>
            <a:r>
              <a:rPr lang="ru-RU" dirty="0">
                <a:latin typeface="Times New Roman" pitchFamily="18" charset="0"/>
                <a:cs typeface="Times New Roman" pitchFamily="18" charset="0"/>
              </a:rPr>
              <a:t> коридор аналогичных местообитаний верхнего течения Ветлуги. Представлены разновозрастные лесные экосистемы, в том числе </a:t>
            </a:r>
            <a:r>
              <a:rPr lang="ru-RU" dirty="0" err="1">
                <a:latin typeface="Times New Roman" pitchFamily="18" charset="0"/>
                <a:cs typeface="Times New Roman" pitchFamily="18" charset="0"/>
              </a:rPr>
              <a:t>старовозрастные</a:t>
            </a:r>
            <a:r>
              <a:rPr lang="ru-RU" dirty="0">
                <a:latin typeface="Times New Roman" pitchFamily="18" charset="0"/>
                <a:cs typeface="Times New Roman" pitchFamily="18" charset="0"/>
              </a:rPr>
              <a:t> (до 200 лет) пихтово-еловые, сосновые, березовые с участием ольхи черной, липы, дуба, клена, вяза. </a:t>
            </a:r>
            <a:r>
              <a:rPr lang="ru-RU" dirty="0" err="1">
                <a:latin typeface="Times New Roman" pitchFamily="18" charset="0"/>
                <a:cs typeface="Times New Roman" pitchFamily="18" charset="0"/>
              </a:rPr>
              <a:t>Водоохранная</a:t>
            </a:r>
            <a:r>
              <a:rPr lang="ru-RU" dirty="0">
                <a:latin typeface="Times New Roman" pitchFamily="18" charset="0"/>
                <a:cs typeface="Times New Roman" pitchFamily="18" charset="0"/>
              </a:rPr>
              <a:t> зона Ветлуги. Ценные местообитания филина (Красная книга РФ), длиннохвостой и бородатой неясытей (СИТЭС, Приложение II). Территория предпочтительна как резерват для воспроизводства ценных видов охотничьих </a:t>
            </a:r>
            <a:r>
              <a:rPr lang="ru-RU" dirty="0" smtClean="0">
                <a:latin typeface="Times New Roman" pitchFamily="18" charset="0"/>
                <a:cs typeface="Times New Roman" pitchFamily="18" charset="0"/>
              </a:rPr>
              <a:t>животных.</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90817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3568" y="1379677"/>
            <a:ext cx="7776864" cy="4062651"/>
          </a:xfrm>
          <a:prstGeom prst="rect">
            <a:avLst/>
          </a:prstGeom>
          <a:noFill/>
        </p:spPr>
        <p:txBody>
          <a:bodyPr wrap="square" rtlCol="0">
            <a:spAutoFit/>
          </a:bodyPr>
          <a:lstStyle/>
          <a:p>
            <a:pPr algn="just"/>
            <a:r>
              <a:rPr lang="ru-RU" dirty="0" smtClean="0"/>
              <a:t>	</a:t>
            </a:r>
            <a:r>
              <a:rPr lang="ru-RU" sz="1600" dirty="0" smtClean="0">
                <a:latin typeface="Times New Roman" pitchFamily="18" charset="0"/>
                <a:cs typeface="Times New Roman" pitchFamily="18" charset="0"/>
              </a:rPr>
              <a:t>Узловая </a:t>
            </a:r>
            <a:r>
              <a:rPr lang="ru-RU" sz="1600" dirty="0">
                <a:latin typeface="Times New Roman" pitchFamily="18" charset="0"/>
                <a:cs typeface="Times New Roman" pitchFamily="18" charset="0"/>
              </a:rPr>
              <a:t>часть экологического каркаса бассейна Ветлуги, обеспечивающая </a:t>
            </a:r>
            <a:r>
              <a:rPr lang="ru-RU" sz="1600" dirty="0" err="1">
                <a:latin typeface="Times New Roman" pitchFamily="18" charset="0"/>
                <a:cs typeface="Times New Roman" pitchFamily="18" charset="0"/>
              </a:rPr>
              <a:t>субширотную</a:t>
            </a:r>
            <a:r>
              <a:rPr lang="ru-RU" sz="1600" dirty="0">
                <a:latin typeface="Times New Roman" pitchFamily="18" charset="0"/>
                <a:cs typeface="Times New Roman" pitchFamily="18" charset="0"/>
              </a:rPr>
              <a:t> и </a:t>
            </a:r>
            <a:r>
              <a:rPr lang="ru-RU" sz="1600" dirty="0" err="1">
                <a:latin typeface="Times New Roman" pitchFamily="18" charset="0"/>
                <a:cs typeface="Times New Roman" pitchFamily="18" charset="0"/>
              </a:rPr>
              <a:t>субмеридиональную</a:t>
            </a:r>
            <a:r>
              <a:rPr lang="ru-RU" sz="1600" dirty="0">
                <a:latin typeface="Times New Roman" pitchFamily="18" charset="0"/>
                <a:cs typeface="Times New Roman" pitchFamily="18" charset="0"/>
              </a:rPr>
              <a:t> непрерывность полосы боровых экосистем. Репрезентативное для южной тайги сопряжение междуречных и долинных ландшафтов. Высокий уровень ландшафтного разнообразия, обусловленный сочетанием долинно- зандровых ландшафтов и сосновыми борами на песках и пологоволнистых моренных равнин с пихтово-еловыми и мелколиственными лесами. Широко представлены пойменные луговые, озерные и </a:t>
            </a:r>
            <a:r>
              <a:rPr lang="ru-RU" sz="1600" dirty="0" err="1">
                <a:latin typeface="Times New Roman" pitchFamily="18" charset="0"/>
                <a:cs typeface="Times New Roman" pitchFamily="18" charset="0"/>
              </a:rPr>
              <a:t>низинно</a:t>
            </a:r>
            <a:r>
              <a:rPr lang="ru-RU" sz="1600" dirty="0">
                <a:latin typeface="Times New Roman" pitchFamily="18" charset="0"/>
                <a:cs typeface="Times New Roman" pitchFamily="18" charset="0"/>
              </a:rPr>
              <a:t>-болотные экосистемы. </a:t>
            </a:r>
            <a:r>
              <a:rPr lang="ru-RU" sz="1600" dirty="0" err="1">
                <a:latin typeface="Times New Roman" pitchFamily="18" charset="0"/>
                <a:cs typeface="Times New Roman" pitchFamily="18" charset="0"/>
              </a:rPr>
              <a:t>Рефугиум</a:t>
            </a:r>
            <a:r>
              <a:rPr lang="ru-RU" sz="1600" dirty="0">
                <a:latin typeface="Times New Roman" pitchFamily="18" charset="0"/>
                <a:cs typeface="Times New Roman" pitchFamily="18" charset="0"/>
              </a:rPr>
              <a:t> для видов- представителей широколиственных лесов, в том числе дуба, находящегося на границе ареала. Ценные местообитания белой куропатки, большого кроншнепа, филина (Красная книга РФ), серого журавля, длиннохвостой и бородатой неясытей (СИТЭС, Приложение II), речного бобра. Территория предпочтительна как резерват для воспроизводства ценных видов охотничьих животных. Сохранение и восстановление запасов лося, куницы, глухаря, тетерева и доведение их численности до оптимального уровня. Значительный рекреационно-ресурсный потенциал. В пределах территории расположен участок 140-летнего сосняка с участием дуба в подросте.</a:t>
            </a:r>
          </a:p>
        </p:txBody>
      </p:sp>
      <p:sp>
        <p:nvSpPr>
          <p:cNvPr id="7" name="TextBox 6"/>
          <p:cNvSpPr txBox="1"/>
          <p:nvPr/>
        </p:nvSpPr>
        <p:spPr>
          <a:xfrm>
            <a:off x="763628" y="404664"/>
            <a:ext cx="7776864" cy="830997"/>
          </a:xfrm>
          <a:prstGeom prst="rect">
            <a:avLst/>
          </a:prstGeom>
          <a:solidFill>
            <a:schemeClr val="bg2">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2400" b="1" dirty="0" smtClean="0">
                <a:solidFill>
                  <a:srgbClr val="0070C0"/>
                </a:solidFill>
                <a:latin typeface="Times New Roman" pitchFamily="18" charset="0"/>
                <a:cs typeface="Times New Roman" pitchFamily="18" charset="0"/>
              </a:rPr>
              <a:t>Государственный </a:t>
            </a:r>
            <a:r>
              <a:rPr lang="ru-RU" sz="2400" b="1" dirty="0">
                <a:solidFill>
                  <a:srgbClr val="0070C0"/>
                </a:solidFill>
                <a:latin typeface="Times New Roman" pitchFamily="18" charset="0"/>
                <a:cs typeface="Times New Roman" pitchFamily="18" charset="0"/>
              </a:rPr>
              <a:t>природный заказник, комплексный </a:t>
            </a:r>
            <a:r>
              <a:rPr lang="ru-RU" sz="2400" b="1" dirty="0" err="1">
                <a:solidFill>
                  <a:srgbClr val="0070C0"/>
                </a:solidFill>
                <a:latin typeface="Times New Roman" pitchFamily="18" charset="0"/>
                <a:cs typeface="Times New Roman" pitchFamily="18" charset="0"/>
              </a:rPr>
              <a:t>Михайловицкий</a:t>
            </a:r>
            <a:endParaRPr lang="ru-RU" sz="24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4643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7060" y="1628800"/>
            <a:ext cx="3456384" cy="3693319"/>
          </a:xfrm>
          <a:prstGeom prst="rect">
            <a:avLst/>
          </a:prstGeom>
          <a:solidFill>
            <a:schemeClr val="bg2">
              <a:lumMod val="75000"/>
            </a:schemeClr>
          </a:solidFill>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ru-RU" dirty="0" err="1">
                <a:solidFill>
                  <a:schemeClr val="bg1"/>
                </a:solidFill>
                <a:latin typeface="Times New Roman" pitchFamily="18" charset="0"/>
                <a:cs typeface="Times New Roman" pitchFamily="18" charset="0"/>
              </a:rPr>
              <a:t>Гроздовник</a:t>
            </a:r>
            <a:r>
              <a:rPr lang="ru-RU" dirty="0">
                <a:solidFill>
                  <a:schemeClr val="bg1"/>
                </a:solidFill>
                <a:latin typeface="Times New Roman" pitchFamily="18" charset="0"/>
                <a:cs typeface="Times New Roman" pitchFamily="18" charset="0"/>
              </a:rPr>
              <a:t> </a:t>
            </a:r>
            <a:r>
              <a:rPr lang="ru-RU" dirty="0" smtClean="0">
                <a:solidFill>
                  <a:schemeClr val="bg1"/>
                </a:solidFill>
                <a:latin typeface="Times New Roman" pitchFamily="18" charset="0"/>
                <a:cs typeface="Times New Roman" pitchFamily="18" charset="0"/>
              </a:rPr>
              <a:t>полулунный</a:t>
            </a:r>
          </a:p>
          <a:p>
            <a:r>
              <a:rPr lang="ru-RU" dirty="0" err="1">
                <a:solidFill>
                  <a:schemeClr val="bg1"/>
                </a:solidFill>
                <a:latin typeface="Times New Roman" pitchFamily="18" charset="0"/>
                <a:cs typeface="Times New Roman" pitchFamily="18" charset="0"/>
              </a:rPr>
              <a:t>Гроздовник</a:t>
            </a:r>
            <a:r>
              <a:rPr lang="ru-RU" dirty="0">
                <a:solidFill>
                  <a:schemeClr val="bg1"/>
                </a:solidFill>
                <a:latin typeface="Times New Roman" pitchFamily="18" charset="0"/>
                <a:cs typeface="Times New Roman" pitchFamily="18" charset="0"/>
              </a:rPr>
              <a:t> </a:t>
            </a:r>
            <a:r>
              <a:rPr lang="ru-RU" dirty="0" smtClean="0">
                <a:solidFill>
                  <a:schemeClr val="bg1"/>
                </a:solidFill>
                <a:latin typeface="Times New Roman" pitchFamily="18" charset="0"/>
                <a:cs typeface="Times New Roman" pitchFamily="18" charset="0"/>
              </a:rPr>
              <a:t>многораздельный</a:t>
            </a:r>
          </a:p>
          <a:p>
            <a:r>
              <a:rPr lang="ru-RU" dirty="0">
                <a:solidFill>
                  <a:schemeClr val="bg1"/>
                </a:solidFill>
                <a:latin typeface="Times New Roman" pitchFamily="18" charset="0"/>
                <a:cs typeface="Times New Roman" pitchFamily="18" charset="0"/>
              </a:rPr>
              <a:t>Цинна  </a:t>
            </a:r>
            <a:r>
              <a:rPr lang="ru-RU" dirty="0" smtClean="0">
                <a:solidFill>
                  <a:schemeClr val="bg1"/>
                </a:solidFill>
                <a:latin typeface="Times New Roman" pitchFamily="18" charset="0"/>
                <a:cs typeface="Times New Roman" pitchFamily="18" charset="0"/>
              </a:rPr>
              <a:t>широколистная</a:t>
            </a:r>
          </a:p>
          <a:p>
            <a:r>
              <a:rPr lang="ru-RU" dirty="0">
                <a:solidFill>
                  <a:schemeClr val="bg1"/>
                </a:solidFill>
                <a:latin typeface="Times New Roman" pitchFamily="18" charset="0"/>
                <a:cs typeface="Times New Roman" pitchFamily="18" charset="0"/>
              </a:rPr>
              <a:t>Осока </a:t>
            </a:r>
            <a:r>
              <a:rPr lang="ru-RU" dirty="0" err="1" smtClean="0">
                <a:solidFill>
                  <a:schemeClr val="bg1"/>
                </a:solidFill>
                <a:latin typeface="Times New Roman" pitchFamily="18" charset="0"/>
                <a:cs typeface="Times New Roman" pitchFamily="18" charset="0"/>
              </a:rPr>
              <a:t>прямоколосая</a:t>
            </a:r>
            <a:endParaRPr lang="ru-RU" dirty="0" smtClean="0">
              <a:solidFill>
                <a:schemeClr val="bg1"/>
              </a:solidFill>
              <a:latin typeface="Times New Roman" pitchFamily="18" charset="0"/>
              <a:cs typeface="Times New Roman" pitchFamily="18" charset="0"/>
            </a:endParaRPr>
          </a:p>
          <a:p>
            <a:r>
              <a:rPr lang="ru-RU" dirty="0">
                <a:solidFill>
                  <a:schemeClr val="bg1">
                    <a:lumMod val="50000"/>
                  </a:schemeClr>
                </a:solidFill>
                <a:latin typeface="Times New Roman" pitchFamily="18" charset="0"/>
                <a:cs typeface="Times New Roman" pitchFamily="18" charset="0"/>
              </a:rPr>
              <a:t>Осока </a:t>
            </a:r>
            <a:r>
              <a:rPr lang="ru-RU" dirty="0" smtClean="0">
                <a:solidFill>
                  <a:schemeClr val="bg1">
                    <a:lumMod val="50000"/>
                  </a:schemeClr>
                </a:solidFill>
                <a:latin typeface="Times New Roman" pitchFamily="18" charset="0"/>
                <a:cs typeface="Times New Roman" pitchFamily="18" charset="0"/>
              </a:rPr>
              <a:t>просяная</a:t>
            </a:r>
          </a:p>
          <a:p>
            <a:r>
              <a:rPr lang="ru-RU" dirty="0">
                <a:solidFill>
                  <a:schemeClr val="bg1"/>
                </a:solidFill>
                <a:latin typeface="Times New Roman" pitchFamily="18" charset="0"/>
                <a:cs typeface="Times New Roman" pitchFamily="18" charset="0"/>
              </a:rPr>
              <a:t>Лук  </a:t>
            </a:r>
            <a:r>
              <a:rPr lang="ru-RU" dirty="0" smtClean="0">
                <a:solidFill>
                  <a:schemeClr val="bg1"/>
                </a:solidFill>
                <a:latin typeface="Times New Roman" pitchFamily="18" charset="0"/>
                <a:cs typeface="Times New Roman" pitchFamily="18" charset="0"/>
              </a:rPr>
              <a:t>угловатый</a:t>
            </a:r>
          </a:p>
          <a:p>
            <a:r>
              <a:rPr lang="ru-RU" dirty="0">
                <a:solidFill>
                  <a:schemeClr val="bg1"/>
                </a:solidFill>
                <a:latin typeface="Times New Roman" pitchFamily="18" charset="0"/>
                <a:cs typeface="Times New Roman" pitchFamily="18" charset="0"/>
              </a:rPr>
              <a:t>Гусиный </a:t>
            </a:r>
            <a:r>
              <a:rPr lang="ru-RU" dirty="0" smtClean="0">
                <a:solidFill>
                  <a:schemeClr val="bg1"/>
                </a:solidFill>
                <a:latin typeface="Times New Roman" pitchFamily="18" charset="0"/>
                <a:cs typeface="Times New Roman" pitchFamily="18" charset="0"/>
              </a:rPr>
              <a:t>лук краснеющий</a:t>
            </a:r>
          </a:p>
          <a:p>
            <a:r>
              <a:rPr lang="ru-RU" dirty="0">
                <a:solidFill>
                  <a:schemeClr val="bg1"/>
                </a:solidFill>
                <a:latin typeface="Times New Roman" pitchFamily="18" charset="0"/>
                <a:cs typeface="Times New Roman" pitchFamily="18" charset="0"/>
              </a:rPr>
              <a:t>Гвоздика </a:t>
            </a:r>
            <a:r>
              <a:rPr lang="ru-RU" dirty="0" smtClean="0">
                <a:solidFill>
                  <a:schemeClr val="bg1"/>
                </a:solidFill>
                <a:latin typeface="Times New Roman" pitchFamily="18" charset="0"/>
                <a:cs typeface="Times New Roman" pitchFamily="18" charset="0"/>
              </a:rPr>
              <a:t>песчаная</a:t>
            </a:r>
          </a:p>
          <a:p>
            <a:r>
              <a:rPr lang="ru-RU" dirty="0">
                <a:solidFill>
                  <a:srgbClr val="FFC000"/>
                </a:solidFill>
                <a:latin typeface="Times New Roman" pitchFamily="18" charset="0"/>
                <a:cs typeface="Times New Roman" pitchFamily="18" charset="0"/>
              </a:rPr>
              <a:t>Гвоздика </a:t>
            </a:r>
            <a:r>
              <a:rPr lang="ru-RU" dirty="0" smtClean="0">
                <a:solidFill>
                  <a:srgbClr val="FFC000"/>
                </a:solidFill>
                <a:latin typeface="Times New Roman" pitchFamily="18" charset="0"/>
                <a:cs typeface="Times New Roman" pitchFamily="18" charset="0"/>
              </a:rPr>
              <a:t>Фишера</a:t>
            </a:r>
          </a:p>
          <a:p>
            <a:r>
              <a:rPr lang="ru-RU" dirty="0" err="1">
                <a:solidFill>
                  <a:schemeClr val="bg1"/>
                </a:solidFill>
                <a:latin typeface="Times New Roman" pitchFamily="18" charset="0"/>
                <a:cs typeface="Times New Roman" pitchFamily="18" charset="0"/>
              </a:rPr>
              <a:t>Княжик</a:t>
            </a:r>
            <a:r>
              <a:rPr lang="ru-RU" dirty="0">
                <a:solidFill>
                  <a:schemeClr val="bg1"/>
                </a:solidFill>
                <a:latin typeface="Times New Roman" pitchFamily="18" charset="0"/>
                <a:cs typeface="Times New Roman" pitchFamily="18" charset="0"/>
              </a:rPr>
              <a:t> </a:t>
            </a:r>
            <a:r>
              <a:rPr lang="ru-RU" dirty="0" smtClean="0">
                <a:solidFill>
                  <a:schemeClr val="bg1"/>
                </a:solidFill>
                <a:latin typeface="Times New Roman" pitchFamily="18" charset="0"/>
                <a:cs typeface="Times New Roman" pitchFamily="18" charset="0"/>
              </a:rPr>
              <a:t>сибирский</a:t>
            </a:r>
          </a:p>
          <a:p>
            <a:r>
              <a:rPr lang="ru-RU" dirty="0">
                <a:solidFill>
                  <a:schemeClr val="bg1"/>
                </a:solidFill>
                <a:latin typeface="Times New Roman" pitchFamily="18" charset="0"/>
                <a:cs typeface="Times New Roman" pitchFamily="18" charset="0"/>
              </a:rPr>
              <a:t>Малина </a:t>
            </a:r>
            <a:r>
              <a:rPr lang="ru-RU" dirty="0" err="1" smtClean="0">
                <a:solidFill>
                  <a:schemeClr val="bg1"/>
                </a:solidFill>
                <a:latin typeface="Times New Roman" pitchFamily="18" charset="0"/>
                <a:cs typeface="Times New Roman" pitchFamily="18" charset="0"/>
              </a:rPr>
              <a:t>хмелистая</a:t>
            </a:r>
            <a:endParaRPr lang="ru-RU" dirty="0" smtClean="0">
              <a:solidFill>
                <a:schemeClr val="bg1"/>
              </a:solidFill>
              <a:latin typeface="Times New Roman" pitchFamily="18" charset="0"/>
              <a:cs typeface="Times New Roman" pitchFamily="18" charset="0"/>
            </a:endParaRPr>
          </a:p>
          <a:p>
            <a:r>
              <a:rPr lang="ru-RU" dirty="0">
                <a:solidFill>
                  <a:schemeClr val="bg1">
                    <a:lumMod val="50000"/>
                  </a:schemeClr>
                </a:solidFill>
                <a:latin typeface="Times New Roman" pitchFamily="18" charset="0"/>
                <a:cs typeface="Times New Roman" pitchFamily="18" charset="0"/>
              </a:rPr>
              <a:t>Горечавка </a:t>
            </a:r>
            <a:r>
              <a:rPr lang="ru-RU" dirty="0" smtClean="0">
                <a:solidFill>
                  <a:schemeClr val="bg1">
                    <a:lumMod val="50000"/>
                  </a:schemeClr>
                </a:solidFill>
                <a:latin typeface="Times New Roman" pitchFamily="18" charset="0"/>
                <a:cs typeface="Times New Roman" pitchFamily="18" charset="0"/>
              </a:rPr>
              <a:t>горьковатая</a:t>
            </a:r>
          </a:p>
          <a:p>
            <a:r>
              <a:rPr lang="ru-RU" dirty="0" err="1">
                <a:solidFill>
                  <a:schemeClr val="bg1"/>
                </a:solidFill>
                <a:latin typeface="Times New Roman" pitchFamily="18" charset="0"/>
                <a:cs typeface="Times New Roman" pitchFamily="18" charset="0"/>
              </a:rPr>
              <a:t>Какалия</a:t>
            </a:r>
            <a:r>
              <a:rPr lang="ru-RU" dirty="0">
                <a:solidFill>
                  <a:schemeClr val="bg1"/>
                </a:solidFill>
                <a:latin typeface="Times New Roman" pitchFamily="18" charset="0"/>
                <a:cs typeface="Times New Roman" pitchFamily="18" charset="0"/>
              </a:rPr>
              <a:t> копьевидная</a:t>
            </a:r>
          </a:p>
        </p:txBody>
      </p:sp>
      <p:sp>
        <p:nvSpPr>
          <p:cNvPr id="3" name="Прямоугольник 2"/>
          <p:cNvSpPr/>
          <p:nvPr/>
        </p:nvSpPr>
        <p:spPr>
          <a:xfrm>
            <a:off x="1763688" y="249575"/>
            <a:ext cx="5184576" cy="707886"/>
          </a:xfrm>
          <a:prstGeom prst="rect">
            <a:avLst/>
          </a:prstGeom>
        </p:spPr>
        <p:txBody>
          <a:bodyPr wrap="square">
            <a:spAutoFit/>
          </a:bodyPr>
          <a:lstStyle/>
          <a:p>
            <a:pPr lvl="0" algn="ctr">
              <a:spcBef>
                <a:spcPct val="0"/>
              </a:spcBef>
              <a:buClr>
                <a:srgbClr val="9D936F">
                  <a:lumMod val="75000"/>
                </a:srgbClr>
              </a:buClr>
              <a:buSzPct val="128000"/>
            </a:pPr>
            <a:r>
              <a:rPr lang="ru-RU" sz="4000" b="1" dirty="0" smtClean="0">
                <a:ln/>
                <a:solidFill>
                  <a:srgbClr val="0070C0"/>
                </a:solidFill>
                <a:latin typeface="Times New Roman" pitchFamily="18" charset="0"/>
                <a:ea typeface="+mj-ea"/>
                <a:cs typeface="Times New Roman" pitchFamily="18" charset="0"/>
              </a:rPr>
              <a:t>Растения</a:t>
            </a:r>
            <a:endParaRPr lang="ru-RU" sz="3600" b="1" dirty="0">
              <a:ln/>
              <a:solidFill>
                <a:srgbClr val="0070C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25858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07504" y="188640"/>
            <a:ext cx="4352956" cy="3786213"/>
          </a:xfrm>
        </p:spPr>
        <p:txBody>
          <a:bodyPr>
            <a:noAutofit/>
          </a:bodyPr>
          <a:lstStyle/>
          <a:p>
            <a:pPr marL="45720" indent="0" algn="just">
              <a:buNone/>
            </a:pPr>
            <a:r>
              <a:rPr lang="ru-RU" sz="1800" b="1" dirty="0" err="1" smtClean="0">
                <a:solidFill>
                  <a:srgbClr val="0070C0"/>
                </a:solidFill>
                <a:latin typeface="Times New Roman" pitchFamily="18" charset="0"/>
                <a:cs typeface="Times New Roman" pitchFamily="18" charset="0"/>
              </a:rPr>
              <a:t>Гроздовник</a:t>
            </a:r>
            <a:r>
              <a:rPr lang="ru-RU" sz="1800" b="1" dirty="0" smtClean="0">
                <a:solidFill>
                  <a:srgbClr val="0070C0"/>
                </a:solidFill>
                <a:latin typeface="Times New Roman" pitchFamily="18" charset="0"/>
                <a:cs typeface="Times New Roman" pitchFamily="18" charset="0"/>
              </a:rPr>
              <a:t>  полулунный </a:t>
            </a:r>
            <a:r>
              <a:rPr lang="en-US" sz="1800" b="1" dirty="0" err="1" smtClean="0">
                <a:solidFill>
                  <a:srgbClr val="0070C0"/>
                </a:solidFill>
                <a:latin typeface="Times New Roman" pitchFamily="18" charset="0"/>
                <a:cs typeface="Times New Roman" pitchFamily="18" charset="0"/>
              </a:rPr>
              <a:t>Botrychium</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lunaria</a:t>
            </a:r>
            <a:r>
              <a:rPr lang="en-US" sz="1800" b="1" dirty="0" smtClean="0">
                <a:solidFill>
                  <a:srgbClr val="0070C0"/>
                </a:solidFill>
                <a:latin typeface="Times New Roman" pitchFamily="18" charset="0"/>
                <a:cs typeface="Times New Roman" pitchFamily="18" charset="0"/>
              </a:rPr>
              <a:t> </a:t>
            </a:r>
            <a:r>
              <a:rPr lang="ru-RU" sz="1200" dirty="0" smtClean="0">
                <a:solidFill>
                  <a:srgbClr val="C00000"/>
                </a:solidFill>
                <a:latin typeface="Times New Roman" pitchFamily="18" charset="0"/>
                <a:cs typeface="Times New Roman" pitchFamily="18" charset="0"/>
              </a:rPr>
              <a:t>- </a:t>
            </a:r>
            <a:r>
              <a:rPr lang="ru-RU" sz="1200" b="0" dirty="0" smtClean="0">
                <a:latin typeface="Times New Roman" pitchFamily="18" charset="0"/>
                <a:cs typeface="Times New Roman" pitchFamily="18" charset="0"/>
              </a:rPr>
              <a:t>Биология. Небольшой, </a:t>
            </a:r>
            <a:r>
              <a:rPr lang="ru-RU" sz="1200" b="0" dirty="0" err="1" smtClean="0">
                <a:latin typeface="Times New Roman" pitchFamily="18" charset="0"/>
                <a:cs typeface="Times New Roman" pitchFamily="18" charset="0"/>
              </a:rPr>
              <a:t>летнезеленый</a:t>
            </a:r>
            <a:r>
              <a:rPr lang="ru-RU" sz="1200" b="0" dirty="0" smtClean="0">
                <a:latin typeface="Times New Roman" pitchFamily="18" charset="0"/>
                <a:cs typeface="Times New Roman" pitchFamily="18" charset="0"/>
              </a:rPr>
              <a:t> папоротник 10-30 см высотой, нижняя часть нередко красноватая. Единственный лист, в отличие от других папоротников, в </a:t>
            </a:r>
            <a:r>
              <a:rPr lang="ru-RU" sz="1200" b="0" dirty="0" err="1" smtClean="0">
                <a:latin typeface="Times New Roman" pitchFamily="18" charset="0"/>
                <a:cs typeface="Times New Roman" pitchFamily="18" charset="0"/>
              </a:rPr>
              <a:t>почкосложении</a:t>
            </a:r>
            <a:r>
              <a:rPr lang="ru-RU" sz="1200" b="0" dirty="0" smtClean="0">
                <a:latin typeface="Times New Roman" pitchFamily="18" charset="0"/>
                <a:cs typeface="Times New Roman" pitchFamily="18" charset="0"/>
              </a:rPr>
              <a:t> не имеет улиткообразного закручивания. Стерильная часть (</a:t>
            </a:r>
            <a:r>
              <a:rPr lang="ru-RU" sz="1200" b="0" dirty="0" err="1" smtClean="0">
                <a:latin typeface="Times New Roman" pitchFamily="18" charset="0"/>
                <a:cs typeface="Times New Roman" pitchFamily="18" charset="0"/>
              </a:rPr>
              <a:t>трофофор</a:t>
            </a:r>
            <a:r>
              <a:rPr lang="ru-RU" sz="1200" b="0" dirty="0" smtClean="0">
                <a:latin typeface="Times New Roman" pitchFamily="18" charset="0"/>
                <a:cs typeface="Times New Roman" pitchFamily="18" charset="0"/>
              </a:rPr>
              <a:t>) продолговатая или треугольно-продолговатая, рассеченная на 3-5 пар супротивных неравномерно перисто-лопастных сегментов первого порядка, верхние из которых укорочены и сливаются. Спороносная часть (спорофор) </a:t>
            </a:r>
            <a:r>
              <a:rPr lang="ru-RU" sz="1200" b="0" dirty="0" err="1" smtClean="0">
                <a:latin typeface="Times New Roman" pitchFamily="18" charset="0"/>
                <a:cs typeface="Times New Roman" pitchFamily="18" charset="0"/>
              </a:rPr>
              <a:t>дважды-трижды</a:t>
            </a:r>
            <a:r>
              <a:rPr lang="ru-RU" sz="1200" b="0" dirty="0" smtClean="0">
                <a:latin typeface="Times New Roman" pitchFamily="18" charset="0"/>
                <a:cs typeface="Times New Roman" pitchFamily="18" charset="0"/>
              </a:rPr>
              <a:t> перисто-раздельная, на коротком черешке вы­дается над </a:t>
            </a:r>
            <a:r>
              <a:rPr lang="ru-RU" sz="1200" b="0" dirty="0" err="1" smtClean="0">
                <a:latin typeface="Times New Roman" pitchFamily="18" charset="0"/>
                <a:cs typeface="Times New Roman" pitchFamily="18" charset="0"/>
              </a:rPr>
              <a:t>трофоформ</a:t>
            </a:r>
            <a:r>
              <a:rPr lang="ru-RU" sz="1200" b="0" dirty="0" smtClean="0">
                <a:latin typeface="Times New Roman" pitchFamily="18" charset="0"/>
                <a:cs typeface="Times New Roman" pitchFamily="18" charset="0"/>
              </a:rPr>
              <a:t>, развивается не каждый год. Корневища большей частью короткие; придаточные корни – с микоризой, мясистые, лишены корневых волосков, в почве располагаются почти горизонтально. </a:t>
            </a:r>
          </a:p>
          <a:p>
            <a:pPr marL="45720" indent="0" algn="just">
              <a:buNone/>
            </a:pPr>
            <a:r>
              <a:rPr lang="ru-RU" sz="1200" b="0" dirty="0" smtClean="0">
                <a:latin typeface="Times New Roman" pitchFamily="18" charset="0"/>
                <a:cs typeface="Times New Roman" pitchFamily="18" charset="0"/>
              </a:rPr>
              <a:t>Гаметофиты ведут подземный образ жизни, развиваются до 20 лет, для роста нуждаются в </a:t>
            </a:r>
            <a:r>
              <a:rPr lang="ru-RU" sz="1200" b="0" dirty="0" err="1" smtClean="0">
                <a:latin typeface="Times New Roman" pitchFamily="18" charset="0"/>
                <a:cs typeface="Times New Roman" pitchFamily="18" charset="0"/>
              </a:rPr>
              <a:t>эндофитном</a:t>
            </a:r>
            <a:r>
              <a:rPr lang="ru-RU" sz="1200" b="0" dirty="0" smtClean="0">
                <a:latin typeface="Times New Roman" pitchFamily="18" charset="0"/>
                <a:cs typeface="Times New Roman" pitchFamily="18" charset="0"/>
              </a:rPr>
              <a:t> грибе из класса фикомицетов. Заражение происходит на очень ранних стадиях заростка, что является обязательным условием развития. </a:t>
            </a:r>
            <a:r>
              <a:rPr lang="ru-RU" sz="1200" b="0" dirty="0" err="1" smtClean="0">
                <a:latin typeface="Times New Roman" pitchFamily="18" charset="0"/>
                <a:cs typeface="Times New Roman" pitchFamily="18" charset="0"/>
              </a:rPr>
              <a:t>Спороносит</a:t>
            </a:r>
            <a:r>
              <a:rPr lang="ru-RU" sz="1200" b="0" dirty="0" smtClean="0">
                <a:latin typeface="Times New Roman" pitchFamily="18" charset="0"/>
                <a:cs typeface="Times New Roman" pitchFamily="18" charset="0"/>
              </a:rPr>
              <a:t> в июне-июле. Требователен к влажности почвы.</a:t>
            </a:r>
          </a:p>
          <a:p>
            <a:endParaRPr lang="ru-RU" sz="1100" dirty="0"/>
          </a:p>
        </p:txBody>
      </p:sp>
      <p:sp>
        <p:nvSpPr>
          <p:cNvPr id="4" name="Содержимое 3"/>
          <p:cNvSpPr>
            <a:spLocks noGrp="1"/>
          </p:cNvSpPr>
          <p:nvPr>
            <p:ph sz="quarter" idx="14"/>
          </p:nvPr>
        </p:nvSpPr>
        <p:spPr>
          <a:xfrm>
            <a:off x="4572000" y="214290"/>
            <a:ext cx="4286280" cy="4143404"/>
          </a:xfrm>
        </p:spPr>
        <p:txBody>
          <a:bodyPr>
            <a:normAutofit/>
          </a:bodyPr>
          <a:lstStyle/>
          <a:p>
            <a:pPr marL="45720" indent="0" algn="just">
              <a:buNone/>
            </a:pPr>
            <a:r>
              <a:rPr lang="ru-RU" sz="1800" b="1" dirty="0" err="1" smtClean="0">
                <a:solidFill>
                  <a:srgbClr val="0070C0"/>
                </a:solidFill>
                <a:latin typeface="Times New Roman" pitchFamily="18" charset="0"/>
                <a:cs typeface="Times New Roman" pitchFamily="18" charset="0"/>
              </a:rPr>
              <a:t>Гроздовник</a:t>
            </a:r>
            <a:r>
              <a:rPr lang="ru-RU" sz="1800" b="1" dirty="0" smtClean="0">
                <a:solidFill>
                  <a:srgbClr val="0070C0"/>
                </a:solidFill>
                <a:latin typeface="Times New Roman" pitchFamily="18" charset="0"/>
                <a:cs typeface="Times New Roman" pitchFamily="18" charset="0"/>
              </a:rPr>
              <a:t> </a:t>
            </a:r>
            <a:r>
              <a:rPr lang="ru-RU" sz="1800" b="1" dirty="0" err="1" smtClean="0">
                <a:solidFill>
                  <a:srgbClr val="0070C0"/>
                </a:solidFill>
                <a:latin typeface="Times New Roman" pitchFamily="18" charset="0"/>
                <a:cs typeface="Times New Roman" pitchFamily="18" charset="0"/>
              </a:rPr>
              <a:t>многораздельный</a:t>
            </a:r>
            <a:r>
              <a:rPr lang="ru-RU" sz="1800" b="1" dirty="0" smtClean="0">
                <a:solidFill>
                  <a:srgbClr val="0070C0"/>
                </a:solidFill>
                <a:latin typeface="Times New Roman" pitchFamily="18" charset="0"/>
                <a:cs typeface="Times New Roman" pitchFamily="18" charset="0"/>
              </a:rPr>
              <a:t>.</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Botrychium</a:t>
            </a:r>
            <a:r>
              <a:rPr lang="en-US" sz="1800" b="1" dirty="0" smtClean="0">
                <a:solidFill>
                  <a:srgbClr val="0070C0"/>
                </a:solidFill>
                <a:latin typeface="Times New Roman" pitchFamily="18" charset="0"/>
                <a:cs typeface="Times New Roman" pitchFamily="18" charset="0"/>
              </a:rPr>
              <a:t> </a:t>
            </a:r>
            <a:r>
              <a:rPr lang="en-US" sz="1200" b="0" dirty="0" err="1" smtClean="0">
                <a:latin typeface="Times New Roman" pitchFamily="18" charset="0"/>
                <a:cs typeface="Times New Roman" pitchFamily="18" charset="0"/>
              </a:rPr>
              <a:t>multifidum</a:t>
            </a:r>
            <a:r>
              <a:rPr lang="en-US"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 </a:t>
            </a:r>
            <a:r>
              <a:rPr lang="ru-RU" sz="1200" b="0" dirty="0" err="1" smtClean="0">
                <a:latin typeface="Times New Roman" pitchFamily="18" charset="0"/>
                <a:cs typeface="Times New Roman" pitchFamily="18" charset="0"/>
              </a:rPr>
              <a:t>Зимнезеленый</a:t>
            </a:r>
            <a:r>
              <a:rPr lang="ru-RU" sz="1200" b="0" dirty="0" smtClean="0">
                <a:latin typeface="Times New Roman" pitchFamily="18" charset="0"/>
                <a:cs typeface="Times New Roman" pitchFamily="18" charset="0"/>
              </a:rPr>
              <a:t> папоротник, в состоянии спороношения достигает высоты 30–35 см. Единственный лист располагается на коротком корневище, в </a:t>
            </a:r>
            <a:r>
              <a:rPr lang="ru-RU" sz="1200" b="0" dirty="0" err="1" smtClean="0">
                <a:latin typeface="Times New Roman" pitchFamily="18" charset="0"/>
                <a:cs typeface="Times New Roman" pitchFamily="18" charset="0"/>
              </a:rPr>
              <a:t>почкосложении</a:t>
            </a:r>
            <a:r>
              <a:rPr lang="ru-RU" sz="1200" b="0" dirty="0" smtClean="0">
                <a:latin typeface="Times New Roman" pitchFamily="18" charset="0"/>
                <a:cs typeface="Times New Roman" pitchFamily="18" charset="0"/>
              </a:rPr>
              <a:t> улиткообразное закручивание отсутствует. Листья развиваются медленно, разделены на 2 части: спороносную (спорофор) и отходящую почти от осно­вания стерильную (</a:t>
            </a:r>
            <a:r>
              <a:rPr lang="ru-RU" sz="1200" b="0" dirty="0" err="1" smtClean="0">
                <a:latin typeface="Times New Roman" pitchFamily="18" charset="0"/>
                <a:cs typeface="Times New Roman" pitchFamily="18" charset="0"/>
              </a:rPr>
              <a:t>трофофор</a:t>
            </a:r>
            <a:r>
              <a:rPr lang="ru-RU" sz="1200" b="0" dirty="0" smtClean="0">
                <a:latin typeface="Times New Roman" pitchFamily="18" charset="0"/>
                <a:cs typeface="Times New Roman" pitchFamily="18" charset="0"/>
              </a:rPr>
              <a:t>). Спорофор </a:t>
            </a:r>
            <a:r>
              <a:rPr lang="ru-RU" sz="1200" b="0" dirty="0" err="1" smtClean="0">
                <a:latin typeface="Times New Roman" pitchFamily="18" charset="0"/>
                <a:cs typeface="Times New Roman" pitchFamily="18" charset="0"/>
              </a:rPr>
              <a:t>треугольноовальный</a:t>
            </a:r>
            <a:r>
              <a:rPr lang="ru-RU" sz="1200" b="0" dirty="0" smtClean="0">
                <a:latin typeface="Times New Roman" pitchFamily="18" charset="0"/>
                <a:cs typeface="Times New Roman" pitchFamily="18" charset="0"/>
              </a:rPr>
              <a:t>, </a:t>
            </a:r>
            <a:r>
              <a:rPr lang="ru-RU" sz="1200" b="0" dirty="0" err="1" smtClean="0">
                <a:latin typeface="Times New Roman" pitchFamily="18" charset="0"/>
                <a:cs typeface="Times New Roman" pitchFamily="18" charset="0"/>
              </a:rPr>
              <a:t>дважды-трижды</a:t>
            </a:r>
            <a:r>
              <a:rPr lang="ru-RU" sz="1200" b="0" dirty="0" smtClean="0">
                <a:latin typeface="Times New Roman" pitchFamily="18" charset="0"/>
                <a:cs typeface="Times New Roman" pitchFamily="18" charset="0"/>
              </a:rPr>
              <a:t> разветвленный, метельчатый или колосовидный, развивается не ежегодно. Несет свободные спорангии (до 3 мм), с массивными много­слойными стенками и большим числом спор. Корневище небольшое, белое, мясистое, корни микоризные, без корневых волосков, отходят горизонтально. Облигатный </a:t>
            </a:r>
            <a:r>
              <a:rPr lang="ru-RU" sz="1200" b="0" dirty="0" err="1" smtClean="0">
                <a:latin typeface="Times New Roman" pitchFamily="18" charset="0"/>
                <a:cs typeface="Times New Roman" pitchFamily="18" charset="0"/>
              </a:rPr>
              <a:t>микотроф</a:t>
            </a:r>
            <a:r>
              <a:rPr lang="ru-RU" sz="1200" b="0" dirty="0" smtClean="0">
                <a:latin typeface="Times New Roman" pitchFamily="18" charset="0"/>
                <a:cs typeface="Times New Roman" pitchFamily="18" charset="0"/>
              </a:rPr>
              <a:t>.</a:t>
            </a:r>
          </a:p>
          <a:p>
            <a:pPr marL="45720" indent="0" algn="just">
              <a:buNone/>
            </a:pPr>
            <a:r>
              <a:rPr lang="ru-RU" sz="1200" b="0" dirty="0" smtClean="0">
                <a:latin typeface="Times New Roman" pitchFamily="18" charset="0"/>
                <a:cs typeface="Times New Roman" pitchFamily="18" charset="0"/>
              </a:rPr>
              <a:t>Заросток подземный, без хлорофилла, развивается до 20 лет, для нормального развития и роста нуждается в </a:t>
            </a:r>
            <a:r>
              <a:rPr lang="ru-RU" sz="1200" b="0" dirty="0" err="1" smtClean="0">
                <a:latin typeface="Times New Roman" pitchFamily="18" charset="0"/>
                <a:cs typeface="Times New Roman" pitchFamily="18" charset="0"/>
              </a:rPr>
              <a:t>эндофитном</a:t>
            </a:r>
            <a:r>
              <a:rPr lang="ru-RU" sz="1200" b="0" dirty="0" smtClean="0">
                <a:latin typeface="Times New Roman" pitchFamily="18" charset="0"/>
                <a:cs typeface="Times New Roman" pitchFamily="18" charset="0"/>
              </a:rPr>
              <a:t> грибе из класса фикомицетов, который проникает в ткани на ранних стадиях онтогенеза гаме­тофита. Численность динамична. </a:t>
            </a:r>
            <a:r>
              <a:rPr lang="ru-RU" sz="1200" b="0" dirty="0" err="1" smtClean="0">
                <a:latin typeface="Times New Roman" pitchFamily="18" charset="0"/>
                <a:cs typeface="Times New Roman" pitchFamily="18" charset="0"/>
              </a:rPr>
              <a:t>Спороносит</a:t>
            </a:r>
            <a:r>
              <a:rPr lang="ru-RU" sz="1200" b="0" dirty="0" smtClean="0">
                <a:latin typeface="Times New Roman" pitchFamily="18" charset="0"/>
                <a:cs typeface="Times New Roman" pitchFamily="18" charset="0"/>
              </a:rPr>
              <a:t> в июле – сентябре.</a:t>
            </a:r>
            <a:endParaRPr lang="ru-RU" sz="1200" b="0" dirty="0">
              <a:latin typeface="Times New Roman" pitchFamily="18" charset="0"/>
              <a:cs typeface="Times New Roman" pitchFamily="18" charset="0"/>
            </a:endParaRPr>
          </a:p>
        </p:txBody>
      </p:sp>
      <p:pic>
        <p:nvPicPr>
          <p:cNvPr id="30722" name="Picture 2" descr="https://encrypted-tbn3.gstatic.com/images?q=tbn:ANd9GcTBGJ6EcMSs6AHX5a25zUq_RODYke7vNYECaKwySJLUx8aVLAvj"/>
          <p:cNvPicPr>
            <a:picLocks noChangeAspect="1" noChangeArrowheads="1"/>
          </p:cNvPicPr>
          <p:nvPr/>
        </p:nvPicPr>
        <p:blipFill>
          <a:blip r:embed="rId2" cstate="print"/>
          <a:srcRect/>
          <a:stretch>
            <a:fillRect/>
          </a:stretch>
        </p:blipFill>
        <p:spPr bwMode="auto">
          <a:xfrm>
            <a:off x="706724" y="4247103"/>
            <a:ext cx="2820249" cy="2500306"/>
          </a:xfrm>
          <a:prstGeom prst="rect">
            <a:avLst/>
          </a:prstGeom>
          <a:noFill/>
        </p:spPr>
      </p:pic>
      <p:pic>
        <p:nvPicPr>
          <p:cNvPr id="30724" name="Picture 4" descr="https://encrypted-tbn3.gstatic.com/images?q=tbn:ANd9GcQisOBLA0RiaHMrtkj3yDryy5JcD4ZbaFEDrFPCrMXiNGIjNamy8A"/>
          <p:cNvPicPr>
            <a:picLocks noChangeAspect="1" noChangeArrowheads="1"/>
          </p:cNvPicPr>
          <p:nvPr/>
        </p:nvPicPr>
        <p:blipFill>
          <a:blip r:embed="rId3" cstate="print"/>
          <a:srcRect/>
          <a:stretch>
            <a:fillRect/>
          </a:stretch>
        </p:blipFill>
        <p:spPr bwMode="auto">
          <a:xfrm>
            <a:off x="5214942" y="4535136"/>
            <a:ext cx="3429024" cy="221227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80944" y="260648"/>
            <a:ext cx="4352956" cy="3929090"/>
          </a:xfrm>
        </p:spPr>
        <p:txBody>
          <a:bodyPr>
            <a:noAutofit/>
          </a:bodyPr>
          <a:lstStyle/>
          <a:p>
            <a:pPr marL="45720" indent="0">
              <a:buNone/>
            </a:pPr>
            <a:r>
              <a:rPr lang="ru-RU" sz="1800" b="1" dirty="0" smtClean="0">
                <a:solidFill>
                  <a:srgbClr val="0070C0"/>
                </a:solidFill>
                <a:latin typeface="Times New Roman" pitchFamily="18" charset="0"/>
                <a:cs typeface="Times New Roman" pitchFamily="18" charset="0"/>
              </a:rPr>
              <a:t>Цинна  широколистная </a:t>
            </a:r>
            <a:r>
              <a:rPr lang="en-US" sz="1800" b="1" dirty="0" err="1" smtClean="0">
                <a:solidFill>
                  <a:srgbClr val="0070C0"/>
                </a:solidFill>
                <a:latin typeface="Times New Roman" pitchFamily="18" charset="0"/>
                <a:cs typeface="Times New Roman" pitchFamily="18" charset="0"/>
              </a:rPr>
              <a:t>Cinna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latifolia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Trev</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Griseb</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marL="45720" indent="0" algn="just">
              <a:buNone/>
            </a:pPr>
            <a:r>
              <a:rPr lang="ru-RU" sz="1300" b="0" u="sng" dirty="0" smtClean="0">
                <a:latin typeface="Times New Roman" pitchFamily="18" charset="0"/>
                <a:cs typeface="Times New Roman" pitchFamily="18" charset="0"/>
              </a:rPr>
              <a:t>Цветки</a:t>
            </a:r>
            <a:r>
              <a:rPr lang="ru-RU" sz="1300" b="0" dirty="0" smtClean="0">
                <a:latin typeface="Times New Roman" pitchFamily="18" charset="0"/>
                <a:cs typeface="Times New Roman" pitchFamily="18" charset="0"/>
              </a:rPr>
              <a:t>: Метёлки 15-30 см длиной и 50-100 мм шириной, с поникающими веточками. Колоски светло-зелёные, 3-4 мм длиной, сжатые с боков; нижние цветковые чешуи по жилкам с короткими волосками, на верхушке двузубчатые и в вырезке между зубцами с прямой, до 0,5 мм длиной, остью. Пыльники 0,6-0,8 мм длиной</a:t>
            </a:r>
            <a:r>
              <a:rPr lang="ru-RU" sz="1300" b="0" dirty="0" smtClean="0">
                <a:latin typeface="Times New Roman" pitchFamily="18" charset="0"/>
                <a:cs typeface="Times New Roman" pitchFamily="18" charset="0"/>
              </a:rPr>
              <a:t>. </a:t>
            </a:r>
            <a:r>
              <a:rPr lang="ru-RU" sz="1300" b="0" u="sng" dirty="0" smtClean="0">
                <a:latin typeface="Times New Roman" pitchFamily="18" charset="0"/>
                <a:cs typeface="Times New Roman" pitchFamily="18" charset="0"/>
              </a:rPr>
              <a:t>Листья</a:t>
            </a:r>
            <a:r>
              <a:rPr lang="ru-RU" sz="1300" b="0" dirty="0" smtClean="0">
                <a:latin typeface="Times New Roman" pitchFamily="18" charset="0"/>
                <a:cs typeface="Times New Roman" pitchFamily="18" charset="0"/>
              </a:rPr>
              <a:t>: Листовые пластинки до 15 мм шириной, с выдающейся белой срединной жилкой, шероховатые по краям и по жилке; язычок 3-9 мм длиной</a:t>
            </a:r>
            <a:r>
              <a:rPr lang="ru-RU" sz="1300" b="0" dirty="0" smtClean="0">
                <a:latin typeface="Times New Roman" pitchFamily="18" charset="0"/>
                <a:cs typeface="Times New Roman" pitchFamily="18" charset="0"/>
              </a:rPr>
              <a:t>. </a:t>
            </a:r>
            <a:r>
              <a:rPr lang="ru-RU" sz="1300" b="0" u="sng" dirty="0" smtClean="0">
                <a:latin typeface="Times New Roman" pitchFamily="18" charset="0"/>
                <a:cs typeface="Times New Roman" pitchFamily="18" charset="0"/>
              </a:rPr>
              <a:t>Высота</a:t>
            </a:r>
            <a:r>
              <a:rPr lang="ru-RU" sz="1300" b="0" dirty="0" smtClean="0">
                <a:latin typeface="Times New Roman" pitchFamily="18" charset="0"/>
                <a:cs typeface="Times New Roman" pitchFamily="18" charset="0"/>
              </a:rPr>
              <a:t>: 40-130(200) см</a:t>
            </a:r>
            <a:r>
              <a:rPr lang="ru-RU" sz="1300" b="0" dirty="0" smtClean="0">
                <a:latin typeface="Times New Roman" pitchFamily="18" charset="0"/>
                <a:cs typeface="Times New Roman" pitchFamily="18" charset="0"/>
              </a:rPr>
              <a:t>. </a:t>
            </a:r>
            <a:r>
              <a:rPr lang="ru-RU" sz="1300" b="0" u="sng" dirty="0" smtClean="0">
                <a:latin typeface="Times New Roman" pitchFamily="18" charset="0"/>
                <a:cs typeface="Times New Roman" pitchFamily="18" charset="0"/>
              </a:rPr>
              <a:t>Стебель</a:t>
            </a:r>
            <a:r>
              <a:rPr lang="ru-RU" sz="1300" b="0" dirty="0" smtClean="0">
                <a:latin typeface="Times New Roman" pitchFamily="18" charset="0"/>
                <a:cs typeface="Times New Roman" pitchFamily="18" charset="0"/>
              </a:rPr>
              <a:t>: Стебли прямостоячие, гладкие</a:t>
            </a:r>
            <a:r>
              <a:rPr lang="ru-RU" sz="1300" b="0" dirty="0" smtClean="0">
                <a:latin typeface="Times New Roman" pitchFamily="18" charset="0"/>
                <a:cs typeface="Times New Roman" pitchFamily="18" charset="0"/>
              </a:rPr>
              <a:t>. </a:t>
            </a:r>
            <a:r>
              <a:rPr lang="ru-RU" sz="1300" b="0" u="sng" dirty="0" smtClean="0">
                <a:latin typeface="Times New Roman" pitchFamily="18" charset="0"/>
                <a:cs typeface="Times New Roman" pitchFamily="18" charset="0"/>
              </a:rPr>
              <a:t>Корень</a:t>
            </a:r>
            <a:r>
              <a:rPr lang="ru-RU" sz="1300" b="0" dirty="0" smtClean="0">
                <a:latin typeface="Times New Roman" pitchFamily="18" charset="0"/>
                <a:cs typeface="Times New Roman" pitchFamily="18" charset="0"/>
              </a:rPr>
              <a:t>: С длинным корневищем. Время цветения и плодоношения: Цветёт в июле, плодоносит в августе</a:t>
            </a:r>
            <a:r>
              <a:rPr lang="ru-RU" sz="1300" b="0" dirty="0" smtClean="0">
                <a:latin typeface="Times New Roman" pitchFamily="18" charset="0"/>
                <a:cs typeface="Times New Roman" pitchFamily="18" charset="0"/>
              </a:rPr>
              <a:t>. Продолжительность </a:t>
            </a:r>
            <a:r>
              <a:rPr lang="ru-RU" sz="1300" b="0" dirty="0" smtClean="0">
                <a:latin typeface="Times New Roman" pitchFamily="18" charset="0"/>
                <a:cs typeface="Times New Roman" pitchFamily="18" charset="0"/>
              </a:rPr>
              <a:t>жизни: Многолетнее растение</a:t>
            </a:r>
            <a:r>
              <a:rPr lang="ru-RU" sz="1300" b="0" dirty="0" smtClean="0">
                <a:latin typeface="Times New Roman" pitchFamily="18" charset="0"/>
                <a:cs typeface="Times New Roman" pitchFamily="18" charset="0"/>
              </a:rPr>
              <a:t>. Местообитание</a:t>
            </a:r>
            <a:r>
              <a:rPr lang="ru-RU" sz="1300" b="0" dirty="0" smtClean="0">
                <a:latin typeface="Times New Roman" pitchFamily="18" charset="0"/>
                <a:cs typeface="Times New Roman" pitchFamily="18" charset="0"/>
              </a:rPr>
              <a:t>: Цинна широколистная растёт в сырых хвойных и смешанных лесах, на лесных торфяниках.</a:t>
            </a:r>
          </a:p>
          <a:p>
            <a:endParaRPr lang="ru-RU" sz="1800" dirty="0" smtClean="0">
              <a:latin typeface="Times New Roman" pitchFamily="18" charset="0"/>
              <a:cs typeface="Times New Roman" pitchFamily="18" charset="0"/>
            </a:endParaRPr>
          </a:p>
          <a:p>
            <a:endParaRPr lang="ru-RU" sz="1800" dirty="0"/>
          </a:p>
        </p:txBody>
      </p:sp>
      <p:sp>
        <p:nvSpPr>
          <p:cNvPr id="4" name="Содержимое 3"/>
          <p:cNvSpPr>
            <a:spLocks noGrp="1"/>
          </p:cNvSpPr>
          <p:nvPr>
            <p:ph sz="quarter" idx="14"/>
          </p:nvPr>
        </p:nvSpPr>
        <p:spPr>
          <a:xfrm>
            <a:off x="4644008" y="224432"/>
            <a:ext cx="4214272" cy="4143403"/>
          </a:xfrm>
        </p:spPr>
        <p:txBody>
          <a:bodyPr>
            <a:noAutofit/>
          </a:bodyPr>
          <a:lstStyle/>
          <a:p>
            <a:pPr marL="45720" indent="0" algn="just">
              <a:buNone/>
            </a:pPr>
            <a:r>
              <a:rPr lang="ru-RU" sz="1800" b="1" dirty="0" smtClean="0">
                <a:solidFill>
                  <a:srgbClr val="0070C0"/>
                </a:solidFill>
                <a:latin typeface="Times New Roman" pitchFamily="18" charset="0"/>
                <a:cs typeface="Times New Roman" pitchFamily="18" charset="0"/>
              </a:rPr>
              <a:t>Осока </a:t>
            </a:r>
            <a:r>
              <a:rPr lang="ru-RU" sz="1800" b="1" dirty="0" err="1" smtClean="0">
                <a:solidFill>
                  <a:srgbClr val="0070C0"/>
                </a:solidFill>
                <a:latin typeface="Times New Roman" pitchFamily="18" charset="0"/>
                <a:cs typeface="Times New Roman" pitchFamily="18" charset="0"/>
              </a:rPr>
              <a:t>прямоколосая</a:t>
            </a:r>
            <a:r>
              <a:rPr lang="ru-RU" sz="1800" b="1" dirty="0" smtClean="0">
                <a:solidFill>
                  <a:srgbClr val="0070C0"/>
                </a:solidFill>
                <a:latin typeface="Times New Roman" pitchFamily="18" charset="0"/>
                <a:cs typeface="Times New Roman" pitchFamily="18" charset="0"/>
              </a:rPr>
              <a:t>  </a:t>
            </a:r>
            <a:r>
              <a:rPr lang="la-Latn" sz="1800" b="1" dirty="0" smtClean="0">
                <a:solidFill>
                  <a:srgbClr val="0070C0"/>
                </a:solidFill>
                <a:latin typeface="Times New Roman" pitchFamily="18" charset="0"/>
                <a:cs typeface="Times New Roman" pitchFamily="18" charset="0"/>
              </a:rPr>
              <a:t>Carex atherodes</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100" b="0" dirty="0" smtClean="0">
                <a:latin typeface="Times New Roman" pitchFamily="18" charset="0"/>
                <a:cs typeface="Times New Roman" pitchFamily="18" charset="0"/>
              </a:rPr>
              <a:t>Многолетнее травянистое растение 30-100 см высотой, с длинным ползучим корневищем, образующее большие заросли. Стебли гладкие или шероховатые, у основания одетые красновато-коричневыми, почти кожистыми, чешуевидными, </a:t>
            </a:r>
            <a:r>
              <a:rPr lang="ru-RU" sz="1100" b="0" dirty="0" err="1" smtClean="0">
                <a:latin typeface="Times New Roman" pitchFamily="18" charset="0"/>
                <a:cs typeface="Times New Roman" pitchFamily="18" charset="0"/>
              </a:rPr>
              <a:t>сетчато</a:t>
            </a:r>
            <a:r>
              <a:rPr lang="ru-RU" sz="1100" b="0" dirty="0" smtClean="0">
                <a:latin typeface="Times New Roman" pitchFamily="18" charset="0"/>
                <a:cs typeface="Times New Roman" pitchFamily="18" charset="0"/>
              </a:rPr>
              <a:t> расщепляющимися влагалищами. Листья линейные, плоские, по краям шероховатые, (2) 3-6 мм шириной. Встречаются растения как с совсем голыми влагалищами и пластинками листьев (</a:t>
            </a:r>
            <a:r>
              <a:rPr lang="ru-RU" sz="1100" b="0" dirty="0" err="1" smtClean="0">
                <a:latin typeface="Times New Roman" pitchFamily="18" charset="0"/>
                <a:cs typeface="Times New Roman" pitchFamily="18" charset="0"/>
              </a:rPr>
              <a:t>var</a:t>
            </a:r>
            <a:r>
              <a:rPr lang="ru-RU" sz="1100" b="0" dirty="0" smtClean="0">
                <a:latin typeface="Times New Roman" pitchFamily="18" charset="0"/>
                <a:cs typeface="Times New Roman" pitchFamily="18" charset="0"/>
              </a:rPr>
              <a:t>. </a:t>
            </a:r>
            <a:r>
              <a:rPr lang="ru-RU" sz="1100" b="0" dirty="0" err="1" smtClean="0">
                <a:latin typeface="Times New Roman" pitchFamily="18" charset="0"/>
                <a:cs typeface="Times New Roman" pitchFamily="18" charset="0"/>
              </a:rPr>
              <a:t>orthostachys</a:t>
            </a:r>
            <a:r>
              <a:rPr lang="ru-RU" sz="1100" b="0" dirty="0" smtClean="0">
                <a:latin typeface="Times New Roman" pitchFamily="18" charset="0"/>
                <a:cs typeface="Times New Roman" pitchFamily="18" charset="0"/>
              </a:rPr>
              <a:t> С. А. </a:t>
            </a:r>
            <a:r>
              <a:rPr lang="ru-RU" sz="1100" b="0" dirty="0" err="1" smtClean="0">
                <a:latin typeface="Times New Roman" pitchFamily="18" charset="0"/>
                <a:cs typeface="Times New Roman" pitchFamily="18" charset="0"/>
              </a:rPr>
              <a:t>Меу</a:t>
            </a:r>
            <a:r>
              <a:rPr lang="ru-RU" sz="1100" b="0" dirty="0" smtClean="0">
                <a:latin typeface="Times New Roman" pitchFamily="18" charset="0"/>
                <a:cs typeface="Times New Roman" pitchFamily="18" charset="0"/>
              </a:rPr>
              <a:t>.), так и с более или менее густо опушенными влагалищами и рассеяно опушенными на нижней поверхности пластинками. Тычиночные колоски в числе (1) 2-3, ланцетовидные, 2-4 см длиной, светло-ржавые. Пестичные колоски длиной 2-А см, около 1 см шириной, в числе 2-4, нижние - на ножке до 1,5 см длиной. Нижний </a:t>
            </a:r>
            <a:r>
              <a:rPr lang="ru-RU" sz="1100" b="0" dirty="0" err="1" smtClean="0">
                <a:latin typeface="Times New Roman" pitchFamily="18" charset="0"/>
                <a:cs typeface="Times New Roman" pitchFamily="18" charset="0"/>
              </a:rPr>
              <a:t>прицветный</a:t>
            </a:r>
            <a:r>
              <a:rPr lang="ru-RU" sz="1100" b="0" dirty="0" smtClean="0">
                <a:latin typeface="Times New Roman" pitchFamily="18" charset="0"/>
                <a:cs typeface="Times New Roman" pitchFamily="18" charset="0"/>
              </a:rPr>
              <a:t> лист с гладким влагалищем до 1 см длиной, длиннее соцветия или равен ему. Кроющие чешуи пестичных колосков с длинными шероховатыми остями, бледно-ржавые. Мешочки конусовидно-яйцевидные, 6-7 мм длиной, вздуто-трехгранные, с жилками, голые, очень редко рассеянно-волосистые, постепенно суженные в шиловидно-двузубчатый носик; зубцы носика варьируют от (1) 1,2 до 2,5 (3) мм длиной. Цветет в июле. Плодоносит в июле </a:t>
            </a:r>
            <a:r>
              <a:rPr lang="ru-RU" sz="1200" b="0" dirty="0" smtClean="0">
                <a:latin typeface="Times New Roman" pitchFamily="18" charset="0"/>
                <a:cs typeface="Times New Roman" pitchFamily="18" charset="0"/>
              </a:rPr>
              <a:t>- августе. </a:t>
            </a:r>
          </a:p>
          <a:p>
            <a:endParaRPr lang="ru-RU" sz="1200" dirty="0"/>
          </a:p>
        </p:txBody>
      </p:sp>
      <p:pic>
        <p:nvPicPr>
          <p:cNvPr id="29698" name="Picture 2" descr="https://encrypted-tbn3.gstatic.com/images?q=tbn:ANd9GcRCrxE09FfbBzyyRliwhnDweCTyv-SV8cvMMcj60fUn-gPfAzpr"/>
          <p:cNvPicPr>
            <a:picLocks noChangeAspect="1" noChangeArrowheads="1"/>
          </p:cNvPicPr>
          <p:nvPr/>
        </p:nvPicPr>
        <p:blipFill>
          <a:blip r:embed="rId2" cstate="print"/>
          <a:srcRect/>
          <a:stretch>
            <a:fillRect/>
          </a:stretch>
        </p:blipFill>
        <p:spPr bwMode="auto">
          <a:xfrm>
            <a:off x="1214414" y="4357693"/>
            <a:ext cx="2286016" cy="2322277"/>
          </a:xfrm>
          <a:prstGeom prst="rect">
            <a:avLst/>
          </a:prstGeom>
          <a:noFill/>
        </p:spPr>
      </p:pic>
      <p:pic>
        <p:nvPicPr>
          <p:cNvPr id="29700" name="Picture 4" descr="https://encrypted-tbn3.gstatic.com/images?q=tbn:ANd9GcS8ZrtlPmGIrp8r2wfyYF31yz0FvL7GoL9K_bXzqRgZobu8s3VS"/>
          <p:cNvPicPr>
            <a:picLocks noChangeAspect="1" noChangeArrowheads="1"/>
          </p:cNvPicPr>
          <p:nvPr/>
        </p:nvPicPr>
        <p:blipFill>
          <a:blip r:embed="rId3" cstate="print"/>
          <a:srcRect/>
          <a:stretch>
            <a:fillRect/>
          </a:stretch>
        </p:blipFill>
        <p:spPr bwMode="auto">
          <a:xfrm>
            <a:off x="5540229" y="4357694"/>
            <a:ext cx="2271123" cy="23222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79512" y="188640"/>
            <a:ext cx="4316288" cy="4071965"/>
          </a:xfrm>
        </p:spPr>
        <p:txBody>
          <a:bodyPr>
            <a:normAutofit/>
          </a:bodyPr>
          <a:lstStyle/>
          <a:p>
            <a:pPr marL="45720" indent="0" algn="just">
              <a:buNone/>
            </a:pPr>
            <a:r>
              <a:rPr lang="ru-RU" sz="1800" b="1" dirty="0" smtClean="0">
                <a:solidFill>
                  <a:srgbClr val="0070C0"/>
                </a:solidFill>
                <a:latin typeface="Times New Roman" pitchFamily="18" charset="0"/>
                <a:cs typeface="Times New Roman" pitchFamily="18" charset="0"/>
              </a:rPr>
              <a:t>Осока просяная </a:t>
            </a:r>
            <a:r>
              <a:rPr lang="en-US" sz="1800" b="1" dirty="0" err="1" smtClean="0">
                <a:solidFill>
                  <a:srgbClr val="0070C0"/>
                </a:solidFill>
                <a:latin typeface="Times New Roman" pitchFamily="18" charset="0"/>
                <a:cs typeface="Times New Roman" pitchFamily="18" charset="0"/>
              </a:rPr>
              <a:t>Carex</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panicea</a:t>
            </a:r>
            <a:r>
              <a:rPr lang="en-US" sz="1800" b="1" dirty="0" smtClean="0">
                <a:solidFill>
                  <a:srgbClr val="0070C0"/>
                </a:solidFill>
                <a:latin typeface="Times New Roman" pitchFamily="18" charset="0"/>
                <a:cs typeface="Times New Roman" pitchFamily="18" charset="0"/>
              </a:rPr>
              <a:t> L</a:t>
            </a:r>
            <a:r>
              <a:rPr lang="en-US" sz="1600" b="1" dirty="0" smtClean="0">
                <a:solidFill>
                  <a:srgbClr val="0070C0"/>
                </a:solidFill>
                <a:latin typeface="Times New Roman" pitchFamily="18" charset="0"/>
                <a:cs typeface="Times New Roman" pitchFamily="18" charset="0"/>
              </a:rPr>
              <a:t>.</a:t>
            </a:r>
            <a:r>
              <a:rPr lang="ru-RU" sz="1600" b="1"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a:t>
            </a:r>
            <a:r>
              <a:rPr lang="ru-RU" sz="1800" dirty="0" smtClean="0">
                <a:solidFill>
                  <a:srgbClr val="C00000"/>
                </a:solidFill>
                <a:latin typeface="Times New Roman" pitchFamily="18" charset="0"/>
                <a:cs typeface="Times New Roman" pitchFamily="18" charset="0"/>
              </a:rPr>
              <a:t> </a:t>
            </a:r>
            <a:r>
              <a:rPr lang="ru-RU" sz="1300" b="0" dirty="0" smtClean="0">
                <a:latin typeface="Times New Roman" pitchFamily="18" charset="0"/>
                <a:cs typeface="Times New Roman" pitchFamily="18" charset="0"/>
              </a:rPr>
              <a:t>Травянистый длиннокорневищный многолетник. Корневище восходящее. Стебли тонкие, 10-40 см, внизу с грязно-бурыми влагалищами, распадающимися на волокна. Срединные листья серо-зеленые, жестковатые, до 4 мм </a:t>
            </a:r>
            <a:r>
              <a:rPr lang="ru-RU" sz="1300" b="0" dirty="0" err="1" smtClean="0">
                <a:latin typeface="Times New Roman" pitchFamily="18" charset="0"/>
                <a:cs typeface="Times New Roman" pitchFamily="18" charset="0"/>
              </a:rPr>
              <a:t>шир</a:t>
            </a:r>
            <a:r>
              <a:rPr lang="ru-RU" sz="1300" b="0" dirty="0" smtClean="0">
                <a:latin typeface="Times New Roman" pitchFamily="18" charset="0"/>
                <a:cs typeface="Times New Roman" pitchFamily="18" charset="0"/>
              </a:rPr>
              <a:t>., короче стебля. Соцветие состоит из верхушечного булавовидного мужского колоска и 2-3 расставленных продолговатых женских колосков, прямо торчащих на ножках. Мешочки яйцевидные, с усеченным носиком; рылец 3</a:t>
            </a:r>
            <a:r>
              <a:rPr lang="ru-RU" sz="1300" b="0" dirty="0" smtClean="0">
                <a:latin typeface="Times New Roman" pitchFamily="18" charset="0"/>
                <a:cs typeface="Times New Roman" pitchFamily="18" charset="0"/>
              </a:rPr>
              <a:t>. Осока </a:t>
            </a:r>
            <a:r>
              <a:rPr lang="ru-RU" sz="1300" b="0" dirty="0" smtClean="0">
                <a:latin typeface="Times New Roman" pitchFamily="18" charset="0"/>
                <a:cs typeface="Times New Roman" pitchFamily="18" charset="0"/>
              </a:rPr>
              <a:t>просяная произрастает по заболоченным лугам, окраинам низинных болот, обычно на глинистой почве. Светолюбивый и теплолюбивый вид. Избегает обводненных участков. Входит в состав осоково-разнотравных сообществ. Цветет в мае-июне; опыляется ветром. Плодоносит в июне-июле; плоды распространяются водой. Размножается семенами и вегетативно, посредством корневищ.</a:t>
            </a:r>
            <a:endParaRPr lang="ru-RU" sz="1300" b="0" dirty="0" smtClean="0">
              <a:solidFill>
                <a:srgbClr val="C00000"/>
              </a:solidFill>
              <a:latin typeface="Times New Roman" pitchFamily="18" charset="0"/>
              <a:cs typeface="Times New Roman" pitchFamily="18" charset="0"/>
            </a:endParaRPr>
          </a:p>
          <a:p>
            <a:endParaRPr lang="ru-RU" sz="1200" dirty="0"/>
          </a:p>
        </p:txBody>
      </p:sp>
      <p:sp>
        <p:nvSpPr>
          <p:cNvPr id="4" name="Содержимое 3"/>
          <p:cNvSpPr>
            <a:spLocks noGrp="1"/>
          </p:cNvSpPr>
          <p:nvPr>
            <p:ph sz="quarter" idx="14"/>
          </p:nvPr>
        </p:nvSpPr>
        <p:spPr>
          <a:xfrm>
            <a:off x="4572000" y="188640"/>
            <a:ext cx="4357718" cy="3929089"/>
          </a:xfrm>
        </p:spPr>
        <p:txBody>
          <a:bodyPr>
            <a:normAutofit/>
          </a:bodyPr>
          <a:lstStyle/>
          <a:p>
            <a:pPr marL="45720" indent="0" algn="just">
              <a:buNone/>
            </a:pPr>
            <a:r>
              <a:rPr lang="ru-RU" sz="1800" b="1" dirty="0" smtClean="0">
                <a:solidFill>
                  <a:srgbClr val="0070C0"/>
                </a:solidFill>
                <a:latin typeface="Times New Roman" pitchFamily="18" charset="0"/>
                <a:cs typeface="Times New Roman" pitchFamily="18" charset="0"/>
              </a:rPr>
              <a:t>Лук угловатый </a:t>
            </a:r>
            <a:r>
              <a:rPr lang="en-US" sz="1800" b="1" dirty="0" err="1" smtClean="0">
                <a:solidFill>
                  <a:srgbClr val="0070C0"/>
                </a:solidFill>
                <a:latin typeface="Times New Roman" pitchFamily="18" charset="0"/>
                <a:cs typeface="Times New Roman" pitchFamily="18" charset="0"/>
              </a:rPr>
              <a:t>Eriophorum</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gracil</a:t>
            </a:r>
            <a:r>
              <a:rPr lang="ru-RU" sz="1800" b="1" dirty="0" smtClean="0">
                <a:solidFill>
                  <a:srgbClr val="0070C0"/>
                </a:solidFill>
                <a:latin typeface="Times New Roman" pitchFamily="18" charset="0"/>
                <a:cs typeface="Times New Roman" pitchFamily="18" charset="0"/>
              </a:rPr>
              <a:t>е </a:t>
            </a:r>
            <a:r>
              <a:rPr lang="en-US" sz="1800" b="1" dirty="0" smtClean="0">
                <a:solidFill>
                  <a:srgbClr val="0070C0"/>
                </a:solidFill>
                <a:latin typeface="Times New Roman" pitchFamily="18" charset="0"/>
                <a:cs typeface="Times New Roman" pitchFamily="18" charset="0"/>
              </a:rPr>
              <a:t>Koch</a:t>
            </a:r>
            <a:r>
              <a:rPr lang="ru-RU" sz="1800" b="1" dirty="0" smtClean="0">
                <a:solidFill>
                  <a:srgbClr val="0070C0"/>
                </a:solidFill>
                <a:latin typeface="Times New Roman" pitchFamily="18" charset="0"/>
                <a:cs typeface="Times New Roman" pitchFamily="18" charset="0"/>
              </a:rPr>
              <a:t>- </a:t>
            </a:r>
            <a:r>
              <a:rPr lang="ru-RU" sz="1200" b="0" dirty="0" smtClean="0">
                <a:latin typeface="Times New Roman" pitchFamily="18" charset="0"/>
                <a:cs typeface="Times New Roman" pitchFamily="18" charset="0"/>
                <a:hlinkClick r:id="rId2" tooltip="Многолетние растения"/>
              </a:rPr>
              <a:t>многолетнее</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hlinkClick r:id="rId3" tooltip="Трава"/>
              </a:rPr>
              <a:t>травянистое</a:t>
            </a:r>
            <a:r>
              <a:rPr lang="ru-RU" sz="1200" b="0" dirty="0" smtClean="0">
                <a:latin typeface="Times New Roman" pitchFamily="18" charset="0"/>
                <a:cs typeface="Times New Roman" pitchFamily="18" charset="0"/>
              </a:rPr>
              <a:t> растение, </a:t>
            </a:r>
            <a:r>
              <a:rPr lang="ru-RU" sz="1200" b="0" dirty="0" smtClean="0">
                <a:latin typeface="Times New Roman" pitchFamily="18" charset="0"/>
                <a:cs typeface="Times New Roman" pitchFamily="18" charset="0"/>
                <a:hlinkClick r:id="rId4" tooltip="Луковица"/>
              </a:rPr>
              <a:t>Луковицы</a:t>
            </a:r>
            <a:r>
              <a:rPr lang="ru-RU" sz="1200" b="0" dirty="0" smtClean="0">
                <a:latin typeface="Times New Roman" pitchFamily="18" charset="0"/>
                <a:cs typeface="Times New Roman" pitchFamily="18" charset="0"/>
              </a:rPr>
              <a:t> узко-конические, толщиной 0,5—0,75 см, по 1—3 прикреплены к горизонтальному или восходящему </a:t>
            </a:r>
            <a:r>
              <a:rPr lang="ru-RU" sz="1200" b="0" dirty="0" smtClean="0">
                <a:latin typeface="Times New Roman" pitchFamily="18" charset="0"/>
                <a:cs typeface="Times New Roman" pitchFamily="18" charset="0"/>
                <a:hlinkClick r:id="rId5" tooltip="Корневище"/>
              </a:rPr>
              <a:t>корневищу</a:t>
            </a:r>
            <a:r>
              <a:rPr lang="ru-RU" sz="1200" b="0" dirty="0" smtClean="0">
                <a:latin typeface="Times New Roman" pitchFamily="18" charset="0"/>
                <a:cs typeface="Times New Roman" pitchFamily="18" charset="0"/>
              </a:rPr>
              <a:t>, с сероватыми, пленчатыми, цельными оболочками. </a:t>
            </a:r>
            <a:r>
              <a:rPr lang="ru-RU" sz="1200" b="0" dirty="0" smtClean="0">
                <a:latin typeface="Times New Roman" pitchFamily="18" charset="0"/>
                <a:cs typeface="Times New Roman" pitchFamily="18" charset="0"/>
                <a:hlinkClick r:id="rId6" tooltip="Стебель"/>
              </a:rPr>
              <a:t>Стебель</a:t>
            </a:r>
            <a:r>
              <a:rPr lang="ru-RU" sz="1200" b="0" dirty="0" smtClean="0">
                <a:latin typeface="Times New Roman" pitchFamily="18" charset="0"/>
                <a:cs typeface="Times New Roman" pitchFamily="18" charset="0"/>
              </a:rPr>
              <a:t> высотой 25—50 см, угловатый, тонкий</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hlinkClick r:id="rId7" tooltip="Лист"/>
              </a:rPr>
              <a:t>Листья</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в числе 5—6, у основания сближенные стебля, </a:t>
            </a:r>
            <a:r>
              <a:rPr lang="ru-RU" sz="1200" b="0" dirty="0" err="1" smtClean="0">
                <a:latin typeface="Times New Roman" pitchFamily="18" charset="0"/>
                <a:cs typeface="Times New Roman" pitchFamily="18" charset="0"/>
              </a:rPr>
              <a:t>килеватые</a:t>
            </a:r>
            <a:r>
              <a:rPr lang="ru-RU" sz="1200" b="0" dirty="0" smtClean="0">
                <a:latin typeface="Times New Roman" pitchFamily="18" charset="0"/>
                <a:cs typeface="Times New Roman" pitchFamily="18" charset="0"/>
              </a:rPr>
              <a:t>, узко-линейные, шириной 2—4 мм, тупые, гладкие, прямые, длиннее половины </a:t>
            </a:r>
            <a:r>
              <a:rPr lang="ru-RU" sz="1200" b="0" dirty="0" err="1" smtClean="0">
                <a:latin typeface="Times New Roman" pitchFamily="18" charset="0"/>
                <a:cs typeface="Times New Roman" pitchFamily="18" charset="0"/>
              </a:rPr>
              <a:t>стебля.</a:t>
            </a:r>
            <a:r>
              <a:rPr lang="ru-RU" sz="1200" b="0" dirty="0" err="1" smtClean="0">
                <a:latin typeface="Times New Roman" pitchFamily="18" charset="0"/>
                <a:cs typeface="Times New Roman" pitchFamily="18" charset="0"/>
                <a:hlinkClick r:id="rId8" tooltip="Зонтик (соцветие)"/>
              </a:rPr>
              <a:t>Зонтик</a:t>
            </a:r>
            <a:r>
              <a:rPr lang="ru-RU" sz="1200" b="0" dirty="0" smtClean="0">
                <a:latin typeface="Times New Roman" pitchFamily="18" charset="0"/>
                <a:cs typeface="Times New Roman" pitchFamily="18" charset="0"/>
              </a:rPr>
              <a:t> пучковато-полушаровидный или чаще полушаровидный, многоцветковый, густой. </a:t>
            </a:r>
            <a:r>
              <a:rPr lang="ru-RU" sz="1200" b="0" dirty="0" smtClean="0">
                <a:latin typeface="Times New Roman" pitchFamily="18" charset="0"/>
                <a:cs typeface="Times New Roman" pitchFamily="18" charset="0"/>
                <a:hlinkClick r:id="rId9" tooltip="Листочек (часть околоцветника)"/>
              </a:rPr>
              <a:t>Листочки</a:t>
            </a:r>
            <a:r>
              <a:rPr lang="ru-RU" sz="1200" b="0" dirty="0" smtClean="0">
                <a:latin typeface="Times New Roman" pitchFamily="18" charset="0"/>
                <a:cs typeface="Times New Roman" pitchFamily="18" charset="0"/>
              </a:rPr>
              <a:t> широко-колокольчатого </a:t>
            </a:r>
            <a:r>
              <a:rPr lang="ru-RU" sz="1200" b="0" dirty="0" smtClean="0">
                <a:latin typeface="Times New Roman" pitchFamily="18" charset="0"/>
                <a:cs typeface="Times New Roman" pitchFamily="18" charset="0"/>
                <a:hlinkClick r:id="rId10" tooltip="Околоцветник"/>
              </a:rPr>
              <a:t>околоцветника</a:t>
            </a:r>
            <a:r>
              <a:rPr lang="ru-RU" sz="1200" b="0" dirty="0" smtClean="0">
                <a:latin typeface="Times New Roman" pitchFamily="18" charset="0"/>
                <a:cs typeface="Times New Roman" pitchFamily="18" charset="0"/>
              </a:rPr>
              <a:t> розово-фиолетовые, с малозаметной жилкой, длиной 6—7 мм, острые, продолговатые, почти равные. Нити </a:t>
            </a:r>
            <a:r>
              <a:rPr lang="ru-RU" sz="1200" b="0" dirty="0" smtClean="0">
                <a:latin typeface="Times New Roman" pitchFamily="18" charset="0"/>
                <a:cs typeface="Times New Roman" pitchFamily="18" charset="0"/>
                <a:hlinkClick r:id="rId11" tooltip="Тычинка"/>
              </a:rPr>
              <a:t>тычинок</a:t>
            </a:r>
            <a:r>
              <a:rPr lang="ru-RU" sz="1200" b="0" dirty="0" smtClean="0">
                <a:latin typeface="Times New Roman" pitchFamily="18" charset="0"/>
                <a:cs typeface="Times New Roman" pitchFamily="18" charset="0"/>
              </a:rPr>
              <a:t> немного или на четверть короче листочков околоцветника, при самом основании между собой и с околоцветником сросшиеся, цельные, шиловидные, внутренние немного шире. </a:t>
            </a:r>
            <a:r>
              <a:rPr lang="ru-RU" sz="1200" b="0" dirty="0" smtClean="0">
                <a:latin typeface="Times New Roman" pitchFamily="18" charset="0"/>
                <a:cs typeface="Times New Roman" pitchFamily="18" charset="0"/>
                <a:hlinkClick r:id="rId12" tooltip="Столбик"/>
              </a:rPr>
              <a:t>Столбик</a:t>
            </a:r>
            <a:r>
              <a:rPr lang="ru-RU" sz="1200" b="0" dirty="0" smtClean="0">
                <a:latin typeface="Times New Roman" pitchFamily="18" charset="0"/>
                <a:cs typeface="Times New Roman" pitchFamily="18" charset="0"/>
              </a:rPr>
              <a:t> не выдается из околоцветника</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hlinkClick r:id="rId13" tooltip="Коробочка"/>
              </a:rPr>
              <a:t>Коробочка</a:t>
            </a:r>
            <a:r>
              <a:rPr lang="ru-RU" sz="1200" b="0" dirty="0" smtClean="0">
                <a:latin typeface="Times New Roman" pitchFamily="18" charset="0"/>
                <a:cs typeface="Times New Roman" pitchFamily="18" charset="0"/>
              </a:rPr>
              <a:t> </a:t>
            </a:r>
            <a:r>
              <a:rPr lang="ru-RU" sz="1200" b="0" dirty="0" smtClean="0">
                <a:latin typeface="Times New Roman" pitchFamily="18" charset="0"/>
                <a:cs typeface="Times New Roman" pitchFamily="18" charset="0"/>
              </a:rPr>
              <a:t>почти в полтора раза короче околоцветника.</a:t>
            </a:r>
          </a:p>
        </p:txBody>
      </p:sp>
      <p:pic>
        <p:nvPicPr>
          <p:cNvPr id="28676" name="Picture 4" descr="&amp;Ocy;&amp;scy;&amp;ocy;&amp;kcy;&amp;acy; &amp;pcy;&amp;rcy;&amp;ocy;&amp;scy;&amp;yacy;&amp;ncy;&amp;acy;&amp;yacy;, &amp;pcy;&amp;rcy;&amp;ocy;&amp;scy;&amp;yacy;&amp;ncy;&amp;acy;&amp;yacy; &amp;ocy;&amp;scy;&amp;ocy;&amp;kcy;&amp;acy; (Carex panicea), &amp;fcy;&amp;ocy;&amp;tcy;&amp;ocy; &amp;fcy;&amp;ocy;&amp;tcy;&amp;ocy;&amp;gcy;&amp;rcy;&amp;acy;&amp;fcy;&amp;icy;&amp;yacy;"/>
          <p:cNvPicPr>
            <a:picLocks noChangeAspect="1" noChangeArrowheads="1"/>
          </p:cNvPicPr>
          <p:nvPr/>
        </p:nvPicPr>
        <p:blipFill>
          <a:blip r:embed="rId14" cstate="print"/>
          <a:srcRect b="15067"/>
          <a:stretch>
            <a:fillRect/>
          </a:stretch>
        </p:blipFill>
        <p:spPr bwMode="auto">
          <a:xfrm>
            <a:off x="1259632" y="3884778"/>
            <a:ext cx="2062582" cy="2616056"/>
          </a:xfrm>
          <a:prstGeom prst="rect">
            <a:avLst/>
          </a:prstGeom>
          <a:noFill/>
        </p:spPr>
      </p:pic>
      <p:pic>
        <p:nvPicPr>
          <p:cNvPr id="28678" name="Picture 6" descr="https://encrypted-tbn1.gstatic.com/images?q=tbn:ANd9GcT5NFJHzFpkvNt-m0tJjZx7aMOyq0rERqTlqNaxM4ui4xMPJEqoWg"/>
          <p:cNvPicPr>
            <a:picLocks noChangeAspect="1" noChangeArrowheads="1"/>
          </p:cNvPicPr>
          <p:nvPr/>
        </p:nvPicPr>
        <p:blipFill>
          <a:blip r:embed="rId15" cstate="print"/>
          <a:srcRect/>
          <a:stretch>
            <a:fillRect/>
          </a:stretch>
        </p:blipFill>
        <p:spPr bwMode="auto">
          <a:xfrm>
            <a:off x="5292080" y="4000504"/>
            <a:ext cx="3226230" cy="250033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51520" y="357167"/>
            <a:ext cx="4244280" cy="3575889"/>
          </a:xfrm>
        </p:spPr>
        <p:txBody>
          <a:bodyPr>
            <a:normAutofit/>
          </a:bodyPr>
          <a:lstStyle/>
          <a:p>
            <a:pPr marL="45720" indent="0" algn="just">
              <a:buNone/>
            </a:pPr>
            <a:r>
              <a:rPr lang="ru-RU" sz="1800" b="1" dirty="0" smtClean="0">
                <a:solidFill>
                  <a:srgbClr val="0070C0"/>
                </a:solidFill>
                <a:latin typeface="Times New Roman" pitchFamily="18" charset="0"/>
                <a:cs typeface="Times New Roman" pitchFamily="18" charset="0"/>
              </a:rPr>
              <a:t>Гусиный лук краснеющий  </a:t>
            </a:r>
            <a:r>
              <a:rPr lang="en-US" sz="1800" b="1" dirty="0" err="1" smtClean="0">
                <a:solidFill>
                  <a:srgbClr val="0070C0"/>
                </a:solidFill>
                <a:latin typeface="Times New Roman" pitchFamily="18" charset="0"/>
                <a:cs typeface="Times New Roman" pitchFamily="18" charset="0"/>
              </a:rPr>
              <a:t>Gagea</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erubescens</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Liliaceae</a:t>
            </a:r>
            <a:endParaRPr lang="ru-RU" sz="1800" b="1" dirty="0" smtClean="0">
              <a:solidFill>
                <a:srgbClr val="0070C0"/>
              </a:solidFill>
              <a:latin typeface="Times New Roman" pitchFamily="18" charset="0"/>
              <a:cs typeface="Times New Roman" pitchFamily="18" charset="0"/>
            </a:endParaRPr>
          </a:p>
          <a:p>
            <a:pPr marL="45720" indent="0" algn="just">
              <a:buNone/>
            </a:pPr>
            <a:r>
              <a:rPr lang="ru-RU" sz="1200" b="0" dirty="0" smtClean="0">
                <a:latin typeface="Times New Roman" pitchFamily="18" charset="0"/>
                <a:cs typeface="Times New Roman" pitchFamily="18" charset="0"/>
              </a:rPr>
              <a:t>Многолетнее растение, 7–15 см высотой. Луковица яйцевидная, небольшая, покрытая бурыми чешуями. В </a:t>
            </a:r>
            <a:r>
              <a:rPr lang="ru-RU" sz="1200" b="0" dirty="0" err="1" smtClean="0">
                <a:latin typeface="Times New Roman" pitchFamily="18" charset="0"/>
                <a:cs typeface="Times New Roman" pitchFamily="18" charset="0"/>
              </a:rPr>
              <a:t>ювенильной</a:t>
            </a:r>
            <a:r>
              <a:rPr lang="ru-RU" sz="1200" b="0" dirty="0" smtClean="0">
                <a:latin typeface="Times New Roman" pitchFamily="18" charset="0"/>
                <a:cs typeface="Times New Roman" pitchFamily="18" charset="0"/>
              </a:rPr>
              <a:t> стадии формируется немногочисленная группа шаровидных луковичек. Прикорневой лист 2–5 мм шириной, линейный, </a:t>
            </a:r>
            <a:r>
              <a:rPr lang="ru-RU" sz="1200" b="0" dirty="0" err="1" smtClean="0">
                <a:latin typeface="Times New Roman" pitchFamily="18" charset="0"/>
                <a:cs typeface="Times New Roman" pitchFamily="18" charset="0"/>
              </a:rPr>
              <a:t>желобчато-угловатый</a:t>
            </a:r>
            <a:r>
              <a:rPr lang="ru-RU" sz="1200" b="0" dirty="0" smtClean="0">
                <a:latin typeface="Times New Roman" pitchFamily="18" charset="0"/>
                <a:cs typeface="Times New Roman" pitchFamily="18" charset="0"/>
              </a:rPr>
              <a:t>, с 3 килями снизу. Цветонос в сечении строго 4–5-гранный. Кроющих листьев соцветия два, нижний из них равен соцветию, узколинейный, второй меньших размеров. Соцветие из 3–18 цветков, на неравных цветоножках, после цветения красиво изгибающихся книзу. Листочки околоцветника 11–13 мм длиной, ланцетные, </a:t>
            </a:r>
            <a:r>
              <a:rPr lang="ru-RU" sz="1200" b="0" dirty="0" err="1" smtClean="0">
                <a:latin typeface="Times New Roman" pitchFamily="18" charset="0"/>
                <a:cs typeface="Times New Roman" pitchFamily="18" charset="0"/>
              </a:rPr>
              <a:t>приострённые</a:t>
            </a:r>
            <a:r>
              <a:rPr lang="ru-RU" sz="1200" b="0" dirty="0" smtClean="0">
                <a:latin typeface="Times New Roman" pitchFamily="18" charset="0"/>
                <a:cs typeface="Times New Roman" pitchFamily="18" charset="0"/>
              </a:rPr>
              <a:t>, жёлтые, снаружи красноватые. Коробочка почти шаровидная, на верхушке вдавленная, вдвое короче околоцветника. Цветёт в апреле–мае. Плодоносит в конце мая. Растёт на лугах, по опушкам лесов и обочинам дорог, на залежах, выходах известняка.</a:t>
            </a:r>
            <a:endParaRPr lang="ru-RU" sz="1200" b="0" dirty="0">
              <a:latin typeface="Times New Roman" pitchFamily="18" charset="0"/>
              <a:cs typeface="Times New Roman" pitchFamily="18" charset="0"/>
            </a:endParaRPr>
          </a:p>
        </p:txBody>
      </p:sp>
      <p:sp>
        <p:nvSpPr>
          <p:cNvPr id="4" name="Содержимое 3"/>
          <p:cNvSpPr>
            <a:spLocks noGrp="1"/>
          </p:cNvSpPr>
          <p:nvPr>
            <p:ph sz="quarter" idx="14"/>
          </p:nvPr>
        </p:nvSpPr>
        <p:spPr>
          <a:xfrm>
            <a:off x="4644008" y="332656"/>
            <a:ext cx="4248472" cy="3786214"/>
          </a:xfrm>
        </p:spPr>
        <p:txBody>
          <a:bodyPr>
            <a:normAutofit lnSpcReduction="10000"/>
          </a:bodyPr>
          <a:lstStyle/>
          <a:p>
            <a:pPr marL="45720" indent="0" algn="just">
              <a:buNone/>
            </a:pPr>
            <a:r>
              <a:rPr lang="ru-RU" sz="1800" b="1" dirty="0" smtClean="0">
                <a:solidFill>
                  <a:srgbClr val="0070C0"/>
                </a:solidFill>
                <a:latin typeface="Times New Roman" pitchFamily="18" charset="0"/>
                <a:cs typeface="Times New Roman" pitchFamily="18" charset="0"/>
              </a:rPr>
              <a:t>Гвоздика песчаная </a:t>
            </a:r>
            <a:r>
              <a:rPr lang="en-US" sz="1800" b="1" dirty="0" smtClean="0">
                <a:solidFill>
                  <a:srgbClr val="0070C0"/>
                </a:solidFill>
                <a:latin typeface="Times New Roman" pitchFamily="18" charset="0"/>
                <a:cs typeface="Times New Roman" pitchFamily="18" charset="0"/>
              </a:rPr>
              <a:t>Dianthus </a:t>
            </a:r>
            <a:r>
              <a:rPr lang="en-US" sz="1800" b="1" dirty="0" err="1" smtClean="0">
                <a:solidFill>
                  <a:srgbClr val="0070C0"/>
                </a:solidFill>
                <a:latin typeface="Times New Roman" pitchFamily="18" charset="0"/>
                <a:cs typeface="Times New Roman" pitchFamily="18" charset="0"/>
              </a:rPr>
              <a:t>arenarius</a:t>
            </a:r>
            <a:r>
              <a:rPr lang="en-US" sz="1800" b="1" dirty="0" smtClean="0">
                <a:solidFill>
                  <a:srgbClr val="0070C0"/>
                </a:solidFill>
                <a:latin typeface="Times New Roman" pitchFamily="18" charset="0"/>
                <a:cs typeface="Times New Roman" pitchFamily="18" charset="0"/>
              </a:rPr>
              <a:t> L.</a:t>
            </a:r>
            <a:r>
              <a:rPr lang="ru-RU" sz="1800" b="1" dirty="0" smtClean="0">
                <a:solidFill>
                  <a:srgbClr val="0070C0"/>
                </a:solidFill>
                <a:latin typeface="Times New Roman" pitchFamily="18" charset="0"/>
                <a:cs typeface="Times New Roman" pitchFamily="18" charset="0"/>
              </a:rPr>
              <a:t> </a:t>
            </a:r>
            <a:r>
              <a:rPr lang="ru-RU" sz="1200" b="0" dirty="0" err="1" smtClean="0">
                <a:latin typeface="Times New Roman" pitchFamily="18" charset="0"/>
                <a:cs typeface="Times New Roman" pitchFamily="18" charset="0"/>
              </a:rPr>
              <a:t>Летне-зимнезеленое</a:t>
            </a:r>
            <a:r>
              <a:rPr lang="ru-RU" sz="1200" b="0" dirty="0" smtClean="0">
                <a:latin typeface="Times New Roman" pitchFamily="18" charset="0"/>
                <a:cs typeface="Times New Roman" pitchFamily="18" charset="0"/>
              </a:rPr>
              <a:t> многолетнее травянистое растение с мощным корневищем, образующее небольшие дерновины в виде «подушки» из укороченных, тесно скученных и густо </a:t>
            </a:r>
            <a:r>
              <a:rPr lang="ru-RU" sz="1200" b="0" dirty="0" err="1" smtClean="0">
                <a:latin typeface="Times New Roman" pitchFamily="18" charset="0"/>
                <a:cs typeface="Times New Roman" pitchFamily="18" charset="0"/>
              </a:rPr>
              <a:t>олиственных</a:t>
            </a:r>
            <a:r>
              <a:rPr lang="ru-RU" sz="1200" b="0" dirty="0" smtClean="0">
                <a:latin typeface="Times New Roman" pitchFamily="18" charset="0"/>
                <a:cs typeface="Times New Roman" pitchFamily="18" charset="0"/>
              </a:rPr>
              <a:t> вегетативных побегов. Листья мелкие, сизоватые, ланцетно-линейные. Многочисленные цветоносные побеги 10-30 см высотой, прямые или восходящие, с супротивными листьями. Цветки крупные, душистые, часто одиночные, реже в числе 2-3. Лепестки белые, реже розоватые, глубоко </a:t>
            </a:r>
            <a:r>
              <a:rPr lang="ru-RU" sz="1200" b="0" dirty="0" err="1" smtClean="0">
                <a:latin typeface="Times New Roman" pitchFamily="18" charset="0"/>
                <a:cs typeface="Times New Roman" pitchFamily="18" charset="0"/>
              </a:rPr>
              <a:t>бахромчато-многораздельные</a:t>
            </a:r>
            <a:r>
              <a:rPr lang="ru-RU" sz="1200" b="0" dirty="0" smtClean="0">
                <a:latin typeface="Times New Roman" pitchFamily="18" charset="0"/>
                <a:cs typeface="Times New Roman" pitchFamily="18" charset="0"/>
              </a:rPr>
              <a:t> на нитевидные доли, на верхней стороне с волосками, зеленоватым пятном и пурпуровыми точками. В результате интенсивного «</a:t>
            </a:r>
            <a:r>
              <a:rPr lang="ru-RU" sz="1200" b="0" dirty="0" err="1" smtClean="0">
                <a:latin typeface="Times New Roman" pitchFamily="18" charset="0"/>
                <a:cs typeface="Times New Roman" pitchFamily="18" charset="0"/>
              </a:rPr>
              <a:t>исцветания</a:t>
            </a:r>
            <a:r>
              <a:rPr lang="ru-RU" sz="1200" b="0" dirty="0" smtClean="0">
                <a:latin typeface="Times New Roman" pitchFamily="18" charset="0"/>
                <a:cs typeface="Times New Roman" pitchFamily="18" charset="0"/>
              </a:rPr>
              <a:t>» большая часть побегов в центре подушки отмирает и начинается ее разрушение. Растение размножается преимущественно семенами, вегетативное размножение не играет существенной роли. Цветёт в июне-июле, плодоносит в июле-августе. Цветки опыляются только </a:t>
            </a:r>
            <a:r>
              <a:rPr lang="ru-RU" sz="1200" b="0" dirty="0" err="1" smtClean="0">
                <a:latin typeface="Times New Roman" pitchFamily="18" charset="0"/>
                <a:cs typeface="Times New Roman" pitchFamily="18" charset="0"/>
              </a:rPr>
              <a:t>длиннохоботковыми</a:t>
            </a:r>
            <a:r>
              <a:rPr lang="ru-RU" sz="1200" b="0" dirty="0" smtClean="0">
                <a:latin typeface="Times New Roman" pitchFamily="18" charset="0"/>
                <a:cs typeface="Times New Roman" pitchFamily="18" charset="0"/>
              </a:rPr>
              <a:t> насекомыми, поэтому завязывание плодов происходит не всегда. </a:t>
            </a:r>
          </a:p>
        </p:txBody>
      </p:sp>
      <p:pic>
        <p:nvPicPr>
          <p:cNvPr id="27650" name="Picture 2" descr="https://encrypted-tbn3.gstatic.com/images?q=tbn:ANd9GcQSG_61_yDLlob2_iEqKEpabXaonhi2Dd7uNbV2xopAoXOqQ5HM"/>
          <p:cNvPicPr>
            <a:picLocks noChangeAspect="1" noChangeArrowheads="1"/>
          </p:cNvPicPr>
          <p:nvPr/>
        </p:nvPicPr>
        <p:blipFill>
          <a:blip r:embed="rId2" cstate="print"/>
          <a:srcRect/>
          <a:stretch>
            <a:fillRect/>
          </a:stretch>
        </p:blipFill>
        <p:spPr bwMode="auto">
          <a:xfrm>
            <a:off x="701280" y="4221088"/>
            <a:ext cx="3150640" cy="2359940"/>
          </a:xfrm>
          <a:prstGeom prst="rect">
            <a:avLst/>
          </a:prstGeom>
          <a:noFill/>
        </p:spPr>
      </p:pic>
      <p:pic>
        <p:nvPicPr>
          <p:cNvPr id="27652" name="Picture 4" descr="https://encrypted-tbn2.gstatic.com/images?q=tbn:ANd9GcS9BZM5uhKIMCmI20IRyIE7k4ZaVUeu6-kYMigkfWZ7p76morMa"/>
          <p:cNvPicPr>
            <a:picLocks noChangeAspect="1" noChangeArrowheads="1"/>
          </p:cNvPicPr>
          <p:nvPr/>
        </p:nvPicPr>
        <p:blipFill>
          <a:blip r:embed="rId3" cstate="print"/>
          <a:srcRect/>
          <a:stretch>
            <a:fillRect/>
          </a:stretch>
        </p:blipFill>
        <p:spPr bwMode="auto">
          <a:xfrm>
            <a:off x="5292080" y="4221089"/>
            <a:ext cx="3150641" cy="235994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0" y="214290"/>
            <a:ext cx="4495800" cy="4143403"/>
          </a:xfrm>
        </p:spPr>
        <p:txBody>
          <a:bodyPr>
            <a:normAutofit/>
          </a:bodyPr>
          <a:lstStyle/>
          <a:p>
            <a:pPr marL="45720" indent="0">
              <a:buNone/>
            </a:pPr>
            <a:r>
              <a:rPr lang="ru-RU" sz="1800" b="1" dirty="0" smtClean="0">
                <a:solidFill>
                  <a:srgbClr val="0070C0"/>
                </a:solidFill>
                <a:latin typeface="Times New Roman" pitchFamily="18" charset="0"/>
                <a:cs typeface="Times New Roman" pitchFamily="18" charset="0"/>
              </a:rPr>
              <a:t>Гвоздика Фишера </a:t>
            </a:r>
            <a:r>
              <a:rPr lang="en-US" sz="1800" b="1" dirty="0" smtClean="0">
                <a:solidFill>
                  <a:srgbClr val="0070C0"/>
                </a:solidFill>
                <a:latin typeface="Times New Roman" pitchFamily="18" charset="0"/>
                <a:cs typeface="Times New Roman" pitchFamily="18" charset="0"/>
              </a:rPr>
              <a:t>Dianthus </a:t>
            </a:r>
            <a:r>
              <a:rPr lang="en-US" sz="1800" b="1" dirty="0" err="1" smtClean="0">
                <a:solidFill>
                  <a:srgbClr val="0070C0"/>
                </a:solidFill>
                <a:latin typeface="Times New Roman" pitchFamily="18" charset="0"/>
                <a:cs typeface="Times New Roman" pitchFamily="18" charset="0"/>
              </a:rPr>
              <a:t>fischeri</a:t>
            </a:r>
            <a:r>
              <a:rPr lang="en-US" sz="1800" b="1" dirty="0" smtClean="0">
                <a:solidFill>
                  <a:srgbClr val="0070C0"/>
                </a:solidFill>
                <a:latin typeface="Times New Roman" pitchFamily="18" charset="0"/>
                <a:cs typeface="Times New Roman" pitchFamily="18" charset="0"/>
              </a:rPr>
              <a:t> </a:t>
            </a:r>
          </a:p>
          <a:p>
            <a:pPr marL="45720" indent="0" algn="just">
              <a:buNone/>
            </a:pPr>
            <a:r>
              <a:rPr lang="ru-RU" sz="1200" b="0" dirty="0" smtClean="0">
                <a:latin typeface="Times New Roman" pitchFamily="18" charset="0"/>
                <a:cs typeface="Times New Roman" pitchFamily="18" charset="0"/>
              </a:rPr>
              <a:t>Многолетник с удлиненным корневищем, образующий рыхлую </a:t>
            </a:r>
            <a:r>
              <a:rPr lang="ru-RU" sz="1200" b="0" dirty="0" err="1" smtClean="0">
                <a:latin typeface="Times New Roman" pitchFamily="18" charset="0"/>
                <a:cs typeface="Times New Roman" pitchFamily="18" charset="0"/>
              </a:rPr>
              <a:t>дерновинку</a:t>
            </a:r>
            <a:r>
              <a:rPr lang="ru-RU" sz="1200" b="0" dirty="0" smtClean="0">
                <a:latin typeface="Times New Roman" pitchFamily="18" charset="0"/>
                <a:cs typeface="Times New Roman" pitchFamily="18" charset="0"/>
              </a:rPr>
              <a:t>. Стебель высотой 30—60 см, восходящий, округлый или наверху угловатый, ветвистый, голый, облиственный, зеленый или иногда сизоватый. Листья шириной 4—8 мм и длиной 4—10 см, длиннозаостренные, при основании сросшиеся во влагалище длиной 3—5 мм, по краям шероховатые. Цветки одиночные или по 2 на концах стебля и ветвей, образующие рыхлую малоцветковую щитковидную метелку. Чашечка длиной 15—17 мм и шириной 4—4,5 мм, наверху несколько суженная и красноватая, с острыми зубцами длиной 5—6 мм. При цветных чешуи обычно 4, длиной 2—6 мм. Лепестки темно-розовые, широко </a:t>
            </a:r>
            <a:r>
              <a:rPr lang="ru-RU" sz="1200" b="0" dirty="0" err="1" smtClean="0">
                <a:latin typeface="Times New Roman" pitchFamily="18" charset="0"/>
                <a:cs typeface="Times New Roman" pitchFamily="18" charset="0"/>
              </a:rPr>
              <a:t>обратно-клиновидные</a:t>
            </a:r>
            <a:r>
              <a:rPr lang="ru-RU" sz="1200" b="0" dirty="0" smtClean="0">
                <a:latin typeface="Times New Roman" pitchFamily="18" charset="0"/>
                <a:cs typeface="Times New Roman" pitchFamily="18" charset="0"/>
              </a:rPr>
              <a:t>, длиной 10— 12 мм, на верхней стороне с бородкой волосков, при основании пятнистые, на конце </a:t>
            </a:r>
            <a:r>
              <a:rPr lang="ru-RU" sz="1200" b="0" dirty="0" err="1" smtClean="0">
                <a:latin typeface="Times New Roman" pitchFamily="18" charset="0"/>
                <a:cs typeface="Times New Roman" pitchFamily="18" charset="0"/>
              </a:rPr>
              <a:t>неравнозуб-чатые</a:t>
            </a:r>
            <a:r>
              <a:rPr lang="ru-RU" sz="1200" b="0" dirty="0" smtClean="0">
                <a:latin typeface="Times New Roman" pitchFamily="18" charset="0"/>
                <a:cs typeface="Times New Roman" pitchFamily="18" charset="0"/>
              </a:rPr>
              <a:t>. Растет на лугах, в разреженных лесах, сухих борах, на вырубках, придорожных луговинах. Светолюбива, но может расти и в условиях полу тени; в затененных условиях образует более рыхлые латки. Основания полегающих побегов размещаются в приповерхностном почвенном слое, под подстилкой или в моховом ковре. Цветет с июня по сентябрь. Размножается преимущественно семенами.</a:t>
            </a:r>
            <a:endParaRPr lang="ru-RU" sz="1200" b="0" dirty="0">
              <a:latin typeface="Times New Roman" pitchFamily="18" charset="0"/>
              <a:cs typeface="Times New Roman" pitchFamily="18" charset="0"/>
            </a:endParaRPr>
          </a:p>
        </p:txBody>
      </p:sp>
      <p:sp>
        <p:nvSpPr>
          <p:cNvPr id="4" name="Содержимое 3"/>
          <p:cNvSpPr>
            <a:spLocks noGrp="1"/>
          </p:cNvSpPr>
          <p:nvPr>
            <p:ph sz="quarter" idx="14"/>
          </p:nvPr>
        </p:nvSpPr>
        <p:spPr>
          <a:xfrm>
            <a:off x="4788024" y="315338"/>
            <a:ext cx="4038600" cy="4071966"/>
          </a:xfrm>
        </p:spPr>
        <p:txBody>
          <a:bodyPr>
            <a:normAutofit/>
          </a:bodyPr>
          <a:lstStyle/>
          <a:p>
            <a:pPr marL="0" indent="0" algn="just">
              <a:buFont typeface="Arial" charset="0"/>
              <a:buNone/>
            </a:pPr>
            <a:r>
              <a:rPr lang="ru-RU" sz="1800" b="1" dirty="0" err="1" smtClean="0">
                <a:solidFill>
                  <a:srgbClr val="0070C0"/>
                </a:solidFill>
                <a:latin typeface="Times New Roman" pitchFamily="18" charset="0"/>
                <a:cs typeface="Times New Roman" pitchFamily="18" charset="0"/>
              </a:rPr>
              <a:t>Княжик</a:t>
            </a:r>
            <a:r>
              <a:rPr lang="ru-RU" sz="1800" b="1" dirty="0" smtClean="0">
                <a:solidFill>
                  <a:srgbClr val="0070C0"/>
                </a:solidFill>
                <a:latin typeface="Times New Roman" pitchFamily="18" charset="0"/>
                <a:cs typeface="Times New Roman" pitchFamily="18" charset="0"/>
              </a:rPr>
              <a:t> сибирский </a:t>
            </a:r>
            <a:r>
              <a:rPr lang="en-US" sz="1800" b="1" dirty="0" err="1" smtClean="0">
                <a:solidFill>
                  <a:srgbClr val="0070C0"/>
                </a:solidFill>
                <a:latin typeface="Times New Roman" pitchFamily="18" charset="0"/>
                <a:cs typeface="Times New Roman" pitchFamily="18" charset="0"/>
              </a:rPr>
              <a:t>Atragene</a:t>
            </a:r>
            <a:r>
              <a:rPr lang="en-US" sz="1800" b="1" dirty="0" smtClean="0">
                <a:solidFill>
                  <a:srgbClr val="0070C0"/>
                </a:solidFill>
                <a:latin typeface="Times New Roman" pitchFamily="18" charset="0"/>
                <a:cs typeface="Times New Roman" pitchFamily="18" charset="0"/>
              </a:rPr>
              <a:t> </a:t>
            </a:r>
            <a:r>
              <a:rPr lang="en-US" sz="1800" b="1" dirty="0" err="1" smtClean="0">
                <a:solidFill>
                  <a:srgbClr val="0070C0"/>
                </a:solidFill>
                <a:latin typeface="Times New Roman" pitchFamily="18" charset="0"/>
                <a:cs typeface="Times New Roman" pitchFamily="18" charset="0"/>
              </a:rPr>
              <a:t>sibirica</a:t>
            </a:r>
            <a:r>
              <a:rPr lang="ru-RU" sz="1800" b="1" dirty="0" smtClean="0">
                <a:solidFill>
                  <a:srgbClr val="0070C0"/>
                </a:solidFill>
                <a:latin typeface="Times New Roman" pitchFamily="18" charset="0"/>
                <a:cs typeface="Times New Roman" pitchFamily="18" charset="0"/>
              </a:rPr>
              <a:t> </a:t>
            </a:r>
            <a:r>
              <a:rPr lang="ru-RU" sz="1200" b="0" dirty="0" smtClean="0">
                <a:latin typeface="Times New Roman" pitchFamily="18" charset="0"/>
                <a:cs typeface="Times New Roman" pitchFamily="18" charset="0"/>
              </a:rPr>
              <a:t>Небольшая деревянистая лиана до 2 м длины. Корневище длинное, ползучее. Листья супротивные, дважды тройчатые; листочки ланцетные, длинно заострённые, пильчатые; черешки длинные, обвивающиеся вокруг опоры. Цветки крупные, до 7 см в диаметре, одиночные, на длинной цветоножке, поникающие, с 4 белыми или желтовато-белыми </a:t>
            </a:r>
            <a:r>
              <a:rPr lang="ru-RU" sz="1200" b="0" dirty="0" err="1" smtClean="0">
                <a:latin typeface="Times New Roman" pitchFamily="18" charset="0"/>
                <a:cs typeface="Times New Roman" pitchFamily="18" charset="0"/>
              </a:rPr>
              <a:t>лепестковидными</a:t>
            </a:r>
            <a:r>
              <a:rPr lang="ru-RU" sz="1200" b="0" dirty="0" smtClean="0">
                <a:latin typeface="Times New Roman" pitchFamily="18" charset="0"/>
                <a:cs typeface="Times New Roman" pitchFamily="18" charset="0"/>
              </a:rPr>
              <a:t> чашелистиками. Лепестки в 2-3 раза короче чашелистиков, многочисленные, беловатые, линейные, мягко опушённые. Мезофит. Многолетник. Цветёт в мае–июне. Плодоношение в июне—июле. Размножение семенное и вегетативное</a:t>
            </a:r>
            <a:r>
              <a:rPr lang="ru-RU" sz="1200" b="0" dirty="0" smtClean="0">
                <a:latin typeface="Times New Roman" pitchFamily="18" charset="0"/>
                <a:cs typeface="Times New Roman" pitchFamily="18" charset="0"/>
              </a:rPr>
              <a:t>. Экология</a:t>
            </a:r>
            <a:r>
              <a:rPr lang="ru-RU" sz="1200" b="0" dirty="0" smtClean="0">
                <a:latin typeface="Times New Roman" pitchFamily="18" charset="0"/>
                <a:cs typeface="Times New Roman" pitchFamily="18" charset="0"/>
              </a:rPr>
              <a:t>. Хвойные (преимущественно еловые) и хвойно-мелколиственные леса, опушки, леса по долинам рек, </a:t>
            </a:r>
            <a:r>
              <a:rPr lang="ru-RU" sz="1200" b="0" dirty="0" err="1" smtClean="0">
                <a:latin typeface="Times New Roman" pitchFamily="18" charset="0"/>
                <a:cs typeface="Times New Roman" pitchFamily="18" charset="0"/>
              </a:rPr>
              <a:t>облесённые</a:t>
            </a:r>
            <a:r>
              <a:rPr lang="ru-RU" sz="1200" b="0" dirty="0" smtClean="0">
                <a:latin typeface="Times New Roman" pitchFamily="18" charset="0"/>
                <a:cs typeface="Times New Roman" pitchFamily="18" charset="0"/>
              </a:rPr>
              <a:t> овраги. Лекарственным сырьём являются цветы, листья и стебли растения. </a:t>
            </a:r>
            <a:br>
              <a:rPr lang="ru-RU" sz="1200" b="0" dirty="0" smtClean="0">
                <a:latin typeface="Times New Roman" pitchFamily="18" charset="0"/>
                <a:cs typeface="Times New Roman" pitchFamily="18" charset="0"/>
              </a:rPr>
            </a:br>
            <a:r>
              <a:rPr lang="ru-RU" sz="1200" b="0" dirty="0" smtClean="0">
                <a:latin typeface="Times New Roman" pitchFamily="18" charset="0"/>
                <a:cs typeface="Times New Roman" pitchFamily="18" charset="0"/>
              </a:rPr>
              <a:t>Сырьё содержит сапонины, </a:t>
            </a:r>
            <a:r>
              <a:rPr lang="ru-RU" sz="1200" b="0" dirty="0" err="1" smtClean="0">
                <a:latin typeface="Times New Roman" pitchFamily="18" charset="0"/>
                <a:cs typeface="Times New Roman" pitchFamily="18" charset="0"/>
              </a:rPr>
              <a:t>простоанемонин</a:t>
            </a:r>
            <a:r>
              <a:rPr lang="ru-RU" sz="1200" b="0" dirty="0" smtClean="0">
                <a:latin typeface="Times New Roman" pitchFamily="18" charset="0"/>
                <a:cs typeface="Times New Roman" pitchFamily="18" charset="0"/>
              </a:rPr>
              <a:t>, аскорбиновую кислоту, </a:t>
            </a:r>
            <a:r>
              <a:rPr lang="ru-RU" sz="1200" b="0" dirty="0" err="1" smtClean="0">
                <a:latin typeface="Times New Roman" pitchFamily="18" charset="0"/>
                <a:cs typeface="Times New Roman" pitchFamily="18" charset="0"/>
              </a:rPr>
              <a:t>флавоноиды</a:t>
            </a:r>
            <a:r>
              <a:rPr lang="ru-RU" sz="1200" b="0" dirty="0" smtClean="0">
                <a:latin typeface="Times New Roman" pitchFamily="18" charset="0"/>
                <a:cs typeface="Times New Roman" pitchFamily="18" charset="0"/>
              </a:rPr>
              <a:t> и др. вещества</a:t>
            </a:r>
            <a:r>
              <a:rPr lang="ru-RU" sz="1200" b="0" dirty="0" smtClean="0"/>
              <a:t>.</a:t>
            </a:r>
          </a:p>
          <a:p>
            <a:endParaRPr lang="ru-RU" sz="1200" b="0" dirty="0">
              <a:latin typeface="Times New Roman" pitchFamily="18" charset="0"/>
              <a:cs typeface="Times New Roman" pitchFamily="18" charset="0"/>
            </a:endParaRPr>
          </a:p>
        </p:txBody>
      </p:sp>
      <p:pic>
        <p:nvPicPr>
          <p:cNvPr id="26626" name="Picture 2" descr="https://encrypted-tbn1.gstatic.com/images?q=tbn:ANd9GcS3hu7fzHj_UTreVhAbuHMkEsDAlHKnM2VvKhIn1faL_2a3o0rIMw"/>
          <p:cNvPicPr>
            <a:picLocks noChangeAspect="1" noChangeArrowheads="1"/>
          </p:cNvPicPr>
          <p:nvPr/>
        </p:nvPicPr>
        <p:blipFill>
          <a:blip r:embed="rId2" cstate="print"/>
          <a:srcRect/>
          <a:stretch>
            <a:fillRect/>
          </a:stretch>
        </p:blipFill>
        <p:spPr bwMode="auto">
          <a:xfrm>
            <a:off x="827584" y="4392644"/>
            <a:ext cx="2786082" cy="2251156"/>
          </a:xfrm>
          <a:prstGeom prst="rect">
            <a:avLst/>
          </a:prstGeom>
          <a:noFill/>
        </p:spPr>
      </p:pic>
      <p:pic>
        <p:nvPicPr>
          <p:cNvPr id="6" name="Picture 2" descr="https://encrypted-tbn1.gstatic.com/images?q=tbn:ANd9GcRACyN07EDrMZ32ADBIciZYUWmTaeUJ9K1N-u_pfpOFhdKxr7Br"/>
          <p:cNvPicPr>
            <a:picLocks noChangeAspect="1" noChangeArrowheads="1"/>
          </p:cNvPicPr>
          <p:nvPr/>
        </p:nvPicPr>
        <p:blipFill rotWithShape="1">
          <a:blip r:embed="rId3" cstate="print"/>
          <a:srcRect b="5176"/>
          <a:stretch/>
        </p:blipFill>
        <p:spPr bwMode="auto">
          <a:xfrm>
            <a:off x="5530305" y="4387304"/>
            <a:ext cx="2805155" cy="225649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Воздушный поток">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A112F6-6BB2-415F-84FC-55E967315E72}"/>
</file>

<file path=customXml/itemProps2.xml><?xml version="1.0" encoding="utf-8"?>
<ds:datastoreItem xmlns:ds="http://schemas.openxmlformats.org/officeDocument/2006/customXml" ds:itemID="{DA7BDECE-4BFA-47E8-A1E0-D6EC8BD5A610}"/>
</file>

<file path=customXml/itemProps3.xml><?xml version="1.0" encoding="utf-8"?>
<ds:datastoreItem xmlns:ds="http://schemas.openxmlformats.org/officeDocument/2006/customXml" ds:itemID="{E9B52EF1-EB8C-4DC7-ACD4-C2A404FD9947}"/>
</file>

<file path=docProps/app.xml><?xml version="1.0" encoding="utf-8"?>
<Properties xmlns="http://schemas.openxmlformats.org/officeDocument/2006/extended-properties" xmlns:vt="http://schemas.openxmlformats.org/officeDocument/2006/docPropsVTypes">
  <Template>Slipstream</Template>
  <TotalTime>219</TotalTime>
  <Words>3940</Words>
  <Application>Microsoft Office PowerPoint</Application>
  <PresentationFormat>Экран (4:3)</PresentationFormat>
  <Paragraphs>88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Животные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Светлана</dc:creator>
  <cp:lastModifiedBy>Светлана</cp:lastModifiedBy>
  <cp:revision>31</cp:revision>
  <dcterms:created xsi:type="dcterms:W3CDTF">2012-11-02T14:28:37Z</dcterms:created>
  <dcterms:modified xsi:type="dcterms:W3CDTF">2013-08-11T18:43:24Z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0x010100533E0A40001E814E995471E0489B1028</vt:lpwstr>
  </property>
</Properties>
</file>