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63" r:id="rId8"/>
    <p:sldId id="264" r:id="rId9"/>
    <p:sldId id="265" r:id="rId10"/>
    <p:sldId id="266" r:id="rId11"/>
    <p:sldId id="258"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9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7DDF5C-027E-4588-A794-4D09D62CEA72}"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66C7A0-2022-4435-A472-1F813B66E8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8" name="Рисунок 7" descr="3fac10855dbd.png"/>
          <p:cNvPicPr>
            <a:picLocks noChangeAspect="1"/>
          </p:cNvPicPr>
          <p:nvPr/>
        </p:nvPicPr>
        <p:blipFill>
          <a:blip r:embed="rId13" cstate="print">
            <a:lum/>
          </a:blip>
          <a:stretch>
            <a:fillRect/>
          </a:stretch>
        </p:blipFill>
        <p:spPr>
          <a:xfrm>
            <a:off x="0" y="4714884"/>
            <a:ext cx="9144000" cy="2143116"/>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F5C-027E-4588-A794-4D09D62CEA72}" type="datetimeFigureOut">
              <a:rPr lang="ru-RU" smtClean="0"/>
              <a:pPr/>
              <a:t>01.08.2013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C7A0-2022-4435-A472-1F813B66E8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5">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erret.ru/page-133.html" TargetMode="External"/><Relationship Id="rId7" Type="http://schemas.openxmlformats.org/officeDocument/2006/relationships/image" Target="../media/image17.jpeg"/><Relationship Id="rId2" Type="http://schemas.openxmlformats.org/officeDocument/2006/relationships/hyperlink" Target="http://www.ferret.ru/page-129.html"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www.ferret.ru/page-132.html" TargetMode="External"/><Relationship Id="rId4" Type="http://schemas.openxmlformats.org/officeDocument/2006/relationships/hyperlink" Target="http://www.ferret.ru/page-128.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D0%A1%D0%B0%D0%BF%D1%81%D0%B0%D0%BD#cite_note-3" TargetMode="External"/><Relationship Id="rId13" Type="http://schemas.openxmlformats.org/officeDocument/2006/relationships/hyperlink" Target="http://ru.wikipedia.org/wiki/%D0%A3%D1%82%D0%B8%D0%BD%D1%8B%D0%B5" TargetMode="External"/><Relationship Id="rId3" Type="http://schemas.openxmlformats.org/officeDocument/2006/relationships/hyperlink" Target="http://ru.wikipedia.org/wiki/%D0%A1%D0%BE%D0%BA%D0%BE%D0%BB%D0%B8%D0%BD%D1%8B%D0%B5" TargetMode="External"/><Relationship Id="rId7" Type="http://schemas.openxmlformats.org/officeDocument/2006/relationships/hyperlink" Target="http://ru.wikipedia.org/wiki/%D0%A1%D0%B0%D0%BF%D1%81%D0%B0%D0%BD#cite_note-USFishWildlifeService1995-2" TargetMode="External"/><Relationship Id="rId12" Type="http://schemas.openxmlformats.org/officeDocument/2006/relationships/hyperlink" Target="http://ru.wikipedia.org/wiki/%D0%A1%D0%BA%D0%B2%D0%BE%D1%80%D1%86%D1%8B" TargetMode="External"/><Relationship Id="rId2" Type="http://schemas.openxmlformats.org/officeDocument/2006/relationships/hyperlink" Target="http://ru.wikipedia.org/wiki/%D0%A5%D0%B8%D1%89%D0%BD%D0%B0%D1%8F_%D0%BF%D1%82%D0%B8%D1%86%D0%B0" TargetMode="External"/><Relationship Id="rId16"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hyperlink" Target="http://ru.wikipedia.org/wiki/%D0%A1%D0%B0%D0%BF%D1%81%D0%B0%D0%BD#cite_note-Grzimek-1" TargetMode="External"/><Relationship Id="rId11" Type="http://schemas.openxmlformats.org/officeDocument/2006/relationships/hyperlink" Target="http://ru.wikipedia.org/wiki/%D0%93%D0%BE%D0%BB%D1%83%D0%B1%D0%B8%D0%BD%D1%8B%D0%B5" TargetMode="External"/><Relationship Id="rId5" Type="http://schemas.openxmlformats.org/officeDocument/2006/relationships/hyperlink" Target="http://ru.wikipedia.org/wiki/%D0%A1%D0%B5%D1%80%D0%B0%D1%8F_%D0%B2%D0%BE%D1%80%D0%BE%D0%BD%D0%B0" TargetMode="External"/><Relationship Id="rId15" Type="http://schemas.openxmlformats.org/officeDocument/2006/relationships/image" Target="../media/image18.jpeg"/><Relationship Id="rId10" Type="http://schemas.openxmlformats.org/officeDocument/2006/relationships/hyperlink" Target="http://ru.wikipedia.org/wiki/%D0%A1%D0%B0%D0%BF%D1%81%D0%B0%D0%BD#cite_note-Buturlin-4" TargetMode="External"/><Relationship Id="rId4" Type="http://schemas.openxmlformats.org/officeDocument/2006/relationships/hyperlink" Target="http://ru.wikipedia.org/wiki/%D0%90%D0%BD%D1%82%D0%B0%D1%80%D0%BA%D1%82%D0%B8%D0%B4%D0%B0" TargetMode="External"/><Relationship Id="rId9" Type="http://schemas.openxmlformats.org/officeDocument/2006/relationships/hyperlink" Target="http://ru.wikipedia.org/wiki/%D0%A7%D1%91%D1%80%D0%BD%D1%8B%D0%B9_%D1%81%D1%82%D1%80%D0%B8%D0%B6" TargetMode="External"/><Relationship Id="rId14" Type="http://schemas.openxmlformats.org/officeDocument/2006/relationships/hyperlink" Target="http://ru.wikipedia.org/wiki/%D0%9C%D0%BB%D0%B5%D0%BA%D0%BE%D0%BF%D0%B8%D1%82%D0%B0%D1%8E%D1%89%D0%B8%D0%B5"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ru.wikipedia.org/wiki/%D0%97%D0%B2%D0%B5%D1%80%D1%8C" TargetMode="External"/><Relationship Id="rId13" Type="http://schemas.openxmlformats.org/officeDocument/2006/relationships/image" Target="../media/image21.jpeg"/><Relationship Id="rId3" Type="http://schemas.openxmlformats.org/officeDocument/2006/relationships/hyperlink" Target="http://ru.wikipedia.org/wiki/%D0%9A%D1%80%D0%B0%D1%81%D0%BD%D0%B0%D1%8F_%D0%BA%D0%BD%D0%B8%D0%B3%D0%B0_%D0%91%D0%B5%D0%BB%D0%B0%D1%80%D1%83%D1%81%D0%B8" TargetMode="External"/><Relationship Id="rId7" Type="http://schemas.openxmlformats.org/officeDocument/2006/relationships/hyperlink" Target="http://ru.wikipedia.org/wiki/%D0%97%D0%B5%D0%BC%D0%BD%D0%BE%D0%B2%D0%BE%D0%B4%D0%BD%D1%8B%D0%B5" TargetMode="External"/><Relationship Id="rId12" Type="http://schemas.openxmlformats.org/officeDocument/2006/relationships/image" Target="../media/image20.jpeg"/><Relationship Id="rId2" Type="http://schemas.openxmlformats.org/officeDocument/2006/relationships/hyperlink" Target="http://ru.wikipedia.org/wiki/%D0%9A%D1%80%D0%B0%D1%81%D0%BD%D0%B0%D1%8F_%D0%BA%D0%BD%D0%B8%D0%B3%D0%B0" TargetMode="External"/><Relationship Id="rId1" Type="http://schemas.openxmlformats.org/officeDocument/2006/relationships/slideLayout" Target="../slideLayouts/slideLayout4.xml"/><Relationship Id="rId6" Type="http://schemas.openxmlformats.org/officeDocument/2006/relationships/hyperlink" Target="http://ru.wikipedia.org/wiki/%D0%9F%D1%80%D0%B5%D1%81%D0%BC%D1%8B%D0%BA%D0%B0%D1%8E%D1%89%D0%B8%D0%B5%D1%81%D1%8F" TargetMode="External"/><Relationship Id="rId11" Type="http://schemas.openxmlformats.org/officeDocument/2006/relationships/hyperlink" Target="http://ru.wikipedia.org/wiki/%D0%9A%D0%B0%D0%BD%D1%8E%D0%BA" TargetMode="External"/><Relationship Id="rId5" Type="http://schemas.openxmlformats.org/officeDocument/2006/relationships/hyperlink" Target="http://ru.wikipedia.org/wiki/%D0%97%D0%BC%D0%B5%D1%8F" TargetMode="External"/><Relationship Id="rId10" Type="http://schemas.openxmlformats.org/officeDocument/2006/relationships/hyperlink" Target="http://ru.wikipedia.org/wiki/%D0%AF%D1%81%D1%82%D1%80%D0%B5%D0%B1" TargetMode="External"/><Relationship Id="rId4" Type="http://schemas.openxmlformats.org/officeDocument/2006/relationships/hyperlink" Target="http://ru.wikipedia.org/wiki/%C7%EC%E5%E5%FF%E4#cite_note-1" TargetMode="External"/><Relationship Id="rId9" Type="http://schemas.openxmlformats.org/officeDocument/2006/relationships/hyperlink" Target="http://ru.wikipedia.org/wiki/%D0%A1%D1%82%D0%B5%D0%BD%D0%BE%D1%84%D0%B0%D0%B3%D0%B8%D1%8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3792" y="1988840"/>
            <a:ext cx="7772400" cy="1470025"/>
          </a:xfrm>
        </p:spPr>
        <p:txBody>
          <a:bodyPr>
            <a:normAutofit/>
          </a:bodyPr>
          <a:lstStyle/>
          <a:p>
            <a:r>
              <a:rPr lang="ru-RU" sz="54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Парфеньевский</a:t>
            </a:r>
            <a:r>
              <a:rPr lang="ru-RU"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район</a:t>
            </a:r>
            <a:endParaRPr lang="ru-RU"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026" name="Picture 2" descr="C:\Users\Светлана\Desktop\parfenevskii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356992"/>
            <a:ext cx="2016224" cy="2546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8024" y="116632"/>
            <a:ext cx="4248472" cy="1754326"/>
          </a:xfrm>
          <a:prstGeom prst="rect">
            <a:avLst/>
          </a:prstGeom>
          <a:noFill/>
        </p:spPr>
        <p:txBody>
          <a:bodyPr wrap="square" rtlCol="0">
            <a:spAutoFit/>
          </a:bodyPr>
          <a:lstStyle/>
          <a:p>
            <a:pPr algn="just"/>
            <a:r>
              <a:rPr lang="ru-RU" b="1" dirty="0">
                <a:solidFill>
                  <a:schemeClr val="accent2">
                    <a:lumMod val="50000"/>
                  </a:schemeClr>
                </a:solidFill>
                <a:latin typeface="Times New Roman" pitchFamily="18" charset="0"/>
                <a:cs typeface="Times New Roman" pitchFamily="18" charset="0"/>
              </a:rPr>
              <a:t>«Красная книга – это документ совести человека, по которому каждая нация перед лицом мира несет ответственность за сокровища своей природы»</a:t>
            </a:r>
            <a:endParaRPr lang="ru-RU" dirty="0">
              <a:solidFill>
                <a:schemeClr val="accent2">
                  <a:lumMod val="50000"/>
                </a:schemeClr>
              </a:solidFill>
              <a:latin typeface="Times New Roman" pitchFamily="18" charset="0"/>
              <a:cs typeface="Times New Roman" pitchFamily="18" charset="0"/>
            </a:endParaRPr>
          </a:p>
          <a:p>
            <a:pPr algn="just"/>
            <a:endParaRPr lang="ru-RU" dirty="0"/>
          </a:p>
        </p:txBody>
      </p:sp>
      <p:sp>
        <p:nvSpPr>
          <p:cNvPr id="4" name="TextBox 3"/>
          <p:cNvSpPr txBox="1"/>
          <p:nvPr/>
        </p:nvSpPr>
        <p:spPr>
          <a:xfrm>
            <a:off x="5796136" y="5903195"/>
            <a:ext cx="327585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b="1" dirty="0">
                <a:solidFill>
                  <a:srgbClr val="008000"/>
                </a:solidFill>
                <a:latin typeface="Times New Roman" pitchFamily="18" charset="0"/>
                <a:cs typeface="Times New Roman" pitchFamily="18" charset="0"/>
              </a:rPr>
              <a:t>Ребятам о «</a:t>
            </a:r>
            <a:r>
              <a:rPr lang="ru-RU" b="1" dirty="0">
                <a:solidFill>
                  <a:srgbClr val="FF0000"/>
                </a:solidFill>
                <a:latin typeface="Times New Roman" pitchFamily="18" charset="0"/>
                <a:cs typeface="Times New Roman" pitchFamily="18" charset="0"/>
              </a:rPr>
              <a:t>Красной книге» </a:t>
            </a:r>
            <a:r>
              <a:rPr lang="ru-RU" b="1" dirty="0">
                <a:solidFill>
                  <a:srgbClr val="008000"/>
                </a:solidFill>
                <a:latin typeface="Times New Roman" pitchFamily="18" charset="0"/>
                <a:cs typeface="Times New Roman" pitchFamily="18" charset="0"/>
              </a:rPr>
              <a:t>Костромской области</a:t>
            </a:r>
            <a:endParaRPr lang="ru-RU" dirty="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85729"/>
            <a:ext cx="4281518" cy="4572032"/>
          </a:xfrm>
        </p:spPr>
        <p:txBody>
          <a:bodyPr>
            <a:normAutofit fontScale="92500" lnSpcReduction="10000"/>
          </a:bodyPr>
          <a:lstStyle/>
          <a:p>
            <a:r>
              <a:rPr lang="ru-RU" sz="1800" b="1" dirty="0" err="1" smtClean="0">
                <a:solidFill>
                  <a:schemeClr val="tx1"/>
                </a:solidFill>
                <a:latin typeface="Times New Roman" pitchFamily="18" charset="0"/>
                <a:cs typeface="Times New Roman" pitchFamily="18" charset="0"/>
              </a:rPr>
              <a:t>Пальчатокоренник</a:t>
            </a:r>
            <a:r>
              <a:rPr lang="ru-RU" sz="1800" b="1" dirty="0" smtClean="0">
                <a:solidFill>
                  <a:schemeClr val="tx1"/>
                </a:solidFill>
                <a:latin typeface="Times New Roman" pitchFamily="18" charset="0"/>
                <a:cs typeface="Times New Roman" pitchFamily="18" charset="0"/>
              </a:rPr>
              <a:t> пятнистый </a:t>
            </a:r>
            <a:r>
              <a:rPr lang="en-US" sz="1800" b="1" dirty="0" smtClean="0">
                <a:solidFill>
                  <a:schemeClr val="tx1"/>
                </a:solidFill>
              </a:rPr>
              <a:t> </a:t>
            </a:r>
            <a:r>
              <a:rPr lang="en-US" sz="1800" b="1" dirty="0" err="1" smtClean="0">
                <a:solidFill>
                  <a:schemeClr val="tx1"/>
                </a:solidFill>
              </a:rPr>
              <a:t>Dactylorhíza</a:t>
            </a:r>
            <a:r>
              <a:rPr lang="en-US" sz="1800" b="1" dirty="0" smtClean="0">
                <a:solidFill>
                  <a:schemeClr val="tx1"/>
                </a:solidFill>
              </a:rPr>
              <a:t> </a:t>
            </a:r>
            <a:r>
              <a:rPr lang="en-US" sz="1800" b="1" dirty="0" err="1" smtClean="0">
                <a:solidFill>
                  <a:schemeClr val="tx1"/>
                </a:solidFill>
              </a:rPr>
              <a:t>maculáta</a:t>
            </a:r>
            <a:endParaRPr lang="ru-RU" sz="1800" b="1" dirty="0" smtClean="0">
              <a:solidFill>
                <a:schemeClr val="tx1"/>
              </a:solidFill>
            </a:endParaRPr>
          </a:p>
          <a:p>
            <a:pPr algn="just"/>
            <a:r>
              <a:rPr lang="ru-RU" sz="1300" dirty="0" smtClean="0">
                <a:solidFill>
                  <a:schemeClr val="tx1"/>
                </a:solidFill>
                <a:latin typeface="Times New Roman" pitchFamily="18" charset="0"/>
                <a:cs typeface="Times New Roman" pitchFamily="18" charset="0"/>
              </a:rPr>
              <a:t>Отличительная особенность этой орхидеи – покрытые коричнево-бурыми пятнами листья (верхнее фото), за что в народе растение прозвали кукушкиными слёзками. Наличие пятен на листьях и цветках (нижнее фото) отражено в названии растения “пятнистый”, “ крапчатый”, </a:t>
            </a:r>
            <a:r>
              <a:rPr lang="ru-RU" sz="1300" dirty="0" err="1" smtClean="0">
                <a:solidFill>
                  <a:schemeClr val="tx1"/>
                </a:solidFill>
                <a:latin typeface="Times New Roman" pitchFamily="18" charset="0"/>
                <a:cs typeface="Times New Roman" pitchFamily="18" charset="0"/>
              </a:rPr>
              <a:t>maculata</a:t>
            </a:r>
            <a:r>
              <a:rPr lang="ru-RU" sz="1300" dirty="0" smtClean="0">
                <a:solidFill>
                  <a:schemeClr val="tx1"/>
                </a:solidFill>
                <a:latin typeface="Times New Roman" pitchFamily="18" charset="0"/>
                <a:cs typeface="Times New Roman" pitchFamily="18" charset="0"/>
              </a:rPr>
              <a:t> (пятнистый). Ятрышник пятнистый – многолетнее травянистое растение с мочковатыми корнями, один из которых овальный клубень. У некоторых представителей вида клубень имеет пальчато-раздельную форму. Отсюда название </a:t>
            </a:r>
            <a:r>
              <a:rPr lang="ru-RU" sz="1300" dirty="0" err="1" smtClean="0">
                <a:solidFill>
                  <a:schemeClr val="tx1"/>
                </a:solidFill>
                <a:latin typeface="Times New Roman" pitchFamily="18" charset="0"/>
                <a:cs typeface="Times New Roman" pitchFamily="18" charset="0"/>
              </a:rPr>
              <a:t>Dactylorhiza</a:t>
            </a:r>
            <a:r>
              <a:rPr lang="ru-RU" sz="1300" dirty="0" smtClean="0">
                <a:solidFill>
                  <a:schemeClr val="tx1"/>
                </a:solidFill>
                <a:latin typeface="Times New Roman" pitchFamily="18" charset="0"/>
                <a:cs typeface="Times New Roman" pitchFamily="18" charset="0"/>
              </a:rPr>
              <a:t> (пальчатая орхидея). В клубнях ятрышник запасает питательные вещества, которые впоследствии расходует во время вегетационного периода. Поэтому к осени его клубни истощаются, а к зиме отмирают, как и наземная часть орхидеи. Образовавшийся с весны запасающий (дочерний) клубень перезимовывает в почве и весной даёт жизнь новому растению. Клубни ятрышника пятнистого /</a:t>
            </a:r>
            <a:r>
              <a:rPr lang="ru-RU" sz="1300" dirty="0" err="1" smtClean="0">
                <a:solidFill>
                  <a:schemeClr val="tx1"/>
                </a:solidFill>
                <a:latin typeface="Times New Roman" pitchFamily="18" charset="0"/>
                <a:cs typeface="Times New Roman" pitchFamily="18" charset="0"/>
              </a:rPr>
              <a:t>пальчатокоренника</a:t>
            </a:r>
            <a:r>
              <a:rPr lang="ru-RU" sz="1300" dirty="0" smtClean="0">
                <a:solidFill>
                  <a:schemeClr val="tx1"/>
                </a:solidFill>
                <a:latin typeface="Times New Roman" pitchFamily="18" charset="0"/>
                <a:cs typeface="Times New Roman" pitchFamily="18" charset="0"/>
              </a:rPr>
              <a:t> </a:t>
            </a:r>
            <a:r>
              <a:rPr lang="ru-RU" sz="1300" dirty="0" err="1" smtClean="0">
                <a:solidFill>
                  <a:schemeClr val="tx1"/>
                </a:solidFill>
                <a:latin typeface="Times New Roman" pitchFamily="18" charset="0"/>
                <a:cs typeface="Times New Roman" pitchFamily="18" charset="0"/>
              </a:rPr>
              <a:t>пятнистого</a:t>
            </a:r>
            <a:r>
              <a:rPr lang="ru-RU" sz="1300" dirty="0" smtClean="0">
                <a:solidFill>
                  <a:schemeClr val="tx1"/>
                </a:solidFill>
                <a:latin typeface="Times New Roman" pitchFamily="18" charset="0"/>
                <a:cs typeface="Times New Roman" pitchFamily="18" charset="0"/>
              </a:rPr>
              <a:t>/ обладают высокой питательной силой и с древних времён использовались воинами во время длительных походов. Их с успехом применяли до недавнего времени в народной и официальной медицине. Для этого их заготавливали в июне-июле во время цветения или сразу после него.</a:t>
            </a:r>
            <a:endParaRPr lang="ru-RU" sz="1300" b="1" dirty="0" smtClean="0">
              <a:solidFill>
                <a:schemeClr val="tx1"/>
              </a:solidFill>
              <a:latin typeface="Times New Roman" pitchFamily="18" charset="0"/>
              <a:cs typeface="Times New Roman" pitchFamily="18" charset="0"/>
            </a:endParaRPr>
          </a:p>
          <a:p>
            <a:endParaRPr lang="ru-RU" sz="1800" b="1" dirty="0">
              <a:solidFill>
                <a:schemeClr val="tx1"/>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lnSpcReduction="10000"/>
          </a:bodyPr>
          <a:lstStyle/>
          <a:p>
            <a:endParaRPr lang="ru-RU"/>
          </a:p>
        </p:txBody>
      </p:sp>
      <p:pic>
        <p:nvPicPr>
          <p:cNvPr id="23554" name="Picture 2" descr="https://encrypted-tbn2.gstatic.com/images?q=tbn:ANd9GcS4AA0Ez9O_OIshMmlXTuQyXMvc1ZaUBLNYablN-HETvEuQTN8KYA"/>
          <p:cNvPicPr>
            <a:picLocks noChangeAspect="1" noChangeArrowheads="1"/>
          </p:cNvPicPr>
          <p:nvPr/>
        </p:nvPicPr>
        <p:blipFill>
          <a:blip r:embed="rId2" cstate="print"/>
          <a:srcRect/>
          <a:stretch>
            <a:fillRect/>
          </a:stretch>
        </p:blipFill>
        <p:spPr bwMode="auto">
          <a:xfrm>
            <a:off x="2428860" y="4857760"/>
            <a:ext cx="2102440" cy="2000240"/>
          </a:xfrm>
          <a:prstGeom prst="rect">
            <a:avLst/>
          </a:prstGeom>
          <a:noFill/>
        </p:spPr>
      </p:pic>
      <p:pic>
        <p:nvPicPr>
          <p:cNvPr id="23556" name="Picture 4" descr="&amp;yacy;&amp;tcy;&amp;rcy;&amp;ycy;&amp;shcy;&amp;ncy;&amp;icy;&amp;kcy;"/>
          <p:cNvPicPr>
            <a:picLocks noChangeAspect="1" noChangeArrowheads="1"/>
          </p:cNvPicPr>
          <p:nvPr/>
        </p:nvPicPr>
        <p:blipFill>
          <a:blip r:embed="rId3" cstate="print"/>
          <a:srcRect/>
          <a:stretch>
            <a:fillRect/>
          </a:stretch>
        </p:blipFill>
        <p:spPr bwMode="auto">
          <a:xfrm>
            <a:off x="0" y="5072074"/>
            <a:ext cx="2381234" cy="17859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Животные</a:t>
            </a:r>
            <a:endParaRPr lang="ru-RU" sz="4000" dirty="0">
              <a:latin typeface="Times New Roman" pitchFamily="18" charset="0"/>
              <a:cs typeface="Times New Roman" pitchFamily="18" charset="0"/>
            </a:endParaRPr>
          </a:p>
        </p:txBody>
      </p:sp>
      <p:sp>
        <p:nvSpPr>
          <p:cNvPr id="4" name="TextBox 3"/>
          <p:cNvSpPr txBox="1"/>
          <p:nvPr/>
        </p:nvSpPr>
        <p:spPr>
          <a:xfrm>
            <a:off x="2771800" y="1340768"/>
            <a:ext cx="3384376" cy="1754326"/>
          </a:xfrm>
          <a:prstGeom prst="rect">
            <a:avLst/>
          </a:prstGeom>
          <a:noFill/>
        </p:spPr>
        <p:txBody>
          <a:bodyPr wrap="square" rtlCol="0">
            <a:spAutoFit/>
          </a:bodyPr>
          <a:lstStyle/>
          <a:p>
            <a:r>
              <a:rPr lang="ru-RU" b="1" dirty="0">
                <a:solidFill>
                  <a:schemeClr val="bg1"/>
                </a:solidFill>
                <a:latin typeface="Times New Roman" pitchFamily="18" charset="0"/>
                <a:cs typeface="Times New Roman" pitchFamily="18" charset="0"/>
              </a:rPr>
              <a:t>Ночница </a:t>
            </a:r>
            <a:r>
              <a:rPr lang="ru-RU" b="1" dirty="0" smtClean="0">
                <a:solidFill>
                  <a:schemeClr val="bg1"/>
                </a:solidFill>
                <a:latin typeface="Times New Roman" pitchFamily="18" charset="0"/>
                <a:cs typeface="Times New Roman" pitchFamily="18" charset="0"/>
              </a:rPr>
              <a:t>усатая</a:t>
            </a:r>
          </a:p>
          <a:p>
            <a:r>
              <a:rPr lang="ru-RU" b="1" dirty="0">
                <a:solidFill>
                  <a:schemeClr val="bg1">
                    <a:lumMod val="50000"/>
                  </a:schemeClr>
                </a:solidFill>
                <a:latin typeface="Times New Roman" pitchFamily="18" charset="0"/>
                <a:cs typeface="Times New Roman" pitchFamily="18" charset="0"/>
              </a:rPr>
              <a:t>Норка северная </a:t>
            </a:r>
            <a:r>
              <a:rPr lang="ru-RU" b="1" dirty="0" smtClean="0">
                <a:solidFill>
                  <a:schemeClr val="bg1">
                    <a:lumMod val="50000"/>
                  </a:schemeClr>
                </a:solidFill>
                <a:latin typeface="Times New Roman" pitchFamily="18" charset="0"/>
                <a:cs typeface="Times New Roman" pitchFamily="18" charset="0"/>
              </a:rPr>
              <a:t>европейская</a:t>
            </a:r>
          </a:p>
          <a:p>
            <a:r>
              <a:rPr lang="ru-RU" b="1" dirty="0">
                <a:solidFill>
                  <a:schemeClr val="bg1"/>
                </a:solidFill>
                <a:latin typeface="Times New Roman" pitchFamily="18" charset="0"/>
                <a:cs typeface="Times New Roman" pitchFamily="18" charset="0"/>
              </a:rPr>
              <a:t>Аист </a:t>
            </a:r>
            <a:r>
              <a:rPr lang="ru-RU" b="1" dirty="0" smtClean="0">
                <a:solidFill>
                  <a:schemeClr val="bg1"/>
                </a:solidFill>
                <a:latin typeface="Times New Roman" pitchFamily="18" charset="0"/>
                <a:cs typeface="Times New Roman" pitchFamily="18" charset="0"/>
              </a:rPr>
              <a:t>белый</a:t>
            </a:r>
          </a:p>
          <a:p>
            <a:r>
              <a:rPr lang="ru-RU" b="1" dirty="0" smtClean="0">
                <a:solidFill>
                  <a:srgbClr val="FFC000"/>
                </a:solidFill>
                <a:latin typeface="Times New Roman" pitchFamily="18" charset="0"/>
                <a:cs typeface="Times New Roman" pitchFamily="18" charset="0"/>
              </a:rPr>
              <a:t>Сапсан</a:t>
            </a:r>
          </a:p>
          <a:p>
            <a:r>
              <a:rPr lang="ru-RU" b="1" dirty="0" smtClean="0">
                <a:solidFill>
                  <a:srgbClr val="FFC000"/>
                </a:solidFill>
                <a:latin typeface="Times New Roman" pitchFamily="18" charset="0"/>
                <a:cs typeface="Times New Roman" pitchFamily="18" charset="0"/>
              </a:rPr>
              <a:t>Змееяд</a:t>
            </a:r>
          </a:p>
          <a:p>
            <a:r>
              <a:rPr lang="ru-RU" b="1" dirty="0">
                <a:solidFill>
                  <a:srgbClr val="FFC000"/>
                </a:solidFill>
                <a:latin typeface="Times New Roman" pitchFamily="18" charset="0"/>
                <a:cs typeface="Times New Roman" pitchFamily="18" charset="0"/>
              </a:rPr>
              <a:t>Бородатая </a:t>
            </a:r>
            <a:r>
              <a:rPr lang="ru-RU" b="1" dirty="0" smtClean="0">
                <a:solidFill>
                  <a:srgbClr val="FFC000"/>
                </a:solidFill>
                <a:latin typeface="Times New Roman" pitchFamily="18" charset="0"/>
                <a:cs typeface="Times New Roman" pitchFamily="18" charset="0"/>
              </a:rPr>
              <a:t>неясыть</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84753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2853"/>
            <a:ext cx="4038600" cy="4286280"/>
          </a:xfrm>
        </p:spPr>
        <p:txBody>
          <a:bodyPr>
            <a:normAutofit fontScale="92500" lnSpcReduction="20000"/>
          </a:bodyPr>
          <a:lstStyle/>
          <a:p>
            <a:r>
              <a:rPr lang="ru-RU" sz="2000" b="1" dirty="0" smtClean="0">
                <a:solidFill>
                  <a:schemeClr val="tx1"/>
                </a:solidFill>
                <a:latin typeface="Times New Roman" pitchFamily="18" charset="0"/>
                <a:cs typeface="Times New Roman" pitchFamily="18" charset="0"/>
              </a:rPr>
              <a:t>Усатая ночница </a:t>
            </a:r>
            <a:r>
              <a:rPr lang="en-US" sz="2000" b="1" dirty="0" err="1" smtClean="0">
                <a:solidFill>
                  <a:schemeClr val="tx1"/>
                </a:solidFill>
              </a:rPr>
              <a:t>Myotis</a:t>
            </a:r>
            <a:r>
              <a:rPr lang="en-US" sz="2000" b="1" dirty="0" smtClean="0">
                <a:solidFill>
                  <a:schemeClr val="tx1"/>
                </a:solidFill>
              </a:rPr>
              <a:t> </a:t>
            </a:r>
            <a:r>
              <a:rPr lang="en-US" sz="2000" b="1" dirty="0" err="1" smtClean="0">
                <a:solidFill>
                  <a:schemeClr val="tx1"/>
                </a:solidFill>
              </a:rPr>
              <a:t>mystacinus</a:t>
            </a:r>
            <a:r>
              <a:rPr lang="en-US" sz="2000" b="1" dirty="0" smtClean="0">
                <a:solidFill>
                  <a:schemeClr val="tx1"/>
                </a:solidFill>
              </a:rPr>
              <a:t> </a:t>
            </a:r>
            <a:r>
              <a:rPr lang="en-US" sz="2000" b="1" dirty="0" err="1" smtClean="0">
                <a:solidFill>
                  <a:schemeClr val="tx1"/>
                </a:solidFill>
              </a:rPr>
              <a:t>Kuhl</a:t>
            </a:r>
            <a:endParaRPr lang="ru-RU" sz="2000" b="1" dirty="0" smtClean="0">
              <a:solidFill>
                <a:schemeClr val="tx1"/>
              </a:solidFill>
              <a:latin typeface="Times New Roman" pitchFamily="18" charset="0"/>
              <a:cs typeface="Times New Roman" pitchFamily="18" charset="0"/>
            </a:endParaRPr>
          </a:p>
          <a:p>
            <a:pPr algn="just"/>
            <a:r>
              <a:rPr lang="ru-RU" sz="1200" b="1" dirty="0" smtClean="0">
                <a:solidFill>
                  <a:schemeClr val="tx1"/>
                </a:solidFill>
                <a:latin typeface="Times New Roman" pitchFamily="18" charset="0"/>
                <a:cs typeface="Times New Roman" pitchFamily="18" charset="0"/>
              </a:rPr>
              <a:t>Внешний вид.</a:t>
            </a:r>
            <a:r>
              <a:rPr lang="ru-RU" sz="1200" dirty="0" smtClean="0">
                <a:solidFill>
                  <a:schemeClr val="tx1"/>
                </a:solidFill>
                <a:latin typeface="Times New Roman" pitchFamily="18" charset="0"/>
                <a:cs typeface="Times New Roman" pitchFamily="18" charset="0"/>
              </a:rPr>
              <a:t> Мелкая, довольно длинноухая летучая мышь. Предплечье 32—39 мм. Окраска спины варьирует от палево-песчаной до темной буро-коричневой, брюха — от чисто-белой до коричнево-серой. </a:t>
            </a:r>
            <a:r>
              <a:rPr lang="ru-RU" sz="1200" dirty="0" err="1" smtClean="0">
                <a:solidFill>
                  <a:schemeClr val="tx1"/>
                </a:solidFill>
                <a:latin typeface="Times New Roman" pitchFamily="18" charset="0"/>
                <a:cs typeface="Times New Roman" pitchFamily="18" charset="0"/>
              </a:rPr>
              <a:t>Крыловая</a:t>
            </a:r>
            <a:r>
              <a:rPr lang="ru-RU" sz="1200" dirty="0" smtClean="0">
                <a:solidFill>
                  <a:schemeClr val="tx1"/>
                </a:solidFill>
                <a:latin typeface="Times New Roman" pitchFamily="18" charset="0"/>
                <a:cs typeface="Times New Roman" pitchFamily="18" charset="0"/>
              </a:rPr>
              <a:t> перепонка прикрепляется к основанию наружного пальца ступни.</a:t>
            </a:r>
          </a:p>
          <a:p>
            <a:pPr algn="just"/>
            <a:r>
              <a:rPr lang="ru-RU" sz="1200" b="1" dirty="0" smtClean="0">
                <a:solidFill>
                  <a:schemeClr val="tx1"/>
                </a:solidFill>
                <a:latin typeface="Times New Roman" pitchFamily="18" charset="0"/>
                <a:cs typeface="Times New Roman" pitchFamily="18" charset="0"/>
              </a:rPr>
              <a:t>Распространение.</a:t>
            </a:r>
            <a:r>
              <a:rPr lang="ru-RU" sz="1200" dirty="0" smtClean="0">
                <a:solidFill>
                  <a:schemeClr val="tx1"/>
                </a:solidFill>
                <a:latin typeface="Times New Roman" pitchFamily="18" charset="0"/>
                <a:cs typeface="Times New Roman" pitchFamily="18" charset="0"/>
              </a:rPr>
              <a:t> Европейская часть б. СССР, кроме северных областей, Южная половина Сибири, Кавказ, Казахстан, Средняя Азия, Дальний Восток (карта 33).</a:t>
            </a:r>
          </a:p>
          <a:p>
            <a:pPr algn="just"/>
            <a:r>
              <a:rPr lang="ru-RU" sz="1200" b="1" dirty="0" smtClean="0">
                <a:solidFill>
                  <a:schemeClr val="tx1"/>
                </a:solidFill>
                <a:latin typeface="Times New Roman" pitchFamily="18" charset="0"/>
                <a:cs typeface="Times New Roman" pitchFamily="18" charset="0"/>
              </a:rPr>
              <a:t>Образ жизни.</a:t>
            </a:r>
            <a:r>
              <a:rPr lang="ru-RU" sz="1200" dirty="0" smtClean="0">
                <a:solidFill>
                  <a:schemeClr val="tx1"/>
                </a:solidFill>
                <a:latin typeface="Times New Roman" pitchFamily="18" charset="0"/>
                <a:cs typeface="Times New Roman" pitchFamily="18" charset="0"/>
              </a:rPr>
              <a:t> Обитатель самых разнообразных ландшафтов. Малочисленна. Днем встречается в различных убежищах: на чердаках, за обшивкой стен, за наличниками, в дуплах деревьев, пещерах, погребах. Самки иногда образуют небольшие колонии, самцы обычно держатся поодиночке. Вылет поздний, но часто еще в сумерках, в высокогорных местностях иногда и днем. Активна всю ночь. Места кормежки весьма разнообразны, но, как правило, вблизи убежищ. Охотится, летая на высоте 1—6 м над берегами прудов и речек, у крон деревьев, вдоль аллей парков, в Средней Азии — над водой, вдоль заборов и стен. Полет быстрый, с довольно резкими поворотами. Молодые родятся в июне — июле. Зиму часть усатых ночниц проводит в спячке в пещерах, погребах и других убежищах, забившись в узкие щели или подкосившись на стенах и сводах, в северных районах улетают на юг.</a:t>
            </a:r>
          </a:p>
          <a:p>
            <a:endParaRPr lang="ru-RU" sz="1200" dirty="0">
              <a:solidFill>
                <a:schemeClr val="tx1"/>
              </a:solidFill>
            </a:endParaRPr>
          </a:p>
        </p:txBody>
      </p:sp>
      <p:sp>
        <p:nvSpPr>
          <p:cNvPr id="4" name="Содержимое 3"/>
          <p:cNvSpPr>
            <a:spLocks noGrp="1"/>
          </p:cNvSpPr>
          <p:nvPr>
            <p:ph sz="half" idx="2"/>
          </p:nvPr>
        </p:nvSpPr>
        <p:spPr>
          <a:xfrm>
            <a:off x="4648200" y="214291"/>
            <a:ext cx="4038600" cy="4286280"/>
          </a:xfrm>
        </p:spPr>
        <p:txBody>
          <a:bodyPr>
            <a:normAutofit fontScale="92500" lnSpcReduction="20000"/>
          </a:bodyPr>
          <a:lstStyle/>
          <a:p>
            <a:pPr algn="just"/>
            <a:r>
              <a:rPr lang="ru-RU" sz="1800" b="1" dirty="0" smtClean="0">
                <a:solidFill>
                  <a:schemeClr val="tx1"/>
                </a:solidFill>
                <a:latin typeface="Times New Roman" pitchFamily="18" charset="0"/>
                <a:cs typeface="Times New Roman" pitchFamily="18" charset="0"/>
              </a:rPr>
              <a:t>Европейская норка </a:t>
            </a:r>
            <a:r>
              <a:rPr lang="en-US" sz="1800" b="1" dirty="0" err="1" smtClean="0">
                <a:solidFill>
                  <a:schemeClr val="tx1"/>
                </a:solidFill>
                <a:latin typeface="Times New Roman" pitchFamily="18" charset="0"/>
                <a:cs typeface="Times New Roman" pitchFamily="18" charset="0"/>
              </a:rPr>
              <a:t>Mustela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lutreola</a:t>
            </a:r>
            <a:endParaRPr lang="ru-RU" sz="1800" dirty="0" smtClean="0">
              <a:solidFill>
                <a:schemeClr val="tx1"/>
              </a:solidFill>
              <a:latin typeface="Times New Roman" pitchFamily="18" charset="0"/>
              <a:cs typeface="Times New Roman" pitchFamily="18" charset="0"/>
            </a:endParaRPr>
          </a:p>
          <a:p>
            <a:pPr algn="just"/>
            <a:r>
              <a:rPr lang="ru-RU" sz="1200" dirty="0" smtClean="0">
                <a:solidFill>
                  <a:schemeClr val="tx1"/>
                </a:solidFill>
                <a:latin typeface="Times New Roman" pitchFamily="18" charset="0"/>
                <a:cs typeface="Times New Roman" pitchFamily="18" charset="0"/>
              </a:rPr>
              <a:t>Этот представитель рода ласок и хорьков ближе всего к </a:t>
            </a:r>
            <a:r>
              <a:rPr lang="ru-RU" sz="1200" u="sng" dirty="0" smtClean="0">
                <a:solidFill>
                  <a:schemeClr val="tx1"/>
                </a:solidFill>
                <a:latin typeface="Times New Roman" pitchFamily="18" charset="0"/>
                <a:cs typeface="Times New Roman" pitchFamily="18" charset="0"/>
                <a:hlinkClick r:id="rId2"/>
              </a:rPr>
              <a:t>колонку</a:t>
            </a:r>
            <a:r>
              <a:rPr lang="ru-RU" sz="1200" dirty="0" smtClean="0">
                <a:solidFill>
                  <a:schemeClr val="tx1"/>
                </a:solidFill>
                <a:latin typeface="Times New Roman" pitchFamily="18" charset="0"/>
                <a:cs typeface="Times New Roman" pitchFamily="18" charset="0"/>
              </a:rPr>
              <a:t>. Хотя европейская норка более всего сходна с </a:t>
            </a:r>
            <a:r>
              <a:rPr lang="ru-RU" sz="1200" u="sng" dirty="0" smtClean="0">
                <a:solidFill>
                  <a:schemeClr val="tx1"/>
                </a:solidFill>
                <a:latin typeface="Times New Roman" pitchFamily="18" charset="0"/>
                <a:cs typeface="Times New Roman" pitchFamily="18" charset="0"/>
                <a:hlinkClick r:id="rId3"/>
              </a:rPr>
              <a:t>американской</a:t>
            </a:r>
            <a:r>
              <a:rPr lang="ru-RU" sz="1200" dirty="0" smtClean="0">
                <a:solidFill>
                  <a:schemeClr val="tx1"/>
                </a:solidFill>
                <a:latin typeface="Times New Roman" pitchFamily="18" charset="0"/>
                <a:cs typeface="Times New Roman" pitchFamily="18" charset="0"/>
              </a:rPr>
              <a:t>, на самом деле они достаточно отдаленные родичи.</a:t>
            </a:r>
          </a:p>
          <a:p>
            <a:pPr algn="just"/>
            <a:r>
              <a:rPr lang="ru-RU" sz="1200" dirty="0" smtClean="0">
                <a:solidFill>
                  <a:schemeClr val="tx1"/>
                </a:solidFill>
                <a:latin typeface="Times New Roman" pitchFamily="18" charset="0"/>
                <a:cs typeface="Times New Roman" pitchFamily="18" charset="0"/>
              </a:rPr>
              <a:t>Внешний облик вполне типичен для мелких куньих, однако по сравнению </a:t>
            </a:r>
            <a:r>
              <a:rPr lang="ru-RU" sz="1200" u="sng" dirty="0" smtClean="0">
                <a:solidFill>
                  <a:schemeClr val="tx1"/>
                </a:solidFill>
                <a:latin typeface="Times New Roman" pitchFamily="18" charset="0"/>
                <a:cs typeface="Times New Roman" pitchFamily="18" charset="0"/>
                <a:hlinkClick r:id="rId4"/>
              </a:rPr>
              <a:t>горностаем</a:t>
            </a:r>
            <a:r>
              <a:rPr lang="ru-RU" sz="1200" dirty="0" smtClean="0">
                <a:solidFill>
                  <a:schemeClr val="tx1"/>
                </a:solidFill>
                <a:latin typeface="Times New Roman" pitchFamily="18" charset="0"/>
                <a:cs typeface="Times New Roman" pitchFamily="18" charset="0"/>
              </a:rPr>
              <a:t> или </a:t>
            </a:r>
            <a:r>
              <a:rPr lang="ru-RU" sz="1200" u="sng" dirty="0" smtClean="0">
                <a:solidFill>
                  <a:schemeClr val="tx1"/>
                </a:solidFill>
                <a:latin typeface="Times New Roman" pitchFamily="18" charset="0"/>
                <a:cs typeface="Times New Roman" pitchFamily="18" charset="0"/>
                <a:hlinkClick r:id="rId5"/>
              </a:rPr>
              <a:t>степным хорьком</a:t>
            </a:r>
            <a:r>
              <a:rPr lang="ru-RU" sz="1200" dirty="0" smtClean="0">
                <a:solidFill>
                  <a:schemeClr val="tx1"/>
                </a:solidFill>
                <a:latin typeface="Times New Roman" pitchFamily="18" charset="0"/>
                <a:cs typeface="Times New Roman" pitchFamily="18" charset="0"/>
              </a:rPr>
              <a:t> норка сложена несколько плотнее, выглядит не столь приземистой и вытянутой. Длина тела норки 29-43 см, вес 550-800 г, длина хвоста 12-19 см. Короткие лапы с межпальцевыми перепонками, особенно широкими на задних лапах приспособление к полуводному образу жизни. Голова довольно крупная, несколько </a:t>
            </a:r>
            <a:r>
              <a:rPr lang="ru-RU" sz="1200" dirty="0" err="1" smtClean="0">
                <a:solidFill>
                  <a:schemeClr val="tx1"/>
                </a:solidFill>
                <a:latin typeface="Times New Roman" pitchFamily="18" charset="0"/>
                <a:cs typeface="Times New Roman" pitchFamily="18" charset="0"/>
              </a:rPr>
              <a:t>уплощена</a:t>
            </a:r>
            <a:r>
              <a:rPr lang="ru-RU" sz="1200" dirty="0" smtClean="0">
                <a:solidFill>
                  <a:schemeClr val="tx1"/>
                </a:solidFill>
                <a:latin typeface="Times New Roman" pitchFamily="18" charset="0"/>
                <a:cs typeface="Times New Roman" pitchFamily="18" charset="0"/>
              </a:rPr>
              <a:t>, с более короткими, чем у хорька, округлыми ушами, почти скрытыми в мехе.</a:t>
            </a:r>
          </a:p>
          <a:p>
            <a:pPr algn="just"/>
            <a:r>
              <a:rPr lang="ru-RU" sz="1200" dirty="0" smtClean="0">
                <a:solidFill>
                  <a:schemeClr val="tx1"/>
                </a:solidFill>
                <a:latin typeface="Times New Roman" pitchFamily="18" charset="0"/>
                <a:cs typeface="Times New Roman" pitchFamily="18" charset="0"/>
              </a:rPr>
              <a:t>Меховой покров очень густой и плотный, хоть и невысокий, с очень густой подпушью, которая не намокает даже при длительном пребывании зверька в воде.. Окраска меха чаще всего равномерная темно-коричневая по всему телу, изредка встречаются почти черные или буровато-рыжие особи. Передняя часть морды белая: в белый цвет, в отличие от американской норки, окрашена как верхняя губа, так и подбородок; иногда белые пятна появляются на горле и груди.</a:t>
            </a:r>
          </a:p>
        </p:txBody>
      </p:sp>
      <p:pic>
        <p:nvPicPr>
          <p:cNvPr id="5" name="Рисунок 7" descr="норка европейская"/>
          <p:cNvPicPr>
            <a:picLocks noChangeAspect="1" noChangeArrowheads="1"/>
          </p:cNvPicPr>
          <p:nvPr/>
        </p:nvPicPr>
        <p:blipFill>
          <a:blip r:embed="rId6" cstate="print"/>
          <a:srcRect l="4544" r="11365"/>
          <a:stretch>
            <a:fillRect/>
          </a:stretch>
        </p:blipFill>
        <p:spPr bwMode="auto">
          <a:xfrm>
            <a:off x="5357818" y="4286255"/>
            <a:ext cx="3559145" cy="2302223"/>
          </a:xfrm>
          <a:prstGeom prst="rect">
            <a:avLst/>
          </a:prstGeom>
          <a:noFill/>
          <a:ln w="9525">
            <a:noFill/>
            <a:miter lim="800000"/>
            <a:headEnd/>
            <a:tailEnd/>
          </a:ln>
        </p:spPr>
      </p:pic>
      <p:pic>
        <p:nvPicPr>
          <p:cNvPr id="4098" name="Picture 2" descr="https://encrypted-tbn0.gstatic.com/images?q=tbn:ANd9GcSuqfvPc_kCR3XbqZPlusD7XFpRI-VbRKhQwfRpokMStzBFh4sP"/>
          <p:cNvPicPr>
            <a:picLocks noChangeAspect="1" noChangeArrowheads="1"/>
          </p:cNvPicPr>
          <p:nvPr/>
        </p:nvPicPr>
        <p:blipFill>
          <a:blip r:embed="rId7" cstate="print"/>
          <a:srcRect/>
          <a:stretch>
            <a:fillRect/>
          </a:stretch>
        </p:blipFill>
        <p:spPr bwMode="auto">
          <a:xfrm>
            <a:off x="1292458" y="4252756"/>
            <a:ext cx="2565162" cy="26052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14290"/>
            <a:ext cx="4495800" cy="4572033"/>
          </a:xfrm>
        </p:spPr>
        <p:txBody>
          <a:bodyPr>
            <a:noAutofit/>
          </a:bodyPr>
          <a:lstStyle/>
          <a:p>
            <a:r>
              <a:rPr lang="ru-RU" sz="1800" b="1" dirty="0" smtClean="0">
                <a:solidFill>
                  <a:schemeClr val="tx1"/>
                </a:solidFill>
                <a:latin typeface="Times New Roman" pitchFamily="18" charset="0"/>
                <a:cs typeface="Times New Roman" pitchFamily="18" charset="0"/>
              </a:rPr>
              <a:t>Аист белый </a:t>
            </a:r>
            <a:r>
              <a:rPr lang="en-US" sz="1800" b="1" dirty="0" err="1" smtClean="0">
                <a:solidFill>
                  <a:schemeClr val="tx1"/>
                </a:solidFill>
                <a:latin typeface="Times New Roman" pitchFamily="18" charset="0"/>
                <a:cs typeface="Times New Roman" pitchFamily="18" charset="0"/>
              </a:rPr>
              <a:t>Ciconia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ciconia</a:t>
            </a:r>
            <a:r>
              <a:rPr lang="en-US" sz="1800" b="1" dirty="0" smtClean="0">
                <a:solidFill>
                  <a:schemeClr val="tx1"/>
                </a:solidFill>
                <a:latin typeface="Times New Roman" pitchFamily="18" charset="0"/>
                <a:cs typeface="Times New Roman" pitchFamily="18" charset="0"/>
              </a:rPr>
              <a:t> L</a:t>
            </a:r>
            <a:endParaRPr lang="ru-RU" sz="1800" b="1" dirty="0" smtClean="0">
              <a:solidFill>
                <a:schemeClr val="tx1"/>
              </a:solidFill>
              <a:latin typeface="Times New Roman" pitchFamily="18" charset="0"/>
              <a:cs typeface="Times New Roman" pitchFamily="18" charset="0"/>
            </a:endParaRPr>
          </a:p>
          <a:p>
            <a:pPr algn="just"/>
            <a:r>
              <a:rPr lang="ru-RU" sz="1200" dirty="0" smtClean="0">
                <a:solidFill>
                  <a:schemeClr val="tx1"/>
                </a:solidFill>
              </a:rPr>
              <a:t>Крупная птица с массой тела до 4 кг, на высоких ногах, с длинной шеей и длинным клювом. Самка немного меньше самца, но по окраске они не различаются. Оперение по большей части белое, концы крыльев чёрные. Голая кожа вокруг глаз и передняя часть подбородка тоже чёрные. Клюв и ноги красные. Перелётная птица, тяготеющая к жилью человека. На места гнездования первыми прилетают самцы. Громоздкие по размерам гнёзда устраивают на крышах домов, на деревьях, опорах высоковольтных линий, водонапорных башнях и подобных сооружениях. Аисты – моногамные птицы и, если их не тревожить, однажды построенное гнездо, занимают несколько лет подряд, ежегодно подновляя и ремонтируя его. В полной кладке насчитывается от 2 до 5, чаще 4-5, белого цвета с лёгким блеском яиц. Насиживают кладку оба партнера в течение 33-34 дней. Только что вылупившиеся птенцы беспомощны, но зрячие и покрыты пухом. Взрослые птицы кормят их в гнезде 54-55 дней и ещё более 2-х недель докармливают после вылета. Кормятся аисты преимущественно на сырых лугах, болотах и стоячих водоёмах, где поедают лягушек, ящериц, рыбу, мелких грызунов, насекомых, моллюсков. </a:t>
            </a:r>
            <a:endParaRPr lang="ru-RU" sz="1200" b="1" dirty="0" smtClean="0">
              <a:solidFill>
                <a:schemeClr val="tx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285729"/>
            <a:ext cx="4038600" cy="4500594"/>
          </a:xfrm>
        </p:spPr>
        <p:txBody>
          <a:bodyPr>
            <a:normAutofit fontScale="40000" lnSpcReduction="20000"/>
          </a:bodyPr>
          <a:lstStyle/>
          <a:p>
            <a:pPr algn="just">
              <a:defRPr/>
            </a:pPr>
            <a:r>
              <a:rPr lang="ru-RU" sz="4800" b="1" dirty="0" smtClean="0">
                <a:solidFill>
                  <a:schemeClr val="tx1"/>
                </a:solidFill>
                <a:latin typeface="Times New Roman" pitchFamily="18" charset="0"/>
                <a:cs typeface="Times New Roman" pitchFamily="18" charset="0"/>
              </a:rPr>
              <a:t>Сапсан  </a:t>
            </a:r>
            <a:r>
              <a:rPr lang="en-US" sz="4800" dirty="0" smtClean="0">
                <a:solidFill>
                  <a:schemeClr val="tx1"/>
                </a:solidFill>
              </a:rPr>
              <a:t> </a:t>
            </a:r>
            <a:r>
              <a:rPr lang="en-US" sz="4800" b="1" dirty="0" err="1" smtClean="0">
                <a:solidFill>
                  <a:schemeClr val="tx1"/>
                </a:solidFill>
                <a:latin typeface="Times New Roman" pitchFamily="18" charset="0"/>
                <a:cs typeface="Times New Roman" pitchFamily="18" charset="0"/>
              </a:rPr>
              <a:t>Falco</a:t>
            </a:r>
            <a:r>
              <a:rPr lang="en-US" sz="4800" b="1" dirty="0" smtClean="0">
                <a:solidFill>
                  <a:schemeClr val="tx1"/>
                </a:solidFill>
                <a:latin typeface="Times New Roman" pitchFamily="18" charset="0"/>
                <a:cs typeface="Times New Roman" pitchFamily="18" charset="0"/>
              </a:rPr>
              <a:t> </a:t>
            </a:r>
            <a:r>
              <a:rPr lang="en-US" sz="4800" b="1" dirty="0" err="1" smtClean="0">
                <a:solidFill>
                  <a:schemeClr val="tx1"/>
                </a:solidFill>
                <a:latin typeface="Times New Roman" pitchFamily="18" charset="0"/>
                <a:cs typeface="Times New Roman" pitchFamily="18" charset="0"/>
              </a:rPr>
              <a:t>peregrinus</a:t>
            </a:r>
            <a:endParaRPr lang="ru-RU" sz="4800" b="1" dirty="0" smtClean="0">
              <a:solidFill>
                <a:schemeClr val="tx1"/>
              </a:solidFill>
              <a:latin typeface="Times New Roman" pitchFamily="18" charset="0"/>
              <a:cs typeface="Times New Roman" pitchFamily="18" charset="0"/>
            </a:endParaRPr>
          </a:p>
          <a:p>
            <a:pPr algn="just">
              <a:defRPr/>
            </a:pPr>
            <a:r>
              <a:rPr lang="ru-RU" dirty="0" smtClean="0">
                <a:solidFill>
                  <a:schemeClr val="tx1"/>
                </a:solidFill>
                <a:latin typeface="Times New Roman" pitchFamily="18" charset="0"/>
                <a:cs typeface="Times New Roman" pitchFamily="18" charset="0"/>
                <a:hlinkClick r:id="rId2" tooltip="Хищная птица"/>
              </a:rPr>
              <a:t>хищная птица</a:t>
            </a:r>
            <a:r>
              <a:rPr lang="ru-RU" dirty="0" smtClean="0">
                <a:solidFill>
                  <a:schemeClr val="tx1"/>
                </a:solidFill>
                <a:latin typeface="Times New Roman" pitchFamily="18" charset="0"/>
                <a:cs typeface="Times New Roman" pitchFamily="18" charset="0"/>
              </a:rPr>
              <a:t> из семейства </a:t>
            </a:r>
            <a:r>
              <a:rPr lang="ru-RU" dirty="0" smtClean="0">
                <a:solidFill>
                  <a:schemeClr val="tx1"/>
                </a:solidFill>
                <a:latin typeface="Times New Roman" pitchFamily="18" charset="0"/>
                <a:cs typeface="Times New Roman" pitchFamily="18" charset="0"/>
                <a:hlinkClick r:id="rId3" tooltip="Соколиные"/>
              </a:rPr>
              <a:t>соколиных</a:t>
            </a:r>
            <a:r>
              <a:rPr lang="ru-RU" dirty="0" smtClean="0">
                <a:solidFill>
                  <a:schemeClr val="tx1"/>
                </a:solidFill>
                <a:latin typeface="Times New Roman" pitchFamily="18" charset="0"/>
                <a:cs typeface="Times New Roman" pitchFamily="18" charset="0"/>
              </a:rPr>
              <a:t>, распространённая на всех континентах, кроме </a:t>
            </a:r>
            <a:r>
              <a:rPr lang="ru-RU" dirty="0" smtClean="0">
                <a:solidFill>
                  <a:schemeClr val="tx1"/>
                </a:solidFill>
                <a:latin typeface="Times New Roman" pitchFamily="18" charset="0"/>
                <a:cs typeface="Times New Roman" pitchFamily="18" charset="0"/>
                <a:hlinkClick r:id="rId4" tooltip="Антарктида"/>
              </a:rPr>
              <a:t>Антарктиды</a:t>
            </a:r>
            <a:r>
              <a:rPr lang="ru-RU" dirty="0" smtClean="0">
                <a:solidFill>
                  <a:schemeClr val="tx1"/>
                </a:solidFill>
                <a:latin typeface="Times New Roman" pitchFamily="18" charset="0"/>
                <a:cs typeface="Times New Roman" pitchFamily="18" charset="0"/>
              </a:rPr>
              <a:t>. Размером с </a:t>
            </a:r>
            <a:r>
              <a:rPr lang="ru-RU" dirty="0" smtClean="0">
                <a:solidFill>
                  <a:schemeClr val="tx1"/>
                </a:solidFill>
                <a:latin typeface="Times New Roman" pitchFamily="18" charset="0"/>
                <a:cs typeface="Times New Roman" pitchFamily="18" charset="0"/>
                <a:hlinkClick r:id="rId5" tooltip="Серая ворона"/>
              </a:rPr>
              <a:t>серую ворону</a:t>
            </a:r>
            <a:r>
              <a:rPr lang="ru-RU" dirty="0" smtClean="0">
                <a:solidFill>
                  <a:schemeClr val="tx1"/>
                </a:solidFill>
                <a:latin typeface="Times New Roman" pitchFamily="18" charset="0"/>
                <a:cs typeface="Times New Roman" pitchFamily="18" charset="0"/>
              </a:rPr>
              <a:t>, выделяется тёмным, аспидно-серым оперением спины, пёстрым светлым брюхом и чёрной верхней частью головы, а также чёрными «усами». В зависимости от размера и особенностей окраса, различают около 17 подвидов этой птицы.</a:t>
            </a:r>
          </a:p>
          <a:p>
            <a:pPr algn="just">
              <a:defRPr/>
            </a:pPr>
            <a:r>
              <a:rPr lang="ru-RU" dirty="0" smtClean="0">
                <a:solidFill>
                  <a:schemeClr val="tx1"/>
                </a:solidFill>
                <a:latin typeface="Times New Roman" pitchFamily="18" charset="0"/>
                <a:cs typeface="Times New Roman" pitchFamily="18" charset="0"/>
              </a:rPr>
              <a:t>Это самая быстрая птица, и вообще живое существо, в мире. По оценкам специалистов, в стремительном пикирующем полёте она способна развивать скорость свыше 322 км/ч, или 90 м/с.</a:t>
            </a:r>
            <a:r>
              <a:rPr lang="ru-RU" baseline="30000" dirty="0" smtClean="0">
                <a:solidFill>
                  <a:schemeClr val="tx1"/>
                </a:solidFill>
                <a:latin typeface="Times New Roman" pitchFamily="18" charset="0"/>
                <a:cs typeface="Times New Roman" pitchFamily="18" charset="0"/>
                <a:hlinkClick r:id="rId6"/>
              </a:rPr>
              <a:t>[2]</a:t>
            </a:r>
            <a:r>
              <a:rPr lang="ru-RU" baseline="30000" dirty="0" smtClean="0">
                <a:solidFill>
                  <a:schemeClr val="tx1"/>
                </a:solidFill>
                <a:latin typeface="Times New Roman" pitchFamily="18" charset="0"/>
                <a:cs typeface="Times New Roman" pitchFamily="18" charset="0"/>
                <a:hlinkClick r:id="rId7"/>
              </a:rPr>
              <a:t>[3]</a:t>
            </a:r>
            <a:r>
              <a:rPr lang="ru-RU" baseline="30000" dirty="0" smtClean="0">
                <a:solidFill>
                  <a:schemeClr val="tx1"/>
                </a:solidFill>
                <a:latin typeface="Times New Roman" pitchFamily="18" charset="0"/>
                <a:cs typeface="Times New Roman" pitchFamily="18" charset="0"/>
                <a:hlinkClick r:id="rId8"/>
              </a:rPr>
              <a:t>[4]</a:t>
            </a:r>
            <a:r>
              <a:rPr lang="ru-RU" dirty="0" smtClean="0">
                <a:solidFill>
                  <a:schemeClr val="tx1"/>
                </a:solidFill>
                <a:latin typeface="Times New Roman" pitchFamily="18" charset="0"/>
                <a:cs typeface="Times New Roman" pitchFamily="18" charset="0"/>
              </a:rPr>
              <a:t>. Однако в горизонтальном полете уступает в скорости </a:t>
            </a:r>
            <a:r>
              <a:rPr lang="ru-RU" dirty="0" smtClean="0">
                <a:solidFill>
                  <a:schemeClr val="tx1"/>
                </a:solidFill>
                <a:latin typeface="Times New Roman" pitchFamily="18" charset="0"/>
                <a:cs typeface="Times New Roman" pitchFamily="18" charset="0"/>
                <a:hlinkClick r:id="rId9" tooltip="Чёрный стриж"/>
              </a:rPr>
              <a:t>стрижу</a:t>
            </a:r>
            <a:r>
              <a:rPr lang="ru-RU" dirty="0" smtClean="0">
                <a:solidFill>
                  <a:schemeClr val="tx1"/>
                </a:solidFill>
                <a:latin typeface="Times New Roman" pitchFamily="18" charset="0"/>
                <a:cs typeface="Times New Roman" pitchFamily="18" charset="0"/>
              </a:rPr>
              <a:t>. Во время охоты сапсан сидит на </a:t>
            </a:r>
            <a:r>
              <a:rPr lang="ru-RU" dirty="0" err="1" smtClean="0">
                <a:solidFill>
                  <a:schemeClr val="tx1"/>
                </a:solidFill>
                <a:latin typeface="Times New Roman" pitchFamily="18" charset="0"/>
                <a:cs typeface="Times New Roman" pitchFamily="18" charset="0"/>
              </a:rPr>
              <a:t>присаде</a:t>
            </a:r>
            <a:r>
              <a:rPr lang="ru-RU" dirty="0" smtClean="0">
                <a:solidFill>
                  <a:schemeClr val="tx1"/>
                </a:solidFill>
                <a:latin typeface="Times New Roman" pitchFamily="18" charset="0"/>
                <a:cs typeface="Times New Roman" pitchFamily="18" charset="0"/>
              </a:rPr>
              <a:t> либо планирует в небе; обнаружив добычу, он приподнимается над жертвой и почти под прямым углом стремительно пикирует вниз («делает ставку»), по касательной ударяя её сложенными и прижатыми к туловищу лапами. Удар когтями задних пальцев бывает настолько сильным, что даже у достаточно крупной дичи может отлететь голова.</a:t>
            </a:r>
            <a:r>
              <a:rPr lang="ru-RU" baseline="30000" dirty="0" smtClean="0">
                <a:solidFill>
                  <a:schemeClr val="tx1"/>
                </a:solidFill>
                <a:latin typeface="Times New Roman" pitchFamily="18" charset="0"/>
                <a:cs typeface="Times New Roman" pitchFamily="18" charset="0"/>
                <a:hlinkClick r:id="rId10"/>
              </a:rPr>
              <a:t>[5]</a:t>
            </a:r>
            <a:endParaRPr lang="ru-RU" dirty="0" smtClean="0">
              <a:solidFill>
                <a:schemeClr val="tx1"/>
              </a:solidFill>
              <a:latin typeface="Times New Roman" pitchFamily="18" charset="0"/>
              <a:cs typeface="Times New Roman" pitchFamily="18" charset="0"/>
            </a:endParaRPr>
          </a:p>
          <a:p>
            <a:pPr algn="just">
              <a:defRPr/>
            </a:pPr>
            <a:r>
              <a:rPr lang="ru-RU" dirty="0" smtClean="0">
                <a:solidFill>
                  <a:schemeClr val="tx1"/>
                </a:solidFill>
                <a:latin typeface="Times New Roman" pitchFamily="18" charset="0"/>
                <a:cs typeface="Times New Roman" pitchFamily="18" charset="0"/>
              </a:rPr>
              <a:t>Объектом охоты этого сокола являются преимущественно среднего размера птицы, как например </a:t>
            </a:r>
            <a:r>
              <a:rPr lang="ru-RU" dirty="0" smtClean="0">
                <a:solidFill>
                  <a:schemeClr val="tx1"/>
                </a:solidFill>
                <a:latin typeface="Times New Roman" pitchFamily="18" charset="0"/>
                <a:cs typeface="Times New Roman" pitchFamily="18" charset="0"/>
                <a:hlinkClick r:id="rId11" tooltip="Голубиные"/>
              </a:rPr>
              <a:t>голуби</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hlinkClick r:id="rId12" tooltip="Скворцы"/>
              </a:rPr>
              <a:t>скворцы</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hlinkClick r:id="rId13" tooltip="Утиные"/>
              </a:rPr>
              <a:t>утки</a:t>
            </a:r>
            <a:r>
              <a:rPr lang="ru-RU" dirty="0" smtClean="0">
                <a:solidFill>
                  <a:schemeClr val="tx1"/>
                </a:solidFill>
                <a:latin typeface="Times New Roman" pitchFamily="18" charset="0"/>
                <a:cs typeface="Times New Roman" pitchFamily="18" charset="0"/>
              </a:rPr>
              <a:t> и другие водные и околоводные виды, реже небольшие </a:t>
            </a:r>
            <a:r>
              <a:rPr lang="ru-RU" dirty="0" smtClean="0">
                <a:solidFill>
                  <a:schemeClr val="tx1"/>
                </a:solidFill>
                <a:latin typeface="Times New Roman" pitchFamily="18" charset="0"/>
                <a:cs typeface="Times New Roman" pitchFamily="18" charset="0"/>
                <a:hlinkClick r:id="rId14" tooltip="Млекопитающие"/>
              </a:rPr>
              <a:t>млекопитающие</a:t>
            </a:r>
            <a:r>
              <a:rPr lang="ru-RU" dirty="0" smtClean="0">
                <a:solidFill>
                  <a:schemeClr val="tx1"/>
                </a:solidFill>
                <a:latin typeface="Times New Roman" pitchFamily="18" charset="0"/>
                <a:cs typeface="Times New Roman" pitchFamily="18" charset="0"/>
              </a:rPr>
              <a:t>. Половая зрелость наступает в возрасте двух лет, пары сохраняются в течение всей жизни.</a:t>
            </a:r>
            <a:r>
              <a:rPr lang="ru-RU" baseline="30000" dirty="0" smtClean="0">
                <a:solidFill>
                  <a:schemeClr val="tx1"/>
                </a:solidFill>
                <a:latin typeface="Times New Roman" pitchFamily="18" charset="0"/>
                <a:cs typeface="Times New Roman" pitchFamily="18" charset="0"/>
                <a:hlinkClick r:id="rId7"/>
              </a:rPr>
              <a:t>[3]</a:t>
            </a:r>
            <a:r>
              <a:rPr lang="ru-RU" dirty="0" smtClean="0">
                <a:solidFill>
                  <a:schemeClr val="tx1"/>
                </a:solidFill>
                <a:latin typeface="Times New Roman" pitchFamily="18" charset="0"/>
                <a:cs typeface="Times New Roman" pitchFamily="18" charset="0"/>
              </a:rPr>
              <a:t> Гнездится на скалистых обрывах, вершинах увалов, реже на кочках моховых болот или каменных строениях — крышах и уступах высотных зданий, колокольнях, мостах </a:t>
            </a:r>
            <a:endParaRPr lang="ru-RU" dirty="0">
              <a:solidFill>
                <a:schemeClr val="tx1"/>
              </a:solidFill>
            </a:endParaRPr>
          </a:p>
        </p:txBody>
      </p:sp>
      <p:pic>
        <p:nvPicPr>
          <p:cNvPr id="3074" name="Picture 2" descr="https://encrypted-tbn0.gstatic.com/images?q=tbn:ANd9GcTLFQ4iEFcvdE-xJGIS6MzLeLh7xYNc5fqgKtmqthTM59slLQf-"/>
          <p:cNvPicPr>
            <a:picLocks noChangeAspect="1" noChangeArrowheads="1"/>
          </p:cNvPicPr>
          <p:nvPr/>
        </p:nvPicPr>
        <p:blipFill>
          <a:blip r:embed="rId15" cstate="print"/>
          <a:srcRect/>
          <a:stretch>
            <a:fillRect/>
          </a:stretch>
        </p:blipFill>
        <p:spPr bwMode="auto">
          <a:xfrm>
            <a:off x="5643570" y="4572008"/>
            <a:ext cx="3288404" cy="2285992"/>
          </a:xfrm>
          <a:prstGeom prst="rect">
            <a:avLst/>
          </a:prstGeom>
          <a:noFill/>
        </p:spPr>
      </p:pic>
      <p:pic>
        <p:nvPicPr>
          <p:cNvPr id="3076" name="Picture 4" descr="https://encrypted-tbn1.gstatic.com/images?q=tbn:ANd9GcQjQK5k-kF-TFTOCl4TPpIJL08x4eL1ewV8Z-ndCCh9rTaII7Bkqg"/>
          <p:cNvPicPr>
            <a:picLocks noChangeAspect="1" noChangeArrowheads="1"/>
          </p:cNvPicPr>
          <p:nvPr/>
        </p:nvPicPr>
        <p:blipFill>
          <a:blip r:embed="rId16" cstate="print"/>
          <a:srcRect/>
          <a:stretch>
            <a:fillRect/>
          </a:stretch>
        </p:blipFill>
        <p:spPr bwMode="auto">
          <a:xfrm>
            <a:off x="792406" y="4786322"/>
            <a:ext cx="2898507" cy="19288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1"/>
            <a:ext cx="4281518" cy="4714907"/>
          </a:xfrm>
        </p:spPr>
        <p:txBody>
          <a:bodyPr>
            <a:normAutofit fontScale="92500"/>
          </a:bodyPr>
          <a:lstStyle/>
          <a:p>
            <a:r>
              <a:rPr lang="ru-RU" sz="2400" b="1" dirty="0" smtClean="0">
                <a:solidFill>
                  <a:schemeClr val="tx1"/>
                </a:solidFill>
                <a:latin typeface="Times New Roman" pitchFamily="18" charset="0"/>
                <a:cs typeface="Times New Roman" pitchFamily="18" charset="0"/>
              </a:rPr>
              <a:t>Змееяд  </a:t>
            </a:r>
            <a:r>
              <a:rPr lang="en-US" sz="2000" b="1" dirty="0" err="1" smtClean="0">
                <a:solidFill>
                  <a:schemeClr val="tx1"/>
                </a:solidFill>
                <a:latin typeface="Times New Roman" pitchFamily="18" charset="0"/>
                <a:cs typeface="Times New Roman" pitchFamily="18" charset="0"/>
              </a:rPr>
              <a:t>Circaetus</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gallicus</a:t>
            </a:r>
            <a:endParaRPr lang="ru-RU" sz="2400" b="1" dirty="0" smtClean="0">
              <a:solidFill>
                <a:schemeClr val="tx1"/>
              </a:solidFill>
              <a:latin typeface="Times New Roman" pitchFamily="18" charset="0"/>
              <a:cs typeface="Times New Roman" pitchFamily="18" charset="0"/>
            </a:endParaRPr>
          </a:p>
          <a:p>
            <a:pPr algn="just"/>
            <a:r>
              <a:rPr lang="ru-RU" sz="1200" dirty="0" smtClean="0">
                <a:solidFill>
                  <a:schemeClr val="tx1"/>
                </a:solidFill>
                <a:latin typeface="Times New Roman" pitchFamily="18" charset="0"/>
                <a:cs typeface="Times New Roman" pitchFamily="18" charset="0"/>
              </a:rPr>
              <a:t>Очень редкий исчезающий вид птиц, занесён в </a:t>
            </a:r>
            <a:r>
              <a:rPr lang="ru-RU" sz="1200" dirty="0" smtClean="0">
                <a:solidFill>
                  <a:schemeClr val="tx1"/>
                </a:solidFill>
                <a:latin typeface="Times New Roman" pitchFamily="18" charset="0"/>
                <a:cs typeface="Times New Roman" pitchFamily="18" charset="0"/>
                <a:hlinkClick r:id="rId2" tooltip="Красная книга"/>
              </a:rPr>
              <a:t>Красную книгу</a:t>
            </a:r>
            <a:r>
              <a:rPr lang="ru-RU" sz="1200" baseline="300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России и </a:t>
            </a:r>
            <a:r>
              <a:rPr lang="ru-RU" sz="1200" dirty="0" smtClean="0">
                <a:solidFill>
                  <a:schemeClr val="tx1"/>
                </a:solidFill>
                <a:latin typeface="Times New Roman" pitchFamily="18" charset="0"/>
                <a:cs typeface="Times New Roman" pitchFamily="18" charset="0"/>
                <a:hlinkClick r:id="rId3" tooltip="Красная книга Беларуси"/>
              </a:rPr>
              <a:t>Красную книгу Беларуси</a:t>
            </a:r>
            <a:r>
              <a:rPr lang="ru-RU" sz="1200" baseline="30000" dirty="0" smtClean="0">
                <a:solidFill>
                  <a:schemeClr val="tx1"/>
                </a:solidFill>
                <a:latin typeface="Times New Roman" pitchFamily="18" charset="0"/>
                <a:cs typeface="Times New Roman" pitchFamily="18" charset="0"/>
                <a:hlinkClick r:id="rId4"/>
              </a:rPr>
              <a:t>[2]</a:t>
            </a:r>
            <a:r>
              <a:rPr lang="ru-RU" sz="1200" dirty="0" smtClean="0">
                <a:solidFill>
                  <a:schemeClr val="tx1"/>
                </a:solidFill>
                <a:latin typeface="Times New Roman" pitchFamily="18" charset="0"/>
                <a:cs typeface="Times New Roman" pitchFamily="18" charset="0"/>
              </a:rPr>
              <a:t>.</a:t>
            </a:r>
          </a:p>
          <a:p>
            <a:pPr algn="just"/>
            <a:r>
              <a:rPr lang="ru-RU" sz="1200" dirty="0" smtClean="0">
                <a:solidFill>
                  <a:schemeClr val="tx1"/>
                </a:solidFill>
                <a:latin typeface="Times New Roman" pitchFamily="18" charset="0"/>
                <a:cs typeface="Times New Roman" pitchFamily="18" charset="0"/>
              </a:rPr>
              <a:t>Один из самых пугливых и недоверчивых по отношению к человеку пернатых хищников.</a:t>
            </a:r>
          </a:p>
          <a:p>
            <a:pPr algn="just"/>
            <a:r>
              <a:rPr lang="ru-RU" sz="1200" dirty="0" smtClean="0">
                <a:solidFill>
                  <a:schemeClr val="tx1"/>
                </a:solidFill>
                <a:latin typeface="Times New Roman" pitchFamily="18" charset="0"/>
                <a:cs typeface="Times New Roman" pitchFamily="18" charset="0"/>
              </a:rPr>
              <a:t>Общая длина — 67—72 см, размах крыльев 160—190 см, длина крыла 52—60 см. Самки крупнее самцов, но окрашены одинаково с ними. Окраска спинной стороны птицы — серовато-бурая, молодые птицы по окраске сходны со взрослыми. Населяет зону смешанных лесов и лесостепи. Гнездится высоко от земли на отдельно стоящих деревьях или на лесных опушках (изредка на скалах). Гнёзда — небольшие постройки, строят их птицы сами и используют в течение нескольких лет. В кладке обычно одно белое яйцо (в исключительных случаях до 2-х яиц, но во втором яйце эмбрион всегда погибает, т.к. его насиживание прекращается после </a:t>
            </a:r>
            <a:r>
              <a:rPr lang="ru-RU" sz="1200" dirty="0" err="1" smtClean="0">
                <a:solidFill>
                  <a:schemeClr val="tx1"/>
                </a:solidFill>
                <a:latin typeface="Times New Roman" pitchFamily="18" charset="0"/>
                <a:cs typeface="Times New Roman" pitchFamily="18" charset="0"/>
              </a:rPr>
              <a:t>вылупления</a:t>
            </a:r>
            <a:r>
              <a:rPr lang="ru-RU" sz="1200" dirty="0" smtClean="0">
                <a:solidFill>
                  <a:schemeClr val="tx1"/>
                </a:solidFill>
                <a:latin typeface="Times New Roman" pitchFamily="18" charset="0"/>
                <a:cs typeface="Times New Roman" pitchFamily="18" charset="0"/>
              </a:rPr>
              <a:t> птенца из первого яйца). Насиживают яйца около 40 дней оба родителя. На крыло птенцы становятся на 70—80-й день жизни.</a:t>
            </a:r>
          </a:p>
          <a:p>
            <a:pPr algn="just"/>
            <a:r>
              <a:rPr lang="ru-RU" sz="1200" dirty="0" smtClean="0">
                <a:solidFill>
                  <a:schemeClr val="tx1"/>
                </a:solidFill>
                <a:latin typeface="Times New Roman" pitchFamily="18" charset="0"/>
                <a:cs typeface="Times New Roman" pitchFamily="18" charset="0"/>
              </a:rPr>
              <a:t>Змееяд выкармливает птенцов в основном </a:t>
            </a:r>
            <a:r>
              <a:rPr lang="ru-RU" sz="1200" dirty="0" smtClean="0">
                <a:solidFill>
                  <a:schemeClr val="tx1"/>
                </a:solidFill>
                <a:latin typeface="Times New Roman" pitchFamily="18" charset="0"/>
                <a:cs typeface="Times New Roman" pitchFamily="18" charset="0"/>
                <a:hlinkClick r:id="rId5" tooltip="Змея"/>
              </a:rPr>
              <a:t>змеями</a:t>
            </a:r>
            <a:r>
              <a:rPr lang="ru-RU" sz="1200" dirty="0" smtClean="0">
                <a:solidFill>
                  <a:schemeClr val="tx1"/>
                </a:solidFill>
                <a:latin typeface="Times New Roman" pitchFamily="18" charset="0"/>
                <a:cs typeface="Times New Roman" pitchFamily="18" charset="0"/>
              </a:rPr>
              <a:t>, хотя взрослые птицы часто питаются и другими </a:t>
            </a:r>
            <a:r>
              <a:rPr lang="ru-RU" sz="1200" dirty="0" smtClean="0">
                <a:solidFill>
                  <a:schemeClr val="tx1"/>
                </a:solidFill>
                <a:latin typeface="Times New Roman" pitchFamily="18" charset="0"/>
                <a:cs typeface="Times New Roman" pitchFamily="18" charset="0"/>
                <a:hlinkClick r:id="rId6" tooltip="Пресмыкающиеся"/>
              </a:rPr>
              <a:t>пресмыкающимися</a:t>
            </a:r>
            <a:r>
              <a:rPr lang="ru-RU" sz="12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hlinkClick r:id="rId7" tooltip="Земноводные"/>
              </a:rPr>
              <a:t>земноводными</a:t>
            </a:r>
            <a:r>
              <a:rPr lang="ru-RU" sz="1200" dirty="0" smtClean="0">
                <a:solidFill>
                  <a:schemeClr val="tx1"/>
                </a:solidFill>
                <a:latin typeface="Times New Roman" pitchFamily="18" charset="0"/>
                <a:cs typeface="Times New Roman" pitchFamily="18" charset="0"/>
              </a:rPr>
              <a:t>, мелкими </a:t>
            </a:r>
            <a:r>
              <a:rPr lang="ru-RU" sz="1200" dirty="0" smtClean="0">
                <a:solidFill>
                  <a:schemeClr val="tx1"/>
                </a:solidFill>
                <a:latin typeface="Times New Roman" pitchFamily="18" charset="0"/>
                <a:cs typeface="Times New Roman" pitchFamily="18" charset="0"/>
                <a:hlinkClick r:id="rId8" tooltip="Зверь"/>
              </a:rPr>
              <a:t>зверьками</a:t>
            </a:r>
            <a:r>
              <a:rPr lang="ru-RU" sz="1200" dirty="0" smtClean="0">
                <a:solidFill>
                  <a:schemeClr val="tx1"/>
                </a:solidFill>
                <a:latin typeface="Times New Roman" pitchFamily="18" charset="0"/>
                <a:cs typeface="Times New Roman" pitchFamily="18" charset="0"/>
              </a:rPr>
              <a:t> и полевыми птицами. </a:t>
            </a:r>
            <a:r>
              <a:rPr lang="ru-RU" sz="1200" dirty="0" err="1" smtClean="0">
                <a:solidFill>
                  <a:schemeClr val="tx1"/>
                </a:solidFill>
                <a:latin typeface="Times New Roman" pitchFamily="18" charset="0"/>
                <a:cs typeface="Times New Roman" pitchFamily="18" charset="0"/>
                <a:hlinkClick r:id="rId9" tooltip="Стенофагия"/>
              </a:rPr>
              <a:t>Стенофагия</a:t>
            </a:r>
            <a:r>
              <a:rPr lang="ru-RU" sz="1200" dirty="0" smtClean="0">
                <a:solidFill>
                  <a:schemeClr val="tx1"/>
                </a:solidFill>
                <a:latin typeface="Times New Roman" pitchFamily="18" charset="0"/>
                <a:cs typeface="Times New Roman" pitchFamily="18" charset="0"/>
              </a:rPr>
              <a:t> резко сужает ареал гнездования змееяда.</a:t>
            </a:r>
          </a:p>
        </p:txBody>
      </p:sp>
      <p:sp>
        <p:nvSpPr>
          <p:cNvPr id="4" name="Содержимое 3"/>
          <p:cNvSpPr>
            <a:spLocks noGrp="1"/>
          </p:cNvSpPr>
          <p:nvPr>
            <p:ph sz="half" idx="2"/>
          </p:nvPr>
        </p:nvSpPr>
        <p:spPr>
          <a:xfrm>
            <a:off x="4648200" y="214291"/>
            <a:ext cx="4281518" cy="3857651"/>
          </a:xfrm>
        </p:spPr>
        <p:txBody>
          <a:bodyPr>
            <a:normAutofit fontScale="92500"/>
          </a:bodyPr>
          <a:lstStyle/>
          <a:p>
            <a:pPr algn="just"/>
            <a:r>
              <a:rPr lang="ru-RU" sz="1800" b="1" dirty="0" smtClean="0">
                <a:solidFill>
                  <a:schemeClr val="tx1"/>
                </a:solidFill>
                <a:latin typeface="Times New Roman" pitchFamily="18" charset="0"/>
                <a:cs typeface="Times New Roman" pitchFamily="18" charset="0"/>
              </a:rPr>
              <a:t>Бородатая неясыть </a:t>
            </a:r>
            <a:r>
              <a:rPr lang="la-Latn" sz="1600" b="1" dirty="0" smtClean="0">
                <a:solidFill>
                  <a:schemeClr val="tx1"/>
                </a:solidFill>
                <a:latin typeface="Times New Roman" pitchFamily="18" charset="0"/>
                <a:cs typeface="Times New Roman" pitchFamily="18" charset="0"/>
              </a:rPr>
              <a:t>Strix nebulosa</a:t>
            </a:r>
            <a:endParaRPr lang="ru-RU" sz="1600" b="1" dirty="0" smtClean="0">
              <a:solidFill>
                <a:schemeClr val="tx1"/>
              </a:solidFill>
              <a:latin typeface="Times New Roman" pitchFamily="18" charset="0"/>
              <a:cs typeface="Times New Roman" pitchFamily="18" charset="0"/>
            </a:endParaRPr>
          </a:p>
          <a:p>
            <a:pPr algn="just"/>
            <a:r>
              <a:rPr lang="ru-RU" sz="1200" dirty="0" smtClean="0">
                <a:solidFill>
                  <a:schemeClr val="tx1"/>
                </a:solidFill>
              </a:rPr>
              <a:t>Большеголовая сова, окраска дымчато-серая без рыжих тонов. Глаза жёлтые с тёмными концентрическими полосами вокруг. Чёрное пятно под клювом, похожее на бороду, за что этот вид получил своё название. Нижняя сторона крыла полосатая.</a:t>
            </a:r>
          </a:p>
          <a:p>
            <a:pPr algn="just"/>
            <a:r>
              <a:rPr lang="ru-RU" sz="1200" dirty="0" smtClean="0">
                <a:solidFill>
                  <a:schemeClr val="tx1"/>
                </a:solidFill>
              </a:rPr>
              <a:t>Охотится днем преимущественно на мелких грызунов, иногда на белок и мелких птиц</a:t>
            </a:r>
          </a:p>
          <a:p>
            <a:pPr algn="just"/>
            <a:r>
              <a:rPr lang="ru-RU" sz="1200" dirty="0" smtClean="0">
                <a:solidFill>
                  <a:schemeClr val="tx1"/>
                </a:solidFill>
              </a:rPr>
              <a:t>Гнездовой постройки нет, использует подходящие по размерам гнезда других птиц — </a:t>
            </a:r>
            <a:r>
              <a:rPr lang="ru-RU" sz="1200" u="sng" dirty="0" smtClean="0">
                <a:solidFill>
                  <a:schemeClr val="tx1"/>
                </a:solidFill>
                <a:hlinkClick r:id="rId10" tooltip="Ястреб"/>
              </a:rPr>
              <a:t>ястребов</a:t>
            </a:r>
            <a:r>
              <a:rPr lang="ru-RU" sz="1200" dirty="0" smtClean="0">
                <a:solidFill>
                  <a:schemeClr val="tx1"/>
                </a:solidFill>
              </a:rPr>
              <a:t> и </a:t>
            </a:r>
            <a:r>
              <a:rPr lang="ru-RU" sz="1200" u="sng" dirty="0" smtClean="0">
                <a:solidFill>
                  <a:schemeClr val="tx1"/>
                </a:solidFill>
                <a:hlinkClick r:id="rId11" tooltip="Канюк"/>
              </a:rPr>
              <a:t>канюков</a:t>
            </a:r>
            <a:r>
              <a:rPr lang="ru-RU" sz="1200" dirty="0" smtClean="0">
                <a:solidFill>
                  <a:schemeClr val="tx1"/>
                </a:solidFill>
              </a:rPr>
              <a:t>. В кладке бывает от 2 до 4 белых </a:t>
            </a:r>
            <a:r>
              <a:rPr lang="ru-RU" sz="1200" dirty="0" err="1" smtClean="0">
                <a:solidFill>
                  <a:schemeClr val="tx1"/>
                </a:solidFill>
              </a:rPr>
              <a:t>яиц.Сова</a:t>
            </a:r>
            <a:r>
              <a:rPr lang="ru-RU" sz="1200" dirty="0" smtClean="0">
                <a:solidFill>
                  <a:schemeClr val="tx1"/>
                </a:solidFill>
              </a:rPr>
              <a:t> сидит на яйцах очень крепко, причем крылья и хвост у нее высоко подняты, так что птица напоминает насиживающую курицу. Самец, вероятно, участвует в насиживании. При приближении неприятеля к гнезду бородатая неясыть взлетает неохотно и только угрожающе щелкает клювом. Срок насиживания около </a:t>
            </a:r>
            <a:r>
              <a:rPr lang="ru-RU" sz="1200" dirty="0" err="1" smtClean="0">
                <a:solidFill>
                  <a:schemeClr val="tx1"/>
                </a:solidFill>
              </a:rPr>
              <a:t>месяца.Развитие</a:t>
            </a:r>
            <a:r>
              <a:rPr lang="ru-RU" sz="1200" dirty="0" smtClean="0">
                <a:solidFill>
                  <a:schemeClr val="tx1"/>
                </a:solidFill>
              </a:rPr>
              <a:t> птенцов идет медленно: перепархивать они начинают на шестой неделе после выхода из 1 яйца и только к середине августа надевают окончательный наряд. Выводки держатся вместе с родителями всю осень</a:t>
            </a:r>
          </a:p>
          <a:p>
            <a:endParaRPr lang="ru-RU" sz="1200" dirty="0">
              <a:solidFill>
                <a:schemeClr val="tx1"/>
              </a:solidFill>
            </a:endParaRPr>
          </a:p>
        </p:txBody>
      </p:sp>
      <p:pic>
        <p:nvPicPr>
          <p:cNvPr id="5" name="Рисунок 70" descr="&amp;Fcy;&amp;acy;&amp;jcy;&amp;lcy;:Bartkauz (Strix nebulosa) - Weltvogelpark Walsrode 2012-001.jpg"/>
          <p:cNvPicPr>
            <a:picLocks noChangeAspect="1" noChangeArrowheads="1"/>
          </p:cNvPicPr>
          <p:nvPr/>
        </p:nvPicPr>
        <p:blipFill>
          <a:blip r:embed="rId12" cstate="print"/>
          <a:srcRect/>
          <a:stretch>
            <a:fillRect/>
          </a:stretch>
        </p:blipFill>
        <p:spPr bwMode="auto">
          <a:xfrm>
            <a:off x="4857752" y="4157663"/>
            <a:ext cx="4094163" cy="2700337"/>
          </a:xfrm>
          <a:prstGeom prst="rect">
            <a:avLst/>
          </a:prstGeom>
          <a:noFill/>
          <a:ln w="9525">
            <a:noFill/>
            <a:miter lim="800000"/>
            <a:headEnd/>
            <a:tailEnd/>
          </a:ln>
        </p:spPr>
      </p:pic>
      <p:pic>
        <p:nvPicPr>
          <p:cNvPr id="2050" name="Picture 2" descr="https://encrypted-tbn3.gstatic.com/images?q=tbn:ANd9GcRG4OlKcnAWVjbPKorwKwssWxMR9jVRl2P4CnsievKoy4yGqU6b"/>
          <p:cNvPicPr>
            <a:picLocks noChangeAspect="1" noChangeArrowheads="1"/>
          </p:cNvPicPr>
          <p:nvPr/>
        </p:nvPicPr>
        <p:blipFill>
          <a:blip r:embed="rId13" cstate="print"/>
          <a:srcRect/>
          <a:stretch>
            <a:fillRect/>
          </a:stretch>
        </p:blipFill>
        <p:spPr bwMode="auto">
          <a:xfrm>
            <a:off x="1500166" y="4695824"/>
            <a:ext cx="2114550" cy="21621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08912" cy="369332"/>
          </a:xfrm>
          <a:prstGeom prst="rect">
            <a:avLst/>
          </a:prstGeom>
          <a:noFill/>
        </p:spPr>
        <p:txBody>
          <a:bodyPr wrap="square" rtlCol="0">
            <a:spAutoFit/>
          </a:bodyPr>
          <a:lstStyle/>
          <a:p>
            <a:endParaRPr lang="ru-RU" dirty="0"/>
          </a:p>
        </p:txBody>
      </p:sp>
      <p:sp>
        <p:nvSpPr>
          <p:cNvPr id="5" name="TextBox 4"/>
          <p:cNvSpPr txBox="1"/>
          <p:nvPr/>
        </p:nvSpPr>
        <p:spPr>
          <a:xfrm>
            <a:off x="755576" y="188640"/>
            <a:ext cx="799288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b="1" dirty="0" smtClean="0">
                <a:solidFill>
                  <a:schemeClr val="accent1">
                    <a:lumMod val="50000"/>
                  </a:schemeClr>
                </a:solidFill>
                <a:latin typeface="Times New Roman" pitchFamily="18" charset="0"/>
                <a:cs typeface="Times New Roman" pitchFamily="18" charset="0"/>
              </a:rPr>
              <a:t>Государственный </a:t>
            </a:r>
            <a:r>
              <a:rPr lang="ru-RU" sz="2400" b="1" dirty="0">
                <a:solidFill>
                  <a:schemeClr val="accent1">
                    <a:lumMod val="50000"/>
                  </a:schemeClr>
                </a:solidFill>
                <a:latin typeface="Times New Roman" pitchFamily="18" charset="0"/>
                <a:cs typeface="Times New Roman" pitchFamily="18" charset="0"/>
              </a:rPr>
              <a:t>природный заказник, комплексный </a:t>
            </a:r>
            <a:r>
              <a:rPr lang="ru-RU" sz="2400" b="1" dirty="0" smtClean="0">
                <a:solidFill>
                  <a:schemeClr val="accent1">
                    <a:lumMod val="50000"/>
                  </a:schemeClr>
                </a:solidFill>
                <a:latin typeface="Times New Roman" pitchFamily="18" charset="0"/>
                <a:cs typeface="Times New Roman" pitchFamily="18" charset="0"/>
              </a:rPr>
              <a:t>Преображенская </a:t>
            </a:r>
            <a:r>
              <a:rPr lang="ru-RU" sz="2400" b="1" dirty="0">
                <a:solidFill>
                  <a:schemeClr val="accent1">
                    <a:lumMod val="50000"/>
                  </a:schemeClr>
                </a:solidFill>
                <a:latin typeface="Times New Roman" pitchFamily="18" charset="0"/>
                <a:cs typeface="Times New Roman" pitchFamily="18" charset="0"/>
              </a:rPr>
              <a:t>роща</a:t>
            </a:r>
          </a:p>
        </p:txBody>
      </p:sp>
      <p:sp>
        <p:nvSpPr>
          <p:cNvPr id="6" name="TextBox 5"/>
          <p:cNvSpPr txBox="1"/>
          <p:nvPr/>
        </p:nvSpPr>
        <p:spPr>
          <a:xfrm>
            <a:off x="755576" y="1268760"/>
            <a:ext cx="8136904" cy="3770263"/>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Междуречное </a:t>
            </a:r>
            <a:r>
              <a:rPr lang="ru-RU" sz="1700" dirty="0">
                <a:latin typeface="Times New Roman" pitchFamily="18" charset="0"/>
                <a:cs typeface="Times New Roman" pitchFamily="18" charset="0"/>
              </a:rPr>
              <a:t>пространство рек </a:t>
            </a:r>
            <a:r>
              <a:rPr lang="ru-RU" sz="1700" dirty="0" err="1">
                <a:latin typeface="Times New Roman" pitchFamily="18" charset="0"/>
                <a:cs typeface="Times New Roman" pitchFamily="18" charset="0"/>
              </a:rPr>
              <a:t>Нендовка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Немда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Вохтома</a:t>
            </a:r>
            <a:r>
              <a:rPr lang="ru-RU" sz="1700" dirty="0">
                <a:latin typeface="Times New Roman" pitchFamily="18" charset="0"/>
                <a:cs typeface="Times New Roman" pitchFamily="18" charset="0"/>
              </a:rPr>
              <a:t>. Редкий в масштабах физико-географической провинции и Костромской области ландшафт низменной </a:t>
            </a:r>
            <a:r>
              <a:rPr lang="ru-RU" sz="1700" dirty="0" err="1">
                <a:latin typeface="Times New Roman" pitchFamily="18" charset="0"/>
                <a:cs typeface="Times New Roman" pitchFamily="18" charset="0"/>
              </a:rPr>
              <a:t>водноледниковой</a:t>
            </a:r>
            <a:r>
              <a:rPr lang="ru-RU" sz="1700" dirty="0">
                <a:latin typeface="Times New Roman" pitchFamily="18" charset="0"/>
                <a:cs typeface="Times New Roman" pitchFamily="18" charset="0"/>
              </a:rPr>
              <a:t> песчаной равнины с лиственнично- сосновыми лесами. Территория бывшей корабельной лиственничной рощи, выделенной в начале XIX века (Преображенская лесная дача). Насаждения участками были нарушены вырубками и пожарами. В настоящее время наблюдается естественная </a:t>
            </a:r>
            <a:r>
              <a:rPr lang="ru-RU" sz="1700" dirty="0" err="1">
                <a:latin typeface="Times New Roman" pitchFamily="18" charset="0"/>
                <a:cs typeface="Times New Roman" pitchFamily="18" charset="0"/>
              </a:rPr>
              <a:t>постпирогенная</a:t>
            </a:r>
            <a:r>
              <a:rPr lang="ru-RU" sz="1700" dirty="0">
                <a:latin typeface="Times New Roman" pitchFamily="18" charset="0"/>
                <a:cs typeface="Times New Roman" pitchFamily="18" charset="0"/>
              </a:rPr>
              <a:t> динамика с повсеместным возобновлением лиственницы, находящейся на границе ареала. В то же время сохранились многочисленные лиственницы в возрасте 120-140 лет, а отдельные деревья 350-380 лет. Составная часть экологического каркаса бассейна </a:t>
            </a:r>
            <a:r>
              <a:rPr lang="ru-RU" sz="1700" dirty="0" err="1">
                <a:latin typeface="Times New Roman" pitchFamily="18" charset="0"/>
                <a:cs typeface="Times New Roman" pitchFamily="18" charset="0"/>
              </a:rPr>
              <a:t>Неи</a:t>
            </a:r>
            <a:r>
              <a:rPr lang="ru-RU" sz="1700" dirty="0">
                <a:latin typeface="Times New Roman" pitchFamily="18" charset="0"/>
                <a:cs typeface="Times New Roman" pitchFamily="18" charset="0"/>
              </a:rPr>
              <a:t>, обеспечивающая непрерывность полосы боровых ландшафтов. Имеет </a:t>
            </a:r>
            <a:r>
              <a:rPr lang="ru-RU" sz="1700" dirty="0" err="1">
                <a:latin typeface="Times New Roman" pitchFamily="18" charset="0"/>
                <a:cs typeface="Times New Roman" pitchFamily="18" charset="0"/>
              </a:rPr>
              <a:t>водоохранное</a:t>
            </a:r>
            <a:r>
              <a:rPr lang="ru-RU" sz="1700" dirty="0">
                <a:latin typeface="Times New Roman" pitchFamily="18" charset="0"/>
                <a:cs typeface="Times New Roman" pitchFamily="18" charset="0"/>
              </a:rPr>
              <a:t> и </a:t>
            </a:r>
            <a:r>
              <a:rPr lang="ru-RU" sz="1700" dirty="0" err="1">
                <a:latin typeface="Times New Roman" pitchFamily="18" charset="0"/>
                <a:cs typeface="Times New Roman" pitchFamily="18" charset="0"/>
              </a:rPr>
              <a:t>противодефляционное</a:t>
            </a:r>
            <a:r>
              <a:rPr lang="ru-RU" sz="1700" dirty="0">
                <a:latin typeface="Times New Roman" pitchFamily="18" charset="0"/>
                <a:cs typeface="Times New Roman" pitchFamily="18" charset="0"/>
              </a:rPr>
              <a:t> значение. Ценные местообитания филина (Красная книга РФ), длиннохвостой и бородатой неясытей (СИТЭС, Приложение II). Территория оптимальна как резерват для воспроизводства охотничьих животных.</a:t>
            </a:r>
          </a:p>
        </p:txBody>
      </p:sp>
    </p:spTree>
    <p:extLst>
      <p:ext uri="{BB962C8B-B14F-4D97-AF65-F5344CB8AC3E}">
        <p14:creationId xmlns:p14="http://schemas.microsoft.com/office/powerpoint/2010/main" val="410643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60648"/>
            <a:ext cx="770485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b="1" dirty="0" smtClean="0">
                <a:solidFill>
                  <a:schemeClr val="accent1">
                    <a:lumMod val="50000"/>
                  </a:schemeClr>
                </a:solidFill>
                <a:latin typeface="Times New Roman" pitchFamily="18" charset="0"/>
                <a:cs typeface="Times New Roman" pitchFamily="18" charset="0"/>
              </a:rPr>
              <a:t>Государственный </a:t>
            </a:r>
            <a:r>
              <a:rPr lang="ru-RU" sz="2400" b="1" dirty="0">
                <a:solidFill>
                  <a:schemeClr val="accent1">
                    <a:lumMod val="50000"/>
                  </a:schemeClr>
                </a:solidFill>
                <a:latin typeface="Times New Roman" pitchFamily="18" charset="0"/>
                <a:cs typeface="Times New Roman" pitchFamily="18" charset="0"/>
              </a:rPr>
              <a:t>природный заказник, комплексный </a:t>
            </a:r>
            <a:r>
              <a:rPr lang="ru-RU" sz="2400" b="1" dirty="0" err="1" smtClean="0">
                <a:solidFill>
                  <a:schemeClr val="accent1">
                    <a:lumMod val="50000"/>
                  </a:schemeClr>
                </a:solidFill>
                <a:latin typeface="Times New Roman" pitchFamily="18" charset="0"/>
                <a:cs typeface="Times New Roman" pitchFamily="18" charset="0"/>
              </a:rPr>
              <a:t>Козырно</a:t>
            </a:r>
            <a:r>
              <a:rPr lang="ru-RU" sz="2400" b="1" dirty="0" smtClean="0">
                <a:solidFill>
                  <a:schemeClr val="accent1">
                    <a:lumMod val="50000"/>
                  </a:schemeClr>
                </a:solidFill>
                <a:latin typeface="Times New Roman" pitchFamily="18" charset="0"/>
                <a:cs typeface="Times New Roman" pitchFamily="18" charset="0"/>
              </a:rPr>
              <a:t> - </a:t>
            </a:r>
            <a:r>
              <a:rPr lang="ru-RU" sz="2400" b="1" dirty="0">
                <a:solidFill>
                  <a:schemeClr val="accent1">
                    <a:lumMod val="50000"/>
                  </a:schemeClr>
                </a:solidFill>
                <a:latin typeface="Times New Roman" pitchFamily="18" charset="0"/>
                <a:cs typeface="Times New Roman" pitchFamily="18" charset="0"/>
              </a:rPr>
              <a:t>Ильинский</a:t>
            </a:r>
          </a:p>
        </p:txBody>
      </p:sp>
      <p:sp>
        <p:nvSpPr>
          <p:cNvPr id="5" name="TextBox 4"/>
          <p:cNvSpPr txBox="1"/>
          <p:nvPr/>
        </p:nvSpPr>
        <p:spPr>
          <a:xfrm>
            <a:off x="755576" y="1628800"/>
            <a:ext cx="7992888" cy="3139321"/>
          </a:xfrm>
          <a:prstGeom prst="rect">
            <a:avLst/>
          </a:prstGeom>
          <a:noFill/>
        </p:spPr>
        <p:txBody>
          <a:bodyPr wrap="square" rtlCol="0">
            <a:spAutoFit/>
          </a:bodyPr>
          <a:lstStyle/>
          <a:p>
            <a:pPr algn="just"/>
            <a:r>
              <a:rPr lang="ru-RU" dirty="0" smtClean="0"/>
              <a:t>	</a:t>
            </a:r>
            <a:r>
              <a:rPr lang="ru-RU" dirty="0" smtClean="0">
                <a:latin typeface="Times New Roman" pitchFamily="18" charset="0"/>
                <a:cs typeface="Times New Roman" pitchFamily="18" charset="0"/>
              </a:rPr>
              <a:t>Болото </a:t>
            </a:r>
            <a:r>
              <a:rPr lang="ru-RU" dirty="0" err="1">
                <a:latin typeface="Times New Roman" pitchFamily="18" charset="0"/>
                <a:cs typeface="Times New Roman" pitchFamily="18" charset="0"/>
              </a:rPr>
              <a:t>Ильинское</a:t>
            </a:r>
            <a:r>
              <a:rPr lang="ru-RU" dirty="0">
                <a:latin typeface="Times New Roman" pitchFamily="18" charset="0"/>
                <a:cs typeface="Times New Roman" pitchFamily="18" charset="0"/>
              </a:rPr>
              <a:t>, Болото Козырное. Ценное водно-болотное угодье - крупный комплекс верховых болот, типичных для плоских озерно- </a:t>
            </a:r>
            <a:r>
              <a:rPr lang="ru-RU" dirty="0" err="1">
                <a:latin typeface="Times New Roman" pitchFamily="18" charset="0"/>
                <a:cs typeface="Times New Roman" pitchFamily="18" charset="0"/>
              </a:rPr>
              <a:t>водноледниковых</a:t>
            </a:r>
            <a:r>
              <a:rPr lang="ru-RU" dirty="0">
                <a:latin typeface="Times New Roman" pitchFamily="18" charset="0"/>
                <a:cs typeface="Times New Roman" pitchFamily="18" charset="0"/>
              </a:rPr>
              <a:t> равнин, истоки рек Медвежья и </a:t>
            </a:r>
            <a:r>
              <a:rPr lang="ru-RU" dirty="0" err="1">
                <a:latin typeface="Times New Roman" pitchFamily="18" charset="0"/>
                <a:cs typeface="Times New Roman" pitchFamily="18" charset="0"/>
              </a:rPr>
              <a:t>Ингирь</a:t>
            </a:r>
            <a:r>
              <a:rPr lang="ru-RU" dirty="0">
                <a:latin typeface="Times New Roman" pitchFamily="18" charset="0"/>
                <a:cs typeface="Times New Roman" pitchFamily="18" charset="0"/>
              </a:rPr>
              <a:t> (притоки р. </a:t>
            </a:r>
            <a:r>
              <a:rPr lang="ru-RU" dirty="0" err="1">
                <a:latin typeface="Times New Roman" pitchFamily="18" charset="0"/>
                <a:cs typeface="Times New Roman" pitchFamily="18" charset="0"/>
              </a:rPr>
              <a:t>Нельша</a:t>
            </a:r>
            <a:r>
              <a:rPr lang="ru-RU" dirty="0">
                <a:latin typeface="Times New Roman" pitchFamily="18" charset="0"/>
                <a:cs typeface="Times New Roman" pitchFamily="18" charset="0"/>
              </a:rPr>
              <a:t>). Часть системы болот, контролирующих формирование стока р. </a:t>
            </a:r>
            <a:r>
              <a:rPr lang="ru-RU" dirty="0" err="1">
                <a:latin typeface="Times New Roman" pitchFamily="18" charset="0"/>
                <a:cs typeface="Times New Roman" pitchFamily="18" charset="0"/>
              </a:rPr>
              <a:t>Нея</a:t>
            </a:r>
            <a:r>
              <a:rPr lang="ru-RU" dirty="0">
                <a:latin typeface="Times New Roman" pitchFamily="18" charset="0"/>
                <a:cs typeface="Times New Roman" pitchFamily="18" charset="0"/>
              </a:rPr>
              <a:t>. Буферная зона представлена производными осиново-березово- еловыми лесами, частично заболоченными. Ценные местообитания белой куропатки, большого кроншнепа (Красная книга РФ), серого журавля и др. Составная часть экологического каркаса бассейна </a:t>
            </a:r>
            <a:r>
              <a:rPr lang="ru-RU" dirty="0" err="1">
                <a:latin typeface="Times New Roman" pitchFamily="18" charset="0"/>
                <a:cs typeface="Times New Roman" pitchFamily="18" charset="0"/>
              </a:rPr>
              <a:t>Неи</a:t>
            </a:r>
            <a:r>
              <a:rPr lang="ru-RU" dirty="0">
                <a:latin typeface="Times New Roman" pitchFamily="18" charset="0"/>
                <a:cs typeface="Times New Roman" pitchFamily="18" charset="0"/>
              </a:rPr>
              <a:t>, обеспечивающая непрерывность полосы боровых ландшафтов. Имеет </a:t>
            </a:r>
            <a:r>
              <a:rPr lang="ru-RU" dirty="0" err="1">
                <a:latin typeface="Times New Roman" pitchFamily="18" charset="0"/>
                <a:cs typeface="Times New Roman" pitchFamily="18" charset="0"/>
              </a:rPr>
              <a:t>водоохранное</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противодефляционное</a:t>
            </a:r>
            <a:r>
              <a:rPr lang="ru-RU" dirty="0">
                <a:latin typeface="Times New Roman" pitchFamily="18" charset="0"/>
                <a:cs typeface="Times New Roman" pitchFamily="18" charset="0"/>
              </a:rPr>
              <a:t> значение. Территория участвует в формировании экологического каркаса центральной части области, в частности бассейна р. </a:t>
            </a:r>
            <a:r>
              <a:rPr lang="ru-RU" dirty="0" err="1">
                <a:latin typeface="Times New Roman" pitchFamily="18" charset="0"/>
                <a:cs typeface="Times New Roman" pitchFamily="18" charset="0"/>
              </a:rPr>
              <a:t>Нея</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80023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Растения</a:t>
            </a:r>
            <a:endParaRPr lang="ru-RU" sz="4000" dirty="0">
              <a:latin typeface="Times New Roman" pitchFamily="18" charset="0"/>
              <a:cs typeface="Times New Roman" pitchFamily="18" charset="0"/>
            </a:endParaRPr>
          </a:p>
        </p:txBody>
      </p:sp>
      <p:sp>
        <p:nvSpPr>
          <p:cNvPr id="4" name="TextBox 3"/>
          <p:cNvSpPr txBox="1"/>
          <p:nvPr/>
        </p:nvSpPr>
        <p:spPr>
          <a:xfrm>
            <a:off x="2857488" y="1214422"/>
            <a:ext cx="3600400" cy="3139321"/>
          </a:xfrm>
          <a:prstGeom prst="rect">
            <a:avLst/>
          </a:prstGeom>
          <a:noFill/>
        </p:spPr>
        <p:txBody>
          <a:bodyPr wrap="square" rtlCol="0">
            <a:spAutoFit/>
          </a:bodyPr>
          <a:lstStyle/>
          <a:p>
            <a:r>
              <a:rPr lang="ru-RU" b="1" dirty="0">
                <a:solidFill>
                  <a:schemeClr val="bg1">
                    <a:lumMod val="50000"/>
                  </a:schemeClr>
                </a:solidFill>
                <a:latin typeface="Times New Roman" pitchFamily="18" charset="0"/>
                <a:cs typeface="Times New Roman" pitchFamily="18" charset="0"/>
              </a:rPr>
              <a:t>Хвощ </a:t>
            </a:r>
            <a:r>
              <a:rPr lang="ru-RU" b="1" dirty="0" err="1" smtClean="0">
                <a:solidFill>
                  <a:schemeClr val="bg1">
                    <a:lumMod val="50000"/>
                  </a:schemeClr>
                </a:solidFill>
                <a:latin typeface="Times New Roman" pitchFamily="18" charset="0"/>
                <a:cs typeface="Times New Roman" pitchFamily="18" charset="0"/>
              </a:rPr>
              <a:t>камышковый</a:t>
            </a:r>
            <a:endParaRPr lang="ru-RU" b="1" dirty="0" smtClean="0">
              <a:solidFill>
                <a:schemeClr val="bg1">
                  <a:lumMod val="50000"/>
                </a:schemeClr>
              </a:solidFill>
              <a:latin typeface="Times New Roman" pitchFamily="18" charset="0"/>
              <a:cs typeface="Times New Roman" pitchFamily="18" charset="0"/>
            </a:endParaRPr>
          </a:p>
          <a:p>
            <a:r>
              <a:rPr lang="ru-RU" b="1" dirty="0" err="1">
                <a:solidFill>
                  <a:schemeClr val="bg1">
                    <a:lumMod val="50000"/>
                  </a:schemeClr>
                </a:solidFill>
                <a:latin typeface="Times New Roman" pitchFamily="18" charset="0"/>
                <a:cs typeface="Times New Roman" pitchFamily="18" charset="0"/>
              </a:rPr>
              <a:t>Овсик</a:t>
            </a:r>
            <a:r>
              <a:rPr lang="ru-RU" b="1" dirty="0">
                <a:solidFill>
                  <a:schemeClr val="bg1">
                    <a:lumMod val="50000"/>
                  </a:schemeClr>
                </a:solidFill>
                <a:latin typeface="Times New Roman" pitchFamily="18" charset="0"/>
                <a:cs typeface="Times New Roman" pitchFamily="18" charset="0"/>
              </a:rPr>
              <a:t> </a:t>
            </a:r>
            <a:r>
              <a:rPr lang="ru-RU" b="1" dirty="0" smtClean="0">
                <a:solidFill>
                  <a:schemeClr val="bg1">
                    <a:lumMod val="50000"/>
                  </a:schemeClr>
                </a:solidFill>
                <a:latin typeface="Times New Roman" pitchFamily="18" charset="0"/>
                <a:cs typeface="Times New Roman" pitchFamily="18" charset="0"/>
              </a:rPr>
              <a:t>извилистый</a:t>
            </a:r>
          </a:p>
          <a:p>
            <a:r>
              <a:rPr lang="ru-RU" b="1" dirty="0">
                <a:solidFill>
                  <a:schemeClr val="bg1"/>
                </a:solidFill>
                <a:latin typeface="Times New Roman" pitchFamily="18" charset="0"/>
                <a:cs typeface="Times New Roman" pitchFamily="18" charset="0"/>
              </a:rPr>
              <a:t>Цинна  </a:t>
            </a:r>
            <a:r>
              <a:rPr lang="ru-RU" b="1" dirty="0" smtClean="0">
                <a:solidFill>
                  <a:schemeClr val="bg1"/>
                </a:solidFill>
                <a:latin typeface="Times New Roman" pitchFamily="18" charset="0"/>
                <a:cs typeface="Times New Roman" pitchFamily="18" charset="0"/>
              </a:rPr>
              <a:t>широколистная</a:t>
            </a:r>
          </a:p>
          <a:p>
            <a:r>
              <a:rPr lang="ru-RU" b="1" dirty="0">
                <a:solidFill>
                  <a:schemeClr val="bg1">
                    <a:lumMod val="50000"/>
                  </a:schemeClr>
                </a:solidFill>
                <a:latin typeface="Times New Roman" pitchFamily="18" charset="0"/>
                <a:cs typeface="Times New Roman" pitchFamily="18" charset="0"/>
              </a:rPr>
              <a:t>Манник </a:t>
            </a:r>
            <a:r>
              <a:rPr lang="ru-RU" b="1" dirty="0" smtClean="0">
                <a:solidFill>
                  <a:schemeClr val="bg1">
                    <a:lumMod val="50000"/>
                  </a:schemeClr>
                </a:solidFill>
                <a:latin typeface="Times New Roman" pitchFamily="18" charset="0"/>
                <a:cs typeface="Times New Roman" pitchFamily="18" charset="0"/>
              </a:rPr>
              <a:t>дубравный</a:t>
            </a:r>
          </a:p>
          <a:p>
            <a:r>
              <a:rPr lang="ru-RU" b="1" dirty="0">
                <a:solidFill>
                  <a:schemeClr val="bg1"/>
                </a:solidFill>
                <a:latin typeface="Times New Roman" pitchFamily="18" charset="0"/>
                <a:cs typeface="Times New Roman" pitchFamily="18" charset="0"/>
              </a:rPr>
              <a:t>Осока </a:t>
            </a:r>
            <a:r>
              <a:rPr lang="ru-RU" b="1" dirty="0" smtClean="0">
                <a:solidFill>
                  <a:schemeClr val="bg1"/>
                </a:solidFill>
                <a:latin typeface="Times New Roman" pitchFamily="18" charset="0"/>
                <a:cs typeface="Times New Roman" pitchFamily="18" charset="0"/>
              </a:rPr>
              <a:t>береговая</a:t>
            </a:r>
          </a:p>
          <a:p>
            <a:r>
              <a:rPr lang="ru-RU" b="1" dirty="0" err="1">
                <a:solidFill>
                  <a:schemeClr val="bg1"/>
                </a:solidFill>
                <a:latin typeface="Times New Roman" pitchFamily="18" charset="0"/>
                <a:cs typeface="Times New Roman" pitchFamily="18" charset="0"/>
              </a:rPr>
              <a:t>Пальчатокоренник</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пятнистый</a:t>
            </a:r>
          </a:p>
          <a:p>
            <a:r>
              <a:rPr lang="ru-RU" b="1" dirty="0" err="1">
                <a:solidFill>
                  <a:schemeClr val="bg1"/>
                </a:solidFill>
                <a:latin typeface="Times New Roman" pitchFamily="18" charset="0"/>
                <a:cs typeface="Times New Roman" pitchFamily="18" charset="0"/>
              </a:rPr>
              <a:t>Надбородник</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безлистный</a:t>
            </a:r>
          </a:p>
          <a:p>
            <a:r>
              <a:rPr lang="ru-RU" b="1" dirty="0" err="1">
                <a:solidFill>
                  <a:schemeClr val="bg1"/>
                </a:solidFill>
                <a:latin typeface="Times New Roman" pitchFamily="18" charset="0"/>
                <a:cs typeface="Times New Roman" pitchFamily="18" charset="0"/>
              </a:rPr>
              <a:t>Гудейра</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ползучая</a:t>
            </a:r>
          </a:p>
          <a:p>
            <a:r>
              <a:rPr lang="ru-RU" b="1" dirty="0">
                <a:solidFill>
                  <a:schemeClr val="bg1"/>
                </a:solidFill>
                <a:latin typeface="Times New Roman" pitchFamily="18" charset="0"/>
                <a:cs typeface="Times New Roman" pitchFamily="18" charset="0"/>
              </a:rPr>
              <a:t>Малина </a:t>
            </a:r>
            <a:r>
              <a:rPr lang="ru-RU" b="1" dirty="0" err="1" smtClean="0">
                <a:solidFill>
                  <a:schemeClr val="bg1"/>
                </a:solidFill>
                <a:latin typeface="Times New Roman" pitchFamily="18" charset="0"/>
                <a:cs typeface="Times New Roman" pitchFamily="18" charset="0"/>
              </a:rPr>
              <a:t>хмелистая</a:t>
            </a:r>
            <a:endParaRPr lang="ru-RU" b="1" dirty="0" smtClean="0">
              <a:solidFill>
                <a:schemeClr val="bg1"/>
              </a:solidFill>
              <a:latin typeface="Times New Roman" pitchFamily="18" charset="0"/>
              <a:cs typeface="Times New Roman" pitchFamily="18" charset="0"/>
            </a:endParaRPr>
          </a:p>
          <a:p>
            <a:r>
              <a:rPr lang="ru-RU" b="1" dirty="0">
                <a:solidFill>
                  <a:schemeClr val="bg1"/>
                </a:solidFill>
                <a:latin typeface="Times New Roman" pitchFamily="18" charset="0"/>
                <a:cs typeface="Times New Roman" pitchFamily="18" charset="0"/>
              </a:rPr>
              <a:t>Фиалка </a:t>
            </a:r>
            <a:r>
              <a:rPr lang="ru-RU" b="1" dirty="0" err="1" smtClean="0">
                <a:solidFill>
                  <a:schemeClr val="bg1"/>
                </a:solidFill>
                <a:latin typeface="Times New Roman" pitchFamily="18" charset="0"/>
                <a:cs typeface="Times New Roman" pitchFamily="18" charset="0"/>
              </a:rPr>
              <a:t>холмовая</a:t>
            </a:r>
            <a:endParaRPr lang="ru-RU" b="1" dirty="0" smtClean="0">
              <a:solidFill>
                <a:schemeClr val="bg1"/>
              </a:solidFill>
              <a:latin typeface="Times New Roman" pitchFamily="18" charset="0"/>
              <a:cs typeface="Times New Roman" pitchFamily="18" charset="0"/>
            </a:endParaRPr>
          </a:p>
          <a:p>
            <a:endParaRPr lang="ru-RU" dirty="0">
              <a:solidFill>
                <a:srgbClr val="002060"/>
              </a:solidFill>
            </a:endParaRPr>
          </a:p>
        </p:txBody>
      </p:sp>
    </p:spTree>
    <p:extLst>
      <p:ext uri="{BB962C8B-B14F-4D97-AF65-F5344CB8AC3E}">
        <p14:creationId xmlns:p14="http://schemas.microsoft.com/office/powerpoint/2010/main" val="118230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214291"/>
            <a:ext cx="4244280" cy="4429156"/>
          </a:xfrm>
        </p:spPr>
        <p:txBody>
          <a:bodyPr>
            <a:noAutofit/>
          </a:bodyPr>
          <a:lstStyle/>
          <a:p>
            <a:pPr marL="0" indent="0" algn="just">
              <a:buNone/>
            </a:pPr>
            <a:r>
              <a:rPr lang="ru-RU" sz="2000" b="1" dirty="0" smtClean="0">
                <a:solidFill>
                  <a:schemeClr val="tx1"/>
                </a:solidFill>
                <a:latin typeface="Times New Roman" pitchFamily="18" charset="0"/>
                <a:cs typeface="Times New Roman" pitchFamily="18" charset="0"/>
              </a:rPr>
              <a:t>Хвощ </a:t>
            </a:r>
            <a:r>
              <a:rPr lang="ru-RU" sz="2000" b="1" dirty="0" err="1" smtClean="0">
                <a:solidFill>
                  <a:schemeClr val="tx1"/>
                </a:solidFill>
                <a:latin typeface="Times New Roman" pitchFamily="18" charset="0"/>
                <a:cs typeface="Times New Roman" pitchFamily="18" charset="0"/>
              </a:rPr>
              <a:t>камышковый</a:t>
            </a:r>
            <a:r>
              <a:rPr lang="ru-RU"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Equisetum </a:t>
            </a:r>
            <a:r>
              <a:rPr lang="en-US" sz="2000" b="1" dirty="0" err="1" smtClean="0">
                <a:solidFill>
                  <a:schemeClr val="tx1"/>
                </a:solidFill>
                <a:latin typeface="Times New Roman" pitchFamily="18" charset="0"/>
                <a:cs typeface="Times New Roman" pitchFamily="18" charset="0"/>
              </a:rPr>
              <a:t>scirpoides</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Michx</a:t>
            </a:r>
            <a:r>
              <a:rPr lang="en-US" sz="2000" b="1" dirty="0" smtClean="0">
                <a:solidFill>
                  <a:schemeClr val="tx1"/>
                </a:solidFill>
                <a:latin typeface="Times New Roman" pitchFamily="18" charset="0"/>
                <a:cs typeface="Times New Roman" pitchFamily="18" charset="0"/>
              </a:rPr>
              <a:t>. </a:t>
            </a:r>
            <a:r>
              <a:rPr lang="ru-RU" sz="1300" dirty="0" smtClean="0">
                <a:solidFill>
                  <a:schemeClr val="tx1"/>
                </a:solidFill>
                <a:latin typeface="Times New Roman" pitchFamily="18" charset="0"/>
                <a:cs typeface="Times New Roman" pitchFamily="18" charset="0"/>
              </a:rPr>
              <a:t>Многолетнее растение до 30 см высотой, с длинным тонким корневищем и многочисленными надземными побегами, часто образующими густые </a:t>
            </a:r>
            <a:r>
              <a:rPr lang="ru-RU" sz="1300" dirty="0" err="1" smtClean="0">
                <a:solidFill>
                  <a:schemeClr val="tx1"/>
                </a:solidFill>
                <a:latin typeface="Times New Roman" pitchFamily="18" charset="0"/>
                <a:cs typeface="Times New Roman" pitchFamily="18" charset="0"/>
              </a:rPr>
              <a:t>дернинки</a:t>
            </a:r>
            <a:r>
              <a:rPr lang="ru-RU" sz="1300" dirty="0" smtClean="0">
                <a:solidFill>
                  <a:schemeClr val="tx1"/>
                </a:solidFill>
                <a:latin typeface="Times New Roman" pitchFamily="18" charset="0"/>
                <a:cs typeface="Times New Roman" pitchFamily="18" charset="0"/>
              </a:rPr>
              <a:t>. Стебли темно-зеленые, жестковатые, в нижней части нередко стелющиеся, дуговидно согнутые, тонкие (до 1,5 мм толщиной), с 5-8 ребрами, простые или разветвленные у основания, на разрезе с 3 узкими полостями (центральная полость отсутствует). Влагалища слабо вздутые, черноватые, воронковидные, с тремя продолговато-ланцетовидными, отстоящими от стебля, в основании черными, по краям беловатыми зубцами, постепенно переходящими в шиловидное окончание. Колоски 3—4 мм длиной, значительно толще стеблей, окончания которых при наличии колосков выглядят булавовидными. Большая часть надземных побегов зимует. </a:t>
            </a:r>
            <a:r>
              <a:rPr lang="ru-RU" sz="1300" dirty="0" err="1" smtClean="0">
                <a:solidFill>
                  <a:schemeClr val="tx1"/>
                </a:solidFill>
                <a:latin typeface="Times New Roman" pitchFamily="18" charset="0"/>
                <a:cs typeface="Times New Roman" pitchFamily="18" charset="0"/>
              </a:rPr>
              <a:t>Спороносит</a:t>
            </a:r>
            <a:r>
              <a:rPr lang="ru-RU" sz="1300" dirty="0" smtClean="0">
                <a:solidFill>
                  <a:schemeClr val="tx1"/>
                </a:solidFill>
                <a:latin typeface="Times New Roman" pitchFamily="18" charset="0"/>
                <a:cs typeface="Times New Roman" pitchFamily="18" charset="0"/>
              </a:rPr>
              <a:t> в мае-июне. Размножение вегетативное и спорами. Встречается в сырых </a:t>
            </a:r>
            <a:r>
              <a:rPr lang="ru-RU" sz="1300" dirty="0" err="1" smtClean="0">
                <a:solidFill>
                  <a:schemeClr val="tx1"/>
                </a:solidFill>
                <a:latin typeface="Times New Roman" pitchFamily="18" charset="0"/>
                <a:cs typeface="Times New Roman" pitchFamily="18" charset="0"/>
              </a:rPr>
              <a:t>ельниках-зеленомошниках</a:t>
            </a:r>
            <a:r>
              <a:rPr lang="ru-RU" sz="1300" dirty="0" smtClean="0">
                <a:solidFill>
                  <a:schemeClr val="tx1"/>
                </a:solidFill>
                <a:latin typeface="Times New Roman" pitchFamily="18" charset="0"/>
                <a:cs typeface="Times New Roman" pitchFamily="18" charset="0"/>
              </a:rPr>
              <a:t> и сосняках-черничниках, иногда на ключевых болотах. </a:t>
            </a:r>
            <a:endParaRPr lang="ru-RU" sz="1300" b="1" dirty="0" smtClean="0">
              <a:solidFill>
                <a:schemeClr val="tx1"/>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572000" y="214290"/>
            <a:ext cx="4038600" cy="3786214"/>
          </a:xfrm>
        </p:spPr>
        <p:txBody>
          <a:bodyPr>
            <a:normAutofit fontScale="92500" lnSpcReduction="10000"/>
          </a:bodyPr>
          <a:lstStyle/>
          <a:p>
            <a:pPr>
              <a:buNone/>
            </a:pPr>
            <a:r>
              <a:rPr lang="ru-RU" sz="1800" b="1" dirty="0" err="1" smtClean="0">
                <a:solidFill>
                  <a:schemeClr val="tx1"/>
                </a:solidFill>
                <a:latin typeface="Times New Roman" pitchFamily="18" charset="0"/>
                <a:cs typeface="Times New Roman" pitchFamily="18" charset="0"/>
              </a:rPr>
              <a:t>Овсик</a:t>
            </a:r>
            <a:r>
              <a:rPr lang="ru-RU" sz="1800" b="1" dirty="0" smtClean="0">
                <a:solidFill>
                  <a:schemeClr val="tx1"/>
                </a:solidFill>
                <a:latin typeface="Times New Roman" pitchFamily="18" charset="0"/>
                <a:cs typeface="Times New Roman" pitchFamily="18" charset="0"/>
              </a:rPr>
              <a:t> извилистый </a:t>
            </a:r>
            <a:r>
              <a:rPr lang="en-US" sz="1800" b="1" dirty="0" err="1" smtClean="0">
                <a:solidFill>
                  <a:schemeClr val="tx1"/>
                </a:solidFill>
                <a:latin typeface="Times New Roman" pitchFamily="18" charset="0"/>
                <a:cs typeface="Times New Roman" pitchFamily="18" charset="0"/>
              </a:rPr>
              <a:t>Avenefla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flexuosa</a:t>
            </a:r>
            <a:r>
              <a:rPr lang="en-US" sz="1800" b="1" dirty="0" smtClean="0">
                <a:solidFill>
                  <a:schemeClr val="tx1"/>
                </a:solidFill>
                <a:latin typeface="Times New Roman" pitchFamily="18" charset="0"/>
                <a:cs typeface="Times New Roman" pitchFamily="18" charset="0"/>
              </a:rPr>
              <a:t> (L.) </a:t>
            </a:r>
            <a:r>
              <a:rPr lang="en-US" sz="1800" b="1" dirty="0" err="1" smtClean="0">
                <a:solidFill>
                  <a:schemeClr val="tx1"/>
                </a:solidFill>
                <a:latin typeface="Times New Roman" pitchFamily="18" charset="0"/>
                <a:cs typeface="Times New Roman" pitchFamily="18" charset="0"/>
              </a:rPr>
              <a:t>Drej</a:t>
            </a:r>
            <a:r>
              <a:rPr lang="en-US" sz="1800" b="1" dirty="0" smtClean="0">
                <a:solidFill>
                  <a:schemeClr val="tx1"/>
                </a:solidFill>
                <a:latin typeface="Times New Roman" pitchFamily="18" charset="0"/>
                <a:cs typeface="Times New Roman" pitchFamily="18" charset="0"/>
              </a:rPr>
              <a:t>.</a:t>
            </a:r>
            <a:r>
              <a:rPr lang="ru-RU" sz="1200" b="1" dirty="0" err="1" smtClean="0">
                <a:solidFill>
                  <a:schemeClr val="tx1"/>
                </a:solidFill>
                <a:latin typeface="Times New Roman" pitchFamily="18" charset="0"/>
                <a:cs typeface="Times New Roman" pitchFamily="18" charset="0"/>
              </a:rPr>
              <a:t>Рыхлодерновинное</a:t>
            </a:r>
            <a:r>
              <a:rPr lang="ru-RU" sz="1200" b="1"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короткокорневищное</a:t>
            </a:r>
            <a:r>
              <a:rPr lang="ru-RU" sz="1200" dirty="0" smtClean="0">
                <a:solidFill>
                  <a:schemeClr val="tx1"/>
                </a:solidFill>
                <a:latin typeface="Times New Roman" pitchFamily="18" charset="0"/>
                <a:cs typeface="Times New Roman" pitchFamily="18" charset="0"/>
              </a:rPr>
              <a:t> травянистое многолетнее растение. Надземные побеги прямостоячие, 20-80 см </a:t>
            </a:r>
            <a:r>
              <a:rPr lang="ru-RU" sz="1200" dirty="0" err="1" smtClean="0">
                <a:solidFill>
                  <a:schemeClr val="tx1"/>
                </a:solidFill>
                <a:latin typeface="Times New Roman" pitchFamily="18" charset="0"/>
                <a:cs typeface="Times New Roman" pitchFamily="18" charset="0"/>
              </a:rPr>
              <a:t>выс</a:t>
            </a:r>
            <a:r>
              <a:rPr lang="ru-RU" sz="1200" dirty="0" smtClean="0">
                <a:solidFill>
                  <a:schemeClr val="tx1"/>
                </a:solidFill>
                <a:latin typeface="Times New Roman" pitchFamily="18" charset="0"/>
                <a:cs typeface="Times New Roman" pitchFamily="18" charset="0"/>
              </a:rPr>
              <a:t>. Листовые пластинки вдоль сложенные, 0,3-0,8 мм в диаметре, снаружи голые и гладкие, блестящие, ярко-зелёные. Соцветие - рыхлая метелка 5-8 см дл., веточки метёлки тонкие, извилистые, покрытые </a:t>
            </a:r>
            <a:r>
              <a:rPr lang="ru-RU" sz="1200" dirty="0" err="1" smtClean="0">
                <a:solidFill>
                  <a:schemeClr val="tx1"/>
                </a:solidFill>
                <a:latin typeface="Times New Roman" pitchFamily="18" charset="0"/>
                <a:cs typeface="Times New Roman" pitchFamily="18" charset="0"/>
              </a:rPr>
              <a:t>шипиками</a:t>
            </a:r>
            <a:r>
              <a:rPr lang="ru-RU" sz="1200" dirty="0" smtClean="0">
                <a:solidFill>
                  <a:schemeClr val="tx1"/>
                </a:solidFill>
                <a:latin typeface="Times New Roman" pitchFamily="18" charset="0"/>
                <a:cs typeface="Times New Roman" pitchFamily="18" charset="0"/>
              </a:rPr>
              <a:t>. Колоски с двумя обоеполыми цветками, колосковые чешуи продолговато-ланцетные, равные колоску. Нижние цветковые чешуи на спинке с остями, выступающими из колосков на 1,5-3 мм. Плод - зерновка</a:t>
            </a:r>
            <a:r>
              <a:rPr lang="ru-RU" sz="1200" dirty="0" smtClean="0"/>
              <a:t>. Произрастает в разреженных хвойных и смешанных лесах, на лесных полянах, среди кустарников. Образует </a:t>
            </a:r>
            <a:r>
              <a:rPr lang="ru-RU" sz="1200" dirty="0" err="1" smtClean="0"/>
              <a:t>монодоминантные</a:t>
            </a:r>
            <a:r>
              <a:rPr lang="ru-RU" sz="1200" dirty="0" smtClean="0"/>
              <a:t> рыхлые расползающиеся дерновины. Цветёт в июне-июле. Плодоносит в июле-августе. </a:t>
            </a:r>
            <a:r>
              <a:rPr lang="ru-RU" sz="1200" dirty="0" err="1" smtClean="0"/>
              <a:t>Циркумбореальный</a:t>
            </a:r>
            <a:r>
              <a:rPr lang="ru-RU" sz="1200" dirty="0" smtClean="0"/>
              <a:t> вид, приуроченный к лесной зоне. В России обычный вид в северной половине Европейской части, встречается также на юге Сибири; в средней полосе Европейской России известен из областей Нечерноземья, южнее встречается очень редко</a:t>
            </a:r>
            <a:endParaRPr lang="ru-RU" sz="1200" b="1" dirty="0">
              <a:solidFill>
                <a:schemeClr val="tx1"/>
              </a:solidFill>
              <a:latin typeface="Times New Roman" pitchFamily="18" charset="0"/>
              <a:cs typeface="Times New Roman" pitchFamily="18" charset="0"/>
            </a:endParaRPr>
          </a:p>
        </p:txBody>
      </p:sp>
      <p:pic>
        <p:nvPicPr>
          <p:cNvPr id="5" name="Picture 5" descr="https://encrypted-tbn1.gstatic.com/images?q=tbn:ANd9GcTa_-LxePYj80_Iaya0ZiHNo98PNMmysUy9t0OBjJxSF3TZt78nBw"/>
          <p:cNvPicPr>
            <a:picLocks noChangeAspect="1" noChangeArrowheads="1"/>
          </p:cNvPicPr>
          <p:nvPr/>
        </p:nvPicPr>
        <p:blipFill>
          <a:blip r:embed="rId2" cstate="print"/>
          <a:srcRect/>
          <a:stretch>
            <a:fillRect/>
          </a:stretch>
        </p:blipFill>
        <p:spPr bwMode="auto">
          <a:xfrm>
            <a:off x="539552" y="4526756"/>
            <a:ext cx="1981200" cy="2305050"/>
          </a:xfrm>
          <a:prstGeom prst="rect">
            <a:avLst/>
          </a:prstGeom>
          <a:noFill/>
          <a:ln w="9525">
            <a:noFill/>
            <a:miter lim="800000"/>
            <a:headEnd/>
            <a:tailEnd/>
          </a:ln>
        </p:spPr>
      </p:pic>
      <p:pic>
        <p:nvPicPr>
          <p:cNvPr id="6" name="Picture 7" descr="https://encrypted-tbn2.gstatic.com/images?q=tbn:ANd9GcSImX53qCbTK5xbfc7PUHYuoTB44KlE0QLNnY_IwOO1KTUb3npu2g"/>
          <p:cNvPicPr>
            <a:picLocks noChangeAspect="1" noChangeArrowheads="1"/>
          </p:cNvPicPr>
          <p:nvPr/>
        </p:nvPicPr>
        <p:blipFill>
          <a:blip r:embed="rId3" cstate="print"/>
          <a:srcRect/>
          <a:stretch>
            <a:fillRect/>
          </a:stretch>
        </p:blipFill>
        <p:spPr bwMode="auto">
          <a:xfrm>
            <a:off x="3059832" y="4500562"/>
            <a:ext cx="1528763" cy="2357438"/>
          </a:xfrm>
          <a:prstGeom prst="rect">
            <a:avLst/>
          </a:prstGeom>
          <a:noFill/>
          <a:ln w="9525">
            <a:noFill/>
            <a:miter lim="800000"/>
            <a:headEnd/>
            <a:tailEnd/>
          </a:ln>
        </p:spPr>
      </p:pic>
      <p:pic>
        <p:nvPicPr>
          <p:cNvPr id="6146" name="Picture 2" descr="Avenella flexuosa L. – &amp;Ocy;&amp;vcy;&amp;scy;&amp;icy;&amp;kcy; &amp;icy;&amp;zcy;&amp;vcy;&amp;icy;&amp;lcy;&amp;icy;&amp;scy;&amp;tcy;&amp;ycy;&amp;jcy;"/>
          <p:cNvPicPr>
            <a:picLocks noChangeAspect="1" noChangeArrowheads="1"/>
          </p:cNvPicPr>
          <p:nvPr/>
        </p:nvPicPr>
        <p:blipFill>
          <a:blip r:embed="rId4" cstate="print"/>
          <a:srcRect/>
          <a:stretch>
            <a:fillRect/>
          </a:stretch>
        </p:blipFill>
        <p:spPr bwMode="auto">
          <a:xfrm>
            <a:off x="6133168" y="4286256"/>
            <a:ext cx="2023105" cy="25717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214291"/>
            <a:ext cx="4352956" cy="3857651"/>
          </a:xfrm>
        </p:spPr>
        <p:txBody>
          <a:bodyPr>
            <a:normAutofit lnSpcReduction="10000"/>
          </a:bodyPr>
          <a:lstStyle/>
          <a:p>
            <a:r>
              <a:rPr lang="ru-RU" sz="1800" b="1" dirty="0" smtClean="0">
                <a:solidFill>
                  <a:schemeClr val="tx1"/>
                </a:solidFill>
                <a:latin typeface="Times New Roman" pitchFamily="18" charset="0"/>
                <a:cs typeface="Times New Roman" pitchFamily="18" charset="0"/>
              </a:rPr>
              <a:t>Цинна широколистная </a:t>
            </a:r>
            <a:r>
              <a:rPr lang="en-US" sz="1800" b="1" dirty="0" err="1" smtClean="0">
                <a:solidFill>
                  <a:schemeClr val="tx1"/>
                </a:solidFill>
                <a:latin typeface="Times New Roman" pitchFamily="18" charset="0"/>
                <a:cs typeface="Times New Roman" pitchFamily="18" charset="0"/>
              </a:rPr>
              <a:t>Cinna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latifolia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Trev</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Griseb</a:t>
            </a:r>
            <a:r>
              <a:rPr lang="en-US" sz="1800" b="1" dirty="0" smtClean="0">
                <a:solidFill>
                  <a:schemeClr val="tx1"/>
                </a:solidFill>
                <a:latin typeface="Times New Roman" pitchFamily="18" charset="0"/>
                <a:cs typeface="Times New Roman" pitchFamily="18" charset="0"/>
              </a:rPr>
              <a:t>.</a:t>
            </a:r>
            <a:endParaRPr lang="ru-RU" sz="1800" b="1" dirty="0" smtClean="0">
              <a:solidFill>
                <a:schemeClr val="tx1"/>
              </a:solidFill>
              <a:latin typeface="Times New Roman" pitchFamily="18" charset="0"/>
              <a:cs typeface="Times New Roman" pitchFamily="18" charset="0"/>
            </a:endParaRPr>
          </a:p>
          <a:p>
            <a:pPr algn="just"/>
            <a:r>
              <a:rPr lang="ru-RU" sz="1200" u="sng" dirty="0" smtClean="0">
                <a:solidFill>
                  <a:schemeClr val="tx1"/>
                </a:solidFill>
                <a:latin typeface="Times New Roman" pitchFamily="18" charset="0"/>
                <a:cs typeface="Times New Roman" pitchFamily="18" charset="0"/>
              </a:rPr>
              <a:t>Цветки</a:t>
            </a:r>
            <a:r>
              <a:rPr lang="ru-RU" sz="1200" dirty="0" smtClean="0">
                <a:solidFill>
                  <a:schemeClr val="tx1"/>
                </a:solidFill>
                <a:latin typeface="Times New Roman" pitchFamily="18" charset="0"/>
                <a:cs typeface="Times New Roman" pitchFamily="18" charset="0"/>
              </a:rPr>
              <a:t>: Метёлки 15-30 см длиной и 50-100 мм шириной, с поникающими веточками. Колоски светло-зелёные, 3-4 мм длиной, сжатые с боков; нижние цветковые чешуи по жилкам с короткими волосками, на верхушке двузубчатые и в вырезке между зубцами с прямой, до 0,5 мм длиной, остью. Пыльники 0,6-0,8 мм длиной.</a:t>
            </a:r>
            <a:br>
              <a:rPr lang="ru-RU" sz="1200" dirty="0" smtClean="0">
                <a:solidFill>
                  <a:schemeClr val="tx1"/>
                </a:solidFill>
                <a:latin typeface="Times New Roman" pitchFamily="18" charset="0"/>
                <a:cs typeface="Times New Roman" pitchFamily="18" charset="0"/>
              </a:rPr>
            </a:br>
            <a:r>
              <a:rPr lang="ru-RU" sz="1200" u="sng" dirty="0" smtClean="0">
                <a:solidFill>
                  <a:schemeClr val="tx1"/>
                </a:solidFill>
                <a:latin typeface="Times New Roman" pitchFamily="18" charset="0"/>
                <a:cs typeface="Times New Roman" pitchFamily="18" charset="0"/>
              </a:rPr>
              <a:t>Листья</a:t>
            </a:r>
            <a:r>
              <a:rPr lang="ru-RU" sz="1200" dirty="0" smtClean="0">
                <a:solidFill>
                  <a:schemeClr val="tx1"/>
                </a:solidFill>
                <a:latin typeface="Times New Roman" pitchFamily="18" charset="0"/>
                <a:cs typeface="Times New Roman" pitchFamily="18" charset="0"/>
              </a:rPr>
              <a:t>: Листовые пластинки до 15 мм шириной, с выдающейся белой срединной жилкой, шероховатые по краям и по жилке; язычок 3-9 мм длиной.</a:t>
            </a:r>
            <a:br>
              <a:rPr lang="ru-RU" sz="1200" dirty="0" smtClean="0">
                <a:solidFill>
                  <a:schemeClr val="tx1"/>
                </a:solidFill>
                <a:latin typeface="Times New Roman" pitchFamily="18" charset="0"/>
                <a:cs typeface="Times New Roman" pitchFamily="18" charset="0"/>
              </a:rPr>
            </a:br>
            <a:r>
              <a:rPr lang="ru-RU" sz="1200" u="sng" dirty="0" smtClean="0">
                <a:solidFill>
                  <a:schemeClr val="tx1"/>
                </a:solidFill>
                <a:latin typeface="Times New Roman" pitchFamily="18" charset="0"/>
                <a:cs typeface="Times New Roman" pitchFamily="18" charset="0"/>
              </a:rPr>
              <a:t>Высота</a:t>
            </a:r>
            <a:r>
              <a:rPr lang="ru-RU" sz="1200" dirty="0" smtClean="0">
                <a:solidFill>
                  <a:schemeClr val="tx1"/>
                </a:solidFill>
                <a:latin typeface="Times New Roman" pitchFamily="18" charset="0"/>
                <a:cs typeface="Times New Roman" pitchFamily="18" charset="0"/>
              </a:rPr>
              <a:t>: 40-130(200) см.</a:t>
            </a:r>
            <a:br>
              <a:rPr lang="ru-RU" sz="1200" dirty="0" smtClean="0">
                <a:solidFill>
                  <a:schemeClr val="tx1"/>
                </a:solidFill>
                <a:latin typeface="Times New Roman" pitchFamily="18" charset="0"/>
                <a:cs typeface="Times New Roman" pitchFamily="18" charset="0"/>
              </a:rPr>
            </a:br>
            <a:r>
              <a:rPr lang="ru-RU" sz="1200" u="sng" dirty="0" smtClean="0">
                <a:solidFill>
                  <a:schemeClr val="tx1"/>
                </a:solidFill>
                <a:latin typeface="Times New Roman" pitchFamily="18" charset="0"/>
                <a:cs typeface="Times New Roman" pitchFamily="18" charset="0"/>
              </a:rPr>
              <a:t>Стебель</a:t>
            </a:r>
            <a:r>
              <a:rPr lang="ru-RU" sz="1200" dirty="0" smtClean="0">
                <a:solidFill>
                  <a:schemeClr val="tx1"/>
                </a:solidFill>
                <a:latin typeface="Times New Roman" pitchFamily="18" charset="0"/>
                <a:cs typeface="Times New Roman" pitchFamily="18" charset="0"/>
              </a:rPr>
              <a:t>: Стебли прямостоячие, гладкие.</a:t>
            </a:r>
            <a:br>
              <a:rPr lang="ru-RU" sz="1200" dirty="0" smtClean="0">
                <a:solidFill>
                  <a:schemeClr val="tx1"/>
                </a:solidFill>
                <a:latin typeface="Times New Roman" pitchFamily="18" charset="0"/>
                <a:cs typeface="Times New Roman" pitchFamily="18" charset="0"/>
              </a:rPr>
            </a:br>
            <a:r>
              <a:rPr lang="ru-RU" sz="1200" u="sng" dirty="0" smtClean="0">
                <a:solidFill>
                  <a:schemeClr val="tx1"/>
                </a:solidFill>
                <a:latin typeface="Times New Roman" pitchFamily="18" charset="0"/>
                <a:cs typeface="Times New Roman" pitchFamily="18" charset="0"/>
              </a:rPr>
              <a:t>Корень</a:t>
            </a:r>
            <a:r>
              <a:rPr lang="ru-RU" sz="1200" dirty="0" smtClean="0">
                <a:solidFill>
                  <a:schemeClr val="tx1"/>
                </a:solidFill>
                <a:latin typeface="Times New Roman" pitchFamily="18" charset="0"/>
                <a:cs typeface="Times New Roman" pitchFamily="18" charset="0"/>
              </a:rPr>
              <a:t>: С длинным корневищем. </a:t>
            </a:r>
            <a:r>
              <a:rPr lang="ru-RU" sz="1200" b="1" dirty="0" smtClean="0">
                <a:solidFill>
                  <a:schemeClr val="tx1"/>
                </a:solidFill>
                <a:latin typeface="Times New Roman" pitchFamily="18" charset="0"/>
                <a:cs typeface="Times New Roman" pitchFamily="18" charset="0"/>
              </a:rPr>
              <a:t>Время цветения и плодоношения:</a:t>
            </a:r>
            <a:r>
              <a:rPr lang="ru-RU" sz="1200" dirty="0" smtClean="0">
                <a:solidFill>
                  <a:schemeClr val="tx1"/>
                </a:solidFill>
                <a:latin typeface="Times New Roman" pitchFamily="18" charset="0"/>
                <a:cs typeface="Times New Roman" pitchFamily="18" charset="0"/>
              </a:rPr>
              <a:t> Цветёт в июле, плодоносит в августе.</a:t>
            </a:r>
            <a:br>
              <a:rPr lang="ru-RU" sz="1200" dirty="0" smtClean="0">
                <a:solidFill>
                  <a:schemeClr val="tx1"/>
                </a:solidFill>
                <a:latin typeface="Times New Roman" pitchFamily="18" charset="0"/>
                <a:cs typeface="Times New Roman" pitchFamily="18" charset="0"/>
              </a:rPr>
            </a:br>
            <a:r>
              <a:rPr lang="ru-RU" sz="1200" b="1" dirty="0" smtClean="0">
                <a:solidFill>
                  <a:schemeClr val="tx1"/>
                </a:solidFill>
                <a:latin typeface="Times New Roman" pitchFamily="18" charset="0"/>
                <a:cs typeface="Times New Roman" pitchFamily="18" charset="0"/>
              </a:rPr>
              <a:t>Продолжительность жизни:</a:t>
            </a:r>
            <a:r>
              <a:rPr lang="ru-RU" sz="1200" dirty="0" smtClean="0">
                <a:solidFill>
                  <a:schemeClr val="tx1"/>
                </a:solidFill>
                <a:latin typeface="Times New Roman" pitchFamily="18" charset="0"/>
                <a:cs typeface="Times New Roman" pitchFamily="18" charset="0"/>
              </a:rPr>
              <a:t> Многолетнее растение.</a:t>
            </a:r>
            <a:br>
              <a:rPr lang="ru-RU" sz="1200" dirty="0" smtClean="0">
                <a:solidFill>
                  <a:schemeClr val="tx1"/>
                </a:solidFill>
                <a:latin typeface="Times New Roman" pitchFamily="18" charset="0"/>
                <a:cs typeface="Times New Roman" pitchFamily="18" charset="0"/>
              </a:rPr>
            </a:br>
            <a:r>
              <a:rPr lang="ru-RU" sz="1200" b="1" dirty="0" smtClean="0">
                <a:solidFill>
                  <a:schemeClr val="tx1"/>
                </a:solidFill>
                <a:latin typeface="Times New Roman" pitchFamily="18" charset="0"/>
                <a:cs typeface="Times New Roman" pitchFamily="18" charset="0"/>
              </a:rPr>
              <a:t>Местообитание:</a:t>
            </a:r>
            <a:r>
              <a:rPr lang="ru-RU" sz="1200" dirty="0" smtClean="0">
                <a:solidFill>
                  <a:schemeClr val="tx1"/>
                </a:solidFill>
                <a:latin typeface="Times New Roman" pitchFamily="18" charset="0"/>
                <a:cs typeface="Times New Roman" pitchFamily="18" charset="0"/>
              </a:rPr>
              <a:t> Цинна широколистная растёт в сырых хвойных и смешанных лесах, на лесных торфяниках.</a:t>
            </a:r>
          </a:p>
        </p:txBody>
      </p:sp>
      <p:sp>
        <p:nvSpPr>
          <p:cNvPr id="4" name="Содержимое 3"/>
          <p:cNvSpPr>
            <a:spLocks noGrp="1"/>
          </p:cNvSpPr>
          <p:nvPr>
            <p:ph sz="half" idx="2"/>
          </p:nvPr>
        </p:nvSpPr>
        <p:spPr>
          <a:xfrm>
            <a:off x="4648200" y="214291"/>
            <a:ext cx="4210080" cy="4214841"/>
          </a:xfrm>
        </p:spPr>
        <p:txBody>
          <a:bodyPr>
            <a:normAutofit lnSpcReduction="10000"/>
          </a:bodyPr>
          <a:lstStyle/>
          <a:p>
            <a:r>
              <a:rPr lang="ru-RU" sz="1900" b="1" dirty="0" smtClean="0">
                <a:solidFill>
                  <a:schemeClr val="tx1"/>
                </a:solidFill>
                <a:latin typeface="Times New Roman" pitchFamily="18" charset="0"/>
                <a:cs typeface="Times New Roman" pitchFamily="18" charset="0"/>
              </a:rPr>
              <a:t>Манник дубравный </a:t>
            </a:r>
            <a:r>
              <a:rPr lang="en-US" sz="1900" b="1" dirty="0" err="1" smtClean="0">
                <a:solidFill>
                  <a:schemeClr val="tx1"/>
                </a:solidFill>
                <a:latin typeface="Times New Roman" pitchFamily="18" charset="0"/>
                <a:cs typeface="Times New Roman" pitchFamily="18" charset="0"/>
              </a:rPr>
              <a:t>Glyceria</a:t>
            </a:r>
            <a:r>
              <a:rPr lang="en-US" sz="1900" b="1" dirty="0" smtClean="0">
                <a:solidFill>
                  <a:schemeClr val="tx1"/>
                </a:solidFill>
                <a:latin typeface="Times New Roman" pitchFamily="18" charset="0"/>
                <a:cs typeface="Times New Roman" pitchFamily="18" charset="0"/>
              </a:rPr>
              <a:t> </a:t>
            </a:r>
            <a:r>
              <a:rPr lang="en-US" sz="1900" b="1" dirty="0" err="1" smtClean="0">
                <a:solidFill>
                  <a:schemeClr val="tx1"/>
                </a:solidFill>
                <a:latin typeface="Times New Roman" pitchFamily="18" charset="0"/>
                <a:cs typeface="Times New Roman" pitchFamily="18" charset="0"/>
              </a:rPr>
              <a:t>nemoralis</a:t>
            </a:r>
            <a:r>
              <a:rPr lang="en-US" sz="1900" b="1" dirty="0" smtClean="0">
                <a:solidFill>
                  <a:schemeClr val="tx1"/>
                </a:solidFill>
                <a:latin typeface="Times New Roman" pitchFamily="18" charset="0"/>
                <a:cs typeface="Times New Roman" pitchFamily="18" charset="0"/>
              </a:rPr>
              <a:t> (</a:t>
            </a:r>
            <a:r>
              <a:rPr lang="en-US" sz="1900" b="1" dirty="0" err="1" smtClean="0">
                <a:solidFill>
                  <a:schemeClr val="tx1"/>
                </a:solidFill>
                <a:latin typeface="Times New Roman" pitchFamily="18" charset="0"/>
                <a:cs typeface="Times New Roman" pitchFamily="18" charset="0"/>
              </a:rPr>
              <a:t>Uechtr</a:t>
            </a:r>
            <a:r>
              <a:rPr lang="en-US" sz="1900" b="1" dirty="0" smtClean="0">
                <a:solidFill>
                  <a:schemeClr val="tx1"/>
                </a:solidFill>
                <a:latin typeface="Times New Roman" pitchFamily="18" charset="0"/>
                <a:cs typeface="Times New Roman" pitchFamily="18" charset="0"/>
              </a:rPr>
              <a:t>.) </a:t>
            </a:r>
            <a:r>
              <a:rPr lang="en-US" sz="1900" b="1" dirty="0" err="1" smtClean="0">
                <a:solidFill>
                  <a:schemeClr val="tx1"/>
                </a:solidFill>
                <a:latin typeface="Times New Roman" pitchFamily="18" charset="0"/>
                <a:cs typeface="Times New Roman" pitchFamily="18" charset="0"/>
              </a:rPr>
              <a:t>Uechtr</a:t>
            </a:r>
            <a:r>
              <a:rPr lang="en-US" sz="1900" b="1" dirty="0" smtClean="0">
                <a:solidFill>
                  <a:schemeClr val="tx1"/>
                </a:solidFill>
                <a:latin typeface="Times New Roman" pitchFamily="18" charset="0"/>
                <a:cs typeface="Times New Roman" pitchFamily="18" charset="0"/>
              </a:rPr>
              <a:t>. et </a:t>
            </a:r>
            <a:r>
              <a:rPr lang="en-US" sz="1900" b="1" dirty="0" err="1" smtClean="0">
                <a:solidFill>
                  <a:schemeClr val="tx1"/>
                </a:solidFill>
                <a:latin typeface="Times New Roman" pitchFamily="18" charset="0"/>
                <a:cs typeface="Times New Roman" pitchFamily="18" charset="0"/>
              </a:rPr>
              <a:t>Koern</a:t>
            </a:r>
            <a:r>
              <a:rPr lang="en-US" sz="1900" b="1" dirty="0" smtClean="0">
                <a:solidFill>
                  <a:schemeClr val="tx1"/>
                </a:solidFill>
                <a:latin typeface="Times New Roman" pitchFamily="18" charset="0"/>
                <a:cs typeface="Times New Roman" pitchFamily="18" charset="0"/>
              </a:rPr>
              <a:t>.</a:t>
            </a:r>
            <a:endParaRPr lang="ru-RU" sz="1800" b="1" dirty="0" smtClean="0">
              <a:solidFill>
                <a:srgbClr val="0070C0"/>
              </a:solidFill>
              <a:latin typeface="Times New Roman" pitchFamily="18" charset="0"/>
              <a:cs typeface="Times New Roman" pitchFamily="18" charset="0"/>
            </a:endParaRPr>
          </a:p>
          <a:p>
            <a:pPr algn="just"/>
            <a:r>
              <a:rPr lang="ru-RU" sz="1200" dirty="0" smtClean="0">
                <a:solidFill>
                  <a:schemeClr val="tx1"/>
                </a:solidFill>
                <a:latin typeface="Times New Roman" pitchFamily="18" charset="0"/>
                <a:cs typeface="Times New Roman" pitchFamily="18" charset="0"/>
              </a:rPr>
              <a:t>Вегетативно подвижный </a:t>
            </a:r>
            <a:r>
              <a:rPr lang="ru-RU" sz="1200" dirty="0" err="1" smtClean="0">
                <a:solidFill>
                  <a:schemeClr val="tx1"/>
                </a:solidFill>
                <a:latin typeface="Times New Roman" pitchFamily="18" charset="0"/>
                <a:cs typeface="Times New Roman" pitchFamily="18" charset="0"/>
              </a:rPr>
              <a:t>короткокорневищный</a:t>
            </a:r>
            <a:r>
              <a:rPr lang="ru-RU" sz="1200" dirty="0" smtClean="0">
                <a:solidFill>
                  <a:schemeClr val="tx1"/>
                </a:solidFill>
                <a:latin typeface="Times New Roman" pitchFamily="18" charset="0"/>
                <a:cs typeface="Times New Roman" pitchFamily="18" charset="0"/>
              </a:rPr>
              <a:t> травянистый многолетник высотой 30—70 (до 100) см. Стебли слабые, восходящие, отчасти лежачие, укореняющиеся в узлах. Листья плоские, шириной 5—10 мм; язычок длиной 4—6 мм, расщепленный на многочисленные нитевидные доли. Влагалища листьев сплюснуты с боков. Соцветие — поникающая метелка длиной 10—30 см. Колоски обычно немногочисленные, длиной 8—13 мм, почти цилиндрические, 5—7-цветковые. Кили верхних цветковых чешуй в верхней половине с хорошо заметным крылом. Нижняя цветковая чешуя длиной 3—3,8 мм, с 3 сильно выступающими жилками, почти достигающими ее верхушки, и 4 менее заметными жилками, почти исчезающими в верхней трети чешуи. Пыльники длиной 1—1,5 мм. Населяет сырые тенистые места в широколиственных лесах и ольшаниках. Цветет в июне, плоды созревают в конце июля. Размножается семенами и вегетативно — корневищем. </a:t>
            </a:r>
            <a:endParaRPr lang="ru-RU" sz="1200" b="1" dirty="0" smtClean="0">
              <a:solidFill>
                <a:schemeClr val="tx1"/>
              </a:solidFill>
              <a:latin typeface="Times New Roman" pitchFamily="18" charset="0"/>
              <a:cs typeface="Times New Roman" pitchFamily="18" charset="0"/>
            </a:endParaRPr>
          </a:p>
        </p:txBody>
      </p:sp>
      <p:pic>
        <p:nvPicPr>
          <p:cNvPr id="5" name="Picture 9" descr="http://xn--80ahlydgb.xn--p1ai/img/grasses/photos/0252.jpg"/>
          <p:cNvPicPr>
            <a:picLocks noChangeAspect="1" noChangeArrowheads="1"/>
          </p:cNvPicPr>
          <p:nvPr/>
        </p:nvPicPr>
        <p:blipFill>
          <a:blip r:embed="rId2" cstate="print"/>
          <a:srcRect/>
          <a:stretch>
            <a:fillRect/>
          </a:stretch>
        </p:blipFill>
        <p:spPr bwMode="auto">
          <a:xfrm>
            <a:off x="1000100" y="3998768"/>
            <a:ext cx="2643190" cy="2656038"/>
          </a:xfrm>
          <a:prstGeom prst="rect">
            <a:avLst/>
          </a:prstGeom>
          <a:noFill/>
          <a:ln w="9525">
            <a:noFill/>
            <a:miter lim="800000"/>
            <a:headEnd/>
            <a:tailEnd/>
          </a:ln>
        </p:spPr>
      </p:pic>
      <p:sp>
        <p:nvSpPr>
          <p:cNvPr id="5122" name="AutoShape 2" descr="&amp;Mcy;&amp;acy;&amp;ncy;&amp;ncy;&amp;icy;&amp;kcy; &amp;bcy;&amp;ocy;&amp;lcy;&amp;softcy;&amp;shcy;&amp;ocy;&amp;j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amp;Mcy;&amp;acy;&amp;ncy;&amp;ncy;&amp;icy;&amp;kcy; &amp;bcy;&amp;ocy;&amp;lcy;&amp;softcy;&amp;shcy;&amp;ocy;&amp;j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http://%D0%BF%D1%80%D0%B8%D1%80%D0%BE%D0%B4%D0%B0.%D1%80%D1%84/img/grasses/photos/big/027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amp;Mcy;&amp;acy;&amp;ncy;&amp;ncy;&amp;icy;&amp;kcy; — Glyceria"/>
          <p:cNvPicPr>
            <a:picLocks noChangeAspect="1" noChangeArrowheads="1"/>
          </p:cNvPicPr>
          <p:nvPr/>
        </p:nvPicPr>
        <p:blipFill>
          <a:blip r:embed="rId3" cstate="print"/>
          <a:srcRect/>
          <a:stretch>
            <a:fillRect/>
          </a:stretch>
        </p:blipFill>
        <p:spPr bwMode="auto">
          <a:xfrm>
            <a:off x="5643571" y="4286256"/>
            <a:ext cx="2063824" cy="25717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214291"/>
            <a:ext cx="4143404" cy="4071966"/>
          </a:xfrm>
        </p:spPr>
        <p:txBody>
          <a:bodyPr>
            <a:normAutofit fontScale="70000" lnSpcReduction="20000"/>
          </a:bodyPr>
          <a:lstStyle/>
          <a:p>
            <a:pPr algn="just"/>
            <a:r>
              <a:rPr lang="ru-RU" sz="2900" b="1" dirty="0" smtClean="0">
                <a:solidFill>
                  <a:schemeClr val="tx1"/>
                </a:solidFill>
                <a:latin typeface="Times New Roman" pitchFamily="18" charset="0"/>
                <a:cs typeface="Times New Roman" pitchFamily="18" charset="0"/>
              </a:rPr>
              <a:t>Осока береговая </a:t>
            </a:r>
            <a:r>
              <a:rPr lang="en-US" sz="2900" b="1" dirty="0" err="1" smtClean="0">
                <a:solidFill>
                  <a:schemeClr val="tx1"/>
                </a:solidFill>
                <a:latin typeface="Times New Roman" pitchFamily="18" charset="0"/>
                <a:cs typeface="Times New Roman" pitchFamily="18" charset="0"/>
              </a:rPr>
              <a:t>Carex</a:t>
            </a:r>
            <a:r>
              <a:rPr lang="en-US" sz="2900" b="1" dirty="0" smtClean="0">
                <a:solidFill>
                  <a:schemeClr val="tx1"/>
                </a:solidFill>
                <a:latin typeface="Times New Roman" pitchFamily="18" charset="0"/>
                <a:cs typeface="Times New Roman" pitchFamily="18" charset="0"/>
              </a:rPr>
              <a:t> </a:t>
            </a:r>
            <a:r>
              <a:rPr lang="en-US" sz="2900" b="1" dirty="0" err="1" smtClean="0">
                <a:solidFill>
                  <a:schemeClr val="tx1"/>
                </a:solidFill>
                <a:latin typeface="Times New Roman" pitchFamily="18" charset="0"/>
                <a:cs typeface="Times New Roman" pitchFamily="18" charset="0"/>
              </a:rPr>
              <a:t>riparia</a:t>
            </a:r>
            <a:r>
              <a:rPr lang="en-US" sz="2900" b="1" dirty="0" smtClean="0">
                <a:solidFill>
                  <a:schemeClr val="tx1"/>
                </a:solidFill>
                <a:latin typeface="Times New Roman" pitchFamily="18" charset="0"/>
                <a:cs typeface="Times New Roman" pitchFamily="18" charset="0"/>
              </a:rPr>
              <a:t> Curt.</a:t>
            </a:r>
            <a:r>
              <a:rPr lang="ru-RU" sz="2900" b="1" dirty="0" smtClean="0">
                <a:solidFill>
                  <a:schemeClr val="tx1"/>
                </a:solidFill>
                <a:latin typeface="Times New Roman" pitchFamily="18" charset="0"/>
                <a:cs typeface="Times New Roman" pitchFamily="18" charset="0"/>
              </a:rPr>
              <a:t>  </a:t>
            </a:r>
            <a:r>
              <a:rPr lang="ru-RU" sz="2900" dirty="0" smtClean="0">
                <a:solidFill>
                  <a:schemeClr val="tx1"/>
                </a:solidFill>
                <a:latin typeface="Times New Roman" pitchFamily="18" charset="0"/>
                <a:cs typeface="Times New Roman" pitchFamily="18" charset="0"/>
              </a:rPr>
              <a:t>-</a:t>
            </a:r>
            <a:r>
              <a:rPr lang="ru-RU" sz="1900" dirty="0" smtClean="0">
                <a:solidFill>
                  <a:schemeClr val="tx1"/>
                </a:solidFill>
                <a:latin typeface="Times New Roman" pitchFamily="18" charset="0"/>
                <a:cs typeface="Times New Roman" pitchFamily="18" charset="0"/>
              </a:rPr>
              <a:t>корневищный многолетник. Корневище удлиненное (до 25 см и более), составленное 12-28 междоузлиями, 3-4 мм в диаметре, пронизанное воздухоносными камерами.. Стебли прямые, крепкие, </a:t>
            </a:r>
            <a:r>
              <a:rPr lang="ru-RU" sz="1900" dirty="0" err="1" smtClean="0">
                <a:solidFill>
                  <a:schemeClr val="tx1"/>
                </a:solidFill>
                <a:latin typeface="Times New Roman" pitchFamily="18" charset="0"/>
                <a:cs typeface="Times New Roman" pitchFamily="18" charset="0"/>
              </a:rPr>
              <a:t>остротрехгранные</a:t>
            </a:r>
            <a:r>
              <a:rPr lang="ru-RU" sz="1900" dirty="0" smtClean="0">
                <a:solidFill>
                  <a:schemeClr val="tx1"/>
                </a:solidFill>
                <a:latin typeface="Times New Roman" pitchFamily="18" charset="0"/>
                <a:cs typeface="Times New Roman" pitchFamily="18" charset="0"/>
              </a:rPr>
              <a:t>, шероховатые, 1,5-3 мм толщины и 40-120 см высоты, составленные внизу сильно укороченными междоузлиями; лишь верхнее междоузлие, несущее соцветие, удлиненное. Срединные листья широколинейные, 6- 15(20) мм ширины, </a:t>
            </a:r>
            <a:r>
              <a:rPr lang="ru-RU" sz="1900" dirty="0" err="1" smtClean="0">
                <a:solidFill>
                  <a:schemeClr val="tx1"/>
                </a:solidFill>
                <a:latin typeface="Times New Roman" pitchFamily="18" charset="0"/>
                <a:cs typeface="Times New Roman" pitchFamily="18" charset="0"/>
              </a:rPr>
              <a:t>двускладчатые</a:t>
            </a:r>
            <a:r>
              <a:rPr lang="ru-RU" sz="1900" dirty="0" smtClean="0">
                <a:solidFill>
                  <a:schemeClr val="tx1"/>
                </a:solidFill>
                <a:latin typeface="Times New Roman" pitchFamily="18" charset="0"/>
                <a:cs typeface="Times New Roman" pitchFamily="18" charset="0"/>
              </a:rPr>
              <a:t>, сверху зеленые, снизу сизые, жесткие, 1-2 с укороченной пластинкой Зона кущения составлена 6 междоузлиями и более. На побегах закладывается не менее 6 боковых почек, из которых развиваются обычно 3:-5. Побеги </a:t>
            </a:r>
            <a:r>
              <a:rPr lang="ru-RU" sz="1900" dirty="0" err="1" smtClean="0">
                <a:solidFill>
                  <a:schemeClr val="tx1"/>
                </a:solidFill>
                <a:latin typeface="Times New Roman" pitchFamily="18" charset="0"/>
                <a:cs typeface="Times New Roman" pitchFamily="18" charset="0"/>
              </a:rPr>
              <a:t>ди</a:t>
            </a:r>
            <a:r>
              <a:rPr lang="ru-RU" sz="1900" dirty="0" smtClean="0">
                <a:solidFill>
                  <a:schemeClr val="tx1"/>
                </a:solidFill>
                <a:latin typeface="Times New Roman" pitchFamily="18" charset="0"/>
                <a:cs typeface="Times New Roman" pitchFamily="18" charset="0"/>
              </a:rPr>
              <a:t>- или полициклические, все - вневлагалищные. Соцветие из 3-6 женских и 3-5 мужских, с бурыми </a:t>
            </a:r>
            <a:r>
              <a:rPr lang="ru-RU" sz="1900" dirty="0" err="1" smtClean="0">
                <a:solidFill>
                  <a:schemeClr val="tx1"/>
                </a:solidFill>
                <a:latin typeface="Times New Roman" pitchFamily="18" charset="0"/>
                <a:cs typeface="Times New Roman" pitchFamily="18" charset="0"/>
              </a:rPr>
              <a:t>прицветными</a:t>
            </a:r>
            <a:r>
              <a:rPr lang="ru-RU" sz="1900" dirty="0" smtClean="0">
                <a:solidFill>
                  <a:schemeClr val="tx1"/>
                </a:solidFill>
                <a:latin typeface="Times New Roman" pitchFamily="18" charset="0"/>
                <a:cs typeface="Times New Roman" pitchFamily="18" charset="0"/>
              </a:rPr>
              <a:t> чешуями. </a:t>
            </a:r>
            <a:r>
              <a:rPr lang="ru-RU" sz="1900" dirty="0" err="1" smtClean="0">
                <a:solidFill>
                  <a:schemeClr val="tx1"/>
                </a:solidFill>
                <a:latin typeface="Times New Roman" pitchFamily="18" charset="0"/>
                <a:cs typeface="Times New Roman" pitchFamily="18" charset="0"/>
              </a:rPr>
              <a:t>Прицветные</a:t>
            </a:r>
            <a:r>
              <a:rPr lang="ru-RU" sz="1900" dirty="0" smtClean="0">
                <a:solidFill>
                  <a:schemeClr val="tx1"/>
                </a:solidFill>
                <a:latin typeface="Times New Roman" pitchFamily="18" charset="0"/>
                <a:cs typeface="Times New Roman" pitchFamily="18" charset="0"/>
              </a:rPr>
              <a:t> чешуйки женских цветков бурые или каштановые, по краям пленчатые, с срединной зеленой полоской, яйцевидные, наверху с удлиненным шиловидным по краям шероховатым шипом, длиннее мешочков. Рылец 3.</a:t>
            </a:r>
          </a:p>
        </p:txBody>
      </p:sp>
      <p:sp>
        <p:nvSpPr>
          <p:cNvPr id="4" name="Содержимое 3"/>
          <p:cNvSpPr>
            <a:spLocks noGrp="1"/>
          </p:cNvSpPr>
          <p:nvPr>
            <p:ph sz="half" idx="2"/>
          </p:nvPr>
        </p:nvSpPr>
        <p:spPr>
          <a:xfrm>
            <a:off x="4648200" y="214291"/>
            <a:ext cx="4038600" cy="4071966"/>
          </a:xfrm>
        </p:spPr>
        <p:txBody>
          <a:bodyPr>
            <a:normAutofit fontScale="70000" lnSpcReduction="20000"/>
          </a:bodyPr>
          <a:lstStyle/>
          <a:p>
            <a:endParaRPr lang="ru-RU" sz="1800" dirty="0">
              <a:latin typeface="Times New Roman" pitchFamily="18" charset="0"/>
              <a:cs typeface="Times New Roman" pitchFamily="18" charset="0"/>
            </a:endParaRPr>
          </a:p>
        </p:txBody>
      </p:sp>
      <p:pic>
        <p:nvPicPr>
          <p:cNvPr id="5" name="Picture 6" descr="https://encrypted-tbn1.gstatic.com/images?q=tbn:ANd9GcQws1KNIemp4L9epua8UYcBqaH1GwqMkT3_OVtFHcfRdcWK_rIx"/>
          <p:cNvPicPr>
            <a:picLocks noChangeAspect="1" noChangeArrowheads="1"/>
          </p:cNvPicPr>
          <p:nvPr/>
        </p:nvPicPr>
        <p:blipFill>
          <a:blip r:embed="rId2" cstate="print"/>
          <a:srcRect/>
          <a:stretch>
            <a:fillRect/>
          </a:stretch>
        </p:blipFill>
        <p:spPr bwMode="auto">
          <a:xfrm>
            <a:off x="714348" y="4268822"/>
            <a:ext cx="3452814" cy="25891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214290"/>
            <a:ext cx="3757610" cy="4500594"/>
          </a:xfrm>
        </p:spPr>
        <p:txBody>
          <a:bodyPr>
            <a:normAutofit/>
          </a:bodyPr>
          <a:lstStyle/>
          <a:p>
            <a:r>
              <a:rPr lang="ru-RU" sz="1800" b="1" dirty="0" err="1" smtClean="0">
                <a:solidFill>
                  <a:schemeClr val="tx1"/>
                </a:solidFill>
                <a:latin typeface="Times New Roman" pitchFamily="18" charset="0"/>
                <a:cs typeface="Times New Roman" pitchFamily="18" charset="0"/>
              </a:rPr>
              <a:t>Надбородник</a:t>
            </a:r>
            <a:r>
              <a:rPr lang="ru-RU" sz="1800" b="1" dirty="0" smtClean="0">
                <a:solidFill>
                  <a:schemeClr val="tx1"/>
                </a:solidFill>
                <a:latin typeface="Times New Roman" pitchFamily="18" charset="0"/>
                <a:cs typeface="Times New Roman" pitchFamily="18" charset="0"/>
              </a:rPr>
              <a:t> безлистный </a:t>
            </a:r>
            <a:r>
              <a:rPr lang="en-US" sz="1800" b="1" dirty="0" smtClean="0">
                <a:solidFill>
                  <a:schemeClr val="tx1"/>
                </a:solidFill>
                <a:latin typeface="Times New Roman" pitchFamily="18" charset="0"/>
                <a:cs typeface="Times New Roman" pitchFamily="18" charset="0"/>
              </a:rPr>
              <a:t/>
            </a:r>
            <a:br>
              <a:rPr lang="en-US" sz="1800" b="1" dirty="0" smtClean="0">
                <a:solidFill>
                  <a:schemeClr val="tx1"/>
                </a:solidFill>
                <a:latin typeface="Times New Roman" pitchFamily="18" charset="0"/>
                <a:cs typeface="Times New Roman" pitchFamily="18" charset="0"/>
              </a:rPr>
            </a:br>
            <a:r>
              <a:rPr lang="en-US" sz="1800" b="1" dirty="0" err="1" smtClean="0">
                <a:solidFill>
                  <a:schemeClr val="tx1"/>
                </a:solidFill>
                <a:latin typeface="Times New Roman" pitchFamily="18" charset="0"/>
                <a:cs typeface="Times New Roman" pitchFamily="18" charset="0"/>
              </a:rPr>
              <a:t>Epipogium</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aphyllum</a:t>
            </a:r>
            <a:r>
              <a:rPr lang="en-US" sz="1800" b="1" dirty="0" smtClean="0">
                <a:solidFill>
                  <a:schemeClr val="tx1"/>
                </a:solidFill>
                <a:latin typeface="Times New Roman" pitchFamily="18" charset="0"/>
                <a:cs typeface="Times New Roman" pitchFamily="18" charset="0"/>
              </a:rPr>
              <a:t> Sw.</a:t>
            </a:r>
            <a:endParaRPr lang="ru-RU" sz="1800" b="1" dirty="0" smtClean="0">
              <a:solidFill>
                <a:schemeClr val="tx1"/>
              </a:solidFill>
              <a:latin typeface="Times New Roman" pitchFamily="18" charset="0"/>
              <a:cs typeface="Times New Roman" pitchFamily="18" charset="0"/>
            </a:endParaRPr>
          </a:p>
          <a:p>
            <a:pPr algn="just"/>
            <a:r>
              <a:rPr lang="ru-RU" sz="1200" dirty="0" smtClean="0">
                <a:solidFill>
                  <a:schemeClr val="tx1"/>
                </a:solidFill>
                <a:latin typeface="Times New Roman" pitchFamily="18" charset="0"/>
                <a:cs typeface="Times New Roman" pitchFamily="18" charset="0"/>
              </a:rPr>
              <a:t>Травянистый </a:t>
            </a:r>
            <a:r>
              <a:rPr lang="ru-RU" sz="1200" dirty="0" err="1" smtClean="0">
                <a:solidFill>
                  <a:schemeClr val="tx1"/>
                </a:solidFill>
                <a:latin typeface="Times New Roman" pitchFamily="18" charset="0"/>
                <a:cs typeface="Times New Roman" pitchFamily="18" charset="0"/>
              </a:rPr>
              <a:t>короткокорневищный</a:t>
            </a:r>
            <a:r>
              <a:rPr lang="ru-RU" sz="1200" dirty="0" smtClean="0">
                <a:solidFill>
                  <a:schemeClr val="tx1"/>
                </a:solidFill>
                <a:latin typeface="Times New Roman" pitchFamily="18" charset="0"/>
                <a:cs typeface="Times New Roman" pitchFamily="18" charset="0"/>
              </a:rPr>
              <a:t> бесхлорофилльный многолетник. Высота - от 5 до 20 см. Стебель светло-желтый, немного вздутый при основании, покрыт пленчатыми чешуйками. Соцветие - редкая кисть с 2-8 поникающими цветками кремового цвета. Плод - коробочка. </a:t>
            </a:r>
            <a:r>
              <a:rPr lang="ru-RU" sz="1200" dirty="0" smtClean="0">
                <a:solidFill>
                  <a:schemeClr val="tx1"/>
                </a:solidFill>
              </a:rPr>
              <a:t>Цветет в июне- июле. </a:t>
            </a:r>
            <a:r>
              <a:rPr lang="ru-RU" sz="1200" dirty="0" err="1" smtClean="0">
                <a:solidFill>
                  <a:schemeClr val="tx1"/>
                </a:solidFill>
              </a:rPr>
              <a:t>Растение-сапротроф</a:t>
            </a:r>
            <a:r>
              <a:rPr lang="ru-RU" sz="1200" dirty="0" smtClean="0">
                <a:solidFill>
                  <a:schemeClr val="tx1"/>
                </a:solidFill>
              </a:rPr>
              <a:t>. Ведет подземный образ жизни: на поверхности появляются лишь стебли с цветками 1 раз в 5-7 лет. Размножается преимущественно вегетативно, реже - семенами. Обитает в условиях от </a:t>
            </a:r>
            <a:r>
              <a:rPr lang="ru-RU" sz="1200" dirty="0" err="1" smtClean="0">
                <a:solidFill>
                  <a:schemeClr val="tx1"/>
                </a:solidFill>
              </a:rPr>
              <a:t>сухолесолугового</a:t>
            </a:r>
            <a:r>
              <a:rPr lang="ru-RU" sz="1200" dirty="0" smtClean="0">
                <a:solidFill>
                  <a:schemeClr val="tx1"/>
                </a:solidFill>
              </a:rPr>
              <a:t> до </a:t>
            </a:r>
            <a:r>
              <a:rPr lang="ru-RU" sz="1200" dirty="0" err="1" smtClean="0">
                <a:solidFill>
                  <a:schemeClr val="tx1"/>
                </a:solidFill>
              </a:rPr>
              <a:t>сыролесолугового</a:t>
            </a:r>
            <a:r>
              <a:rPr lang="ru-RU" sz="1200" dirty="0" smtClean="0">
                <a:solidFill>
                  <a:schemeClr val="tx1"/>
                </a:solidFill>
              </a:rPr>
              <a:t> типов увлажнений. Растет на сильно кислых - нейтральных почвах с очень бедным и достаточным содержанием минерального азота. Диапазон освещенности - от светлых до особо тенистых лесов. Криптофит (геофит</a:t>
            </a:r>
            <a:r>
              <a:rPr lang="ru-RU" sz="1200" dirty="0" smtClean="0"/>
              <a:t>).</a:t>
            </a:r>
            <a:endParaRPr lang="ru-RU" sz="1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214291"/>
            <a:ext cx="4138642" cy="4286279"/>
          </a:xfrm>
        </p:spPr>
        <p:txBody>
          <a:bodyPr>
            <a:normAutofit/>
          </a:bodyPr>
          <a:lstStyle/>
          <a:p>
            <a:pPr algn="just">
              <a:buNone/>
            </a:pPr>
            <a:r>
              <a:rPr lang="ru-RU" sz="1800" b="1" dirty="0" smtClean="0">
                <a:latin typeface="Times New Roman" pitchFamily="18" charset="0"/>
                <a:cs typeface="Times New Roman" pitchFamily="18" charset="0"/>
              </a:rPr>
              <a:t> </a:t>
            </a:r>
            <a:r>
              <a:rPr lang="ru-RU" sz="1800" b="1" dirty="0" err="1" smtClean="0">
                <a:solidFill>
                  <a:schemeClr val="tx1"/>
                </a:solidFill>
                <a:latin typeface="Times New Roman" pitchFamily="18" charset="0"/>
                <a:cs typeface="Times New Roman" pitchFamily="18" charset="0"/>
              </a:rPr>
              <a:t>Гудейра</a:t>
            </a:r>
            <a:r>
              <a:rPr lang="ru-RU" sz="1800" b="1" dirty="0" smtClean="0">
                <a:solidFill>
                  <a:schemeClr val="tx1"/>
                </a:solidFill>
                <a:latin typeface="Times New Roman" pitchFamily="18" charset="0"/>
                <a:cs typeface="Times New Roman" pitchFamily="18" charset="0"/>
              </a:rPr>
              <a:t> ползучая </a:t>
            </a:r>
            <a:r>
              <a:rPr lang="en-US" sz="1800" b="1" dirty="0" err="1" smtClean="0">
                <a:solidFill>
                  <a:schemeClr val="tx1"/>
                </a:solidFill>
                <a:latin typeface="Times New Roman" pitchFamily="18" charset="0"/>
                <a:cs typeface="Times New Roman" pitchFamily="18" charset="0"/>
              </a:rPr>
              <a:t>Goodyera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repens</a:t>
            </a:r>
            <a:endParaRPr lang="en-US" sz="1800" b="1" dirty="0" smtClean="0">
              <a:solidFill>
                <a:schemeClr val="tx1"/>
              </a:solidFill>
              <a:latin typeface="Times New Roman" pitchFamily="18" charset="0"/>
              <a:cs typeface="Times New Roman" pitchFamily="18" charset="0"/>
            </a:endParaRPr>
          </a:p>
          <a:p>
            <a:pPr algn="just">
              <a:buNone/>
            </a:pP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Гудайера</a:t>
            </a:r>
            <a:r>
              <a:rPr lang="ru-RU" sz="1200" dirty="0" smtClean="0">
                <a:solidFill>
                  <a:schemeClr val="tx1"/>
                </a:solidFill>
                <a:latin typeface="Times New Roman" pitchFamily="18" charset="0"/>
                <a:cs typeface="Times New Roman" pitchFamily="18" charset="0"/>
              </a:rPr>
              <a:t> ползучая - травянистый </a:t>
            </a:r>
            <a:r>
              <a:rPr lang="ru-RU" sz="1200" dirty="0" err="1" smtClean="0">
                <a:solidFill>
                  <a:schemeClr val="tx1"/>
                </a:solidFill>
                <a:latin typeface="Times New Roman" pitchFamily="18" charset="0"/>
                <a:cs typeface="Times New Roman" pitchFamily="18" charset="0"/>
              </a:rPr>
              <a:t>ползучекорневищный</a:t>
            </a:r>
            <a:r>
              <a:rPr lang="ru-RU" sz="1200" dirty="0" smtClean="0">
                <a:solidFill>
                  <a:schemeClr val="tx1"/>
                </a:solidFill>
                <a:latin typeface="Times New Roman" pitchFamily="18" charset="0"/>
                <a:cs typeface="Times New Roman" pitchFamily="18" charset="0"/>
              </a:rPr>
              <a:t> вечнозеленый многолетник. Корневище шнуровидное, горизонтально растущее в лесной подстилке с немногочисленными придаточными корнями. Корневищный участок состоит из 5-12 удлиненных междоузлий с чешуевидными листьями и пазушными почками. Зеленые сочные эллиптически-заостренные листья собраны в ре </a:t>
            </a:r>
            <a:r>
              <a:rPr lang="ru-RU" sz="1200" dirty="0" err="1" smtClean="0">
                <a:solidFill>
                  <a:schemeClr val="tx1"/>
                </a:solidFill>
                <a:latin typeface="Times New Roman" pitchFamily="18" charset="0"/>
                <a:cs typeface="Times New Roman" pitchFamily="18" charset="0"/>
              </a:rPr>
              <a:t>зетку</a:t>
            </a:r>
            <a:r>
              <a:rPr lang="ru-RU" sz="1200" dirty="0" smtClean="0">
                <a:solidFill>
                  <a:schemeClr val="tx1"/>
                </a:solidFill>
                <a:latin typeface="Times New Roman" pitchFamily="18" charset="0"/>
                <a:cs typeface="Times New Roman" pitchFamily="18" charset="0"/>
              </a:rPr>
              <a:t> в числе 4-8, до 3-4 см дл. с сеточкой из жилок, которые часто бывают желтоватыми или беловатыми. Стебель 6-25 см </a:t>
            </a:r>
            <a:r>
              <a:rPr lang="ru-RU" sz="1200" dirty="0" err="1" smtClean="0">
                <a:solidFill>
                  <a:schemeClr val="tx1"/>
                </a:solidFill>
                <a:latin typeface="Times New Roman" pitchFamily="18" charset="0"/>
                <a:cs typeface="Times New Roman" pitchFamily="18" charset="0"/>
              </a:rPr>
              <a:t>выс</a:t>
            </a:r>
            <a:r>
              <a:rPr lang="ru-RU" sz="1200" dirty="0" smtClean="0">
                <a:solidFill>
                  <a:schemeClr val="tx1"/>
                </a:solidFill>
                <a:latin typeface="Times New Roman" pitchFamily="18" charset="0"/>
                <a:cs typeface="Times New Roman" pitchFamily="18" charset="0"/>
              </a:rPr>
              <a:t>, хрупкий, круглый, несет мелкие линейно-ланцетные листья. Со </a:t>
            </a:r>
            <a:r>
              <a:rPr lang="ru-RU" sz="1200" dirty="0" err="1" smtClean="0">
                <a:solidFill>
                  <a:schemeClr val="tx1"/>
                </a:solidFill>
                <a:latin typeface="Times New Roman" pitchFamily="18" charset="0"/>
                <a:cs typeface="Times New Roman" pitchFamily="18" charset="0"/>
              </a:rPr>
              <a:t>цветие</a:t>
            </a:r>
            <a:r>
              <a:rPr lang="ru-RU" sz="1200" dirty="0" smtClean="0">
                <a:solidFill>
                  <a:schemeClr val="tx1"/>
                </a:solidFill>
                <a:latin typeface="Times New Roman" pitchFamily="18" charset="0"/>
                <a:cs typeface="Times New Roman" pitchFamily="18" charset="0"/>
              </a:rPr>
              <a:t> - однобокий колос, 4-5 см, из 10-30 мелких белых или желтоватых цветков. Наружные листочки околоцветника овальные, средний срастается с 2 листочками внутреннего круга, образуя шлем, длина листочков 3-4 мм. Губа без шпорца, сильно вогнутая, до 2 мм дл., на конце с треугольным носиком. Завязь нижняя, почти сидячая, </a:t>
            </a:r>
            <a:r>
              <a:rPr lang="ru-RU" sz="1200" dirty="0" err="1" smtClean="0">
                <a:solidFill>
                  <a:schemeClr val="tx1"/>
                </a:solidFill>
                <a:latin typeface="Times New Roman" pitchFamily="18" charset="0"/>
                <a:cs typeface="Times New Roman" pitchFamily="18" charset="0"/>
              </a:rPr>
              <a:t>железисто-коротковолосистая</a:t>
            </a:r>
            <a:r>
              <a:rPr lang="ru-RU" sz="1200" dirty="0" smtClean="0">
                <a:solidFill>
                  <a:schemeClr val="tx1"/>
                </a:solidFill>
                <a:latin typeface="Times New Roman" pitchFamily="18" charset="0"/>
                <a:cs typeface="Times New Roman" pitchFamily="18" charset="0"/>
              </a:rPr>
              <a:t>. Плод -коробочка</a:t>
            </a:r>
            <a:endParaRPr lang="ru-RU" sz="1200" dirty="0">
              <a:solidFill>
                <a:schemeClr val="tx1"/>
              </a:solidFill>
            </a:endParaRPr>
          </a:p>
        </p:txBody>
      </p:sp>
      <p:pic>
        <p:nvPicPr>
          <p:cNvPr id="5" name="Picture 2" descr="https://encrypted-tbn0.gstatic.com/images?q=tbn:ANd9GcS8Lt5iP4BIjIUIJTQZfSkQihSPlgPW9r454H8-_eWvRXkhC3W5fg"/>
          <p:cNvPicPr>
            <a:picLocks noChangeAspect="1" noChangeArrowheads="1"/>
          </p:cNvPicPr>
          <p:nvPr/>
        </p:nvPicPr>
        <p:blipFill>
          <a:blip r:embed="rId2" cstate="print"/>
          <a:srcRect/>
          <a:stretch>
            <a:fillRect/>
          </a:stretch>
        </p:blipFill>
        <p:spPr bwMode="auto">
          <a:xfrm>
            <a:off x="7000892" y="4286256"/>
            <a:ext cx="1568450" cy="2357437"/>
          </a:xfrm>
          <a:prstGeom prst="rect">
            <a:avLst/>
          </a:prstGeom>
          <a:noFill/>
          <a:ln w="9525">
            <a:noFill/>
            <a:miter lim="800000"/>
            <a:headEnd/>
            <a:tailEnd/>
          </a:ln>
        </p:spPr>
      </p:pic>
      <p:pic>
        <p:nvPicPr>
          <p:cNvPr id="6" name="Picture 4" descr="https://encrypted-tbn0.gstatic.com/images?q=tbn:ANd9GcSwV03r8MouqiDwHo3FcdrPZx0a9HC4KYbfjNpAjKZDo957gRk4VQ"/>
          <p:cNvPicPr>
            <a:picLocks noChangeAspect="1" noChangeArrowheads="1"/>
          </p:cNvPicPr>
          <p:nvPr/>
        </p:nvPicPr>
        <p:blipFill>
          <a:blip r:embed="rId3" cstate="print"/>
          <a:srcRect/>
          <a:stretch>
            <a:fillRect/>
          </a:stretch>
        </p:blipFill>
        <p:spPr bwMode="auto">
          <a:xfrm>
            <a:off x="5214942" y="4286256"/>
            <a:ext cx="1638300" cy="2357437"/>
          </a:xfrm>
          <a:prstGeom prst="rect">
            <a:avLst/>
          </a:prstGeom>
          <a:noFill/>
          <a:ln w="9525">
            <a:noFill/>
            <a:miter lim="800000"/>
            <a:headEnd/>
            <a:tailEnd/>
          </a:ln>
        </p:spPr>
      </p:pic>
      <p:pic>
        <p:nvPicPr>
          <p:cNvPr id="3074" name="Picture 2" descr="https://encrypted-tbn2.gstatic.com/images?q=tbn:ANd9GcRa9_Tom2yY8ART2dzIoFlFKhQtROta3U-Fd8tV8EB1I0qUwOR8cA"/>
          <p:cNvPicPr>
            <a:picLocks noChangeAspect="1" noChangeArrowheads="1"/>
          </p:cNvPicPr>
          <p:nvPr/>
        </p:nvPicPr>
        <p:blipFill>
          <a:blip r:embed="rId4" cstate="print"/>
          <a:srcRect/>
          <a:stretch>
            <a:fillRect/>
          </a:stretch>
        </p:blipFill>
        <p:spPr bwMode="auto">
          <a:xfrm>
            <a:off x="1214414" y="4643446"/>
            <a:ext cx="2657722" cy="199072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1"/>
            <a:ext cx="4281518" cy="4143403"/>
          </a:xfrm>
        </p:spPr>
        <p:txBody>
          <a:bodyPr>
            <a:normAutofit/>
          </a:bodyPr>
          <a:lstStyle/>
          <a:p>
            <a:pPr algn="just">
              <a:buNone/>
            </a:pPr>
            <a:r>
              <a:rPr lang="ru-RU" sz="1800" b="1" dirty="0" smtClean="0">
                <a:solidFill>
                  <a:schemeClr val="tx1"/>
                </a:solidFill>
                <a:latin typeface="Times New Roman" pitchFamily="18" charset="0"/>
                <a:cs typeface="Times New Roman" pitchFamily="18" charset="0"/>
              </a:rPr>
              <a:t>Малина </a:t>
            </a:r>
            <a:r>
              <a:rPr lang="ru-RU" sz="1800" b="1" dirty="0" err="1" smtClean="0">
                <a:solidFill>
                  <a:schemeClr val="tx1"/>
                </a:solidFill>
                <a:latin typeface="Times New Roman" pitchFamily="18" charset="0"/>
                <a:cs typeface="Times New Roman" pitchFamily="18" charset="0"/>
              </a:rPr>
              <a:t>хмелистая</a:t>
            </a:r>
            <a:r>
              <a:rPr lang="ru-RU"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Rubus</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humulifolius</a:t>
            </a:r>
            <a:r>
              <a:rPr lang="en-US" sz="1800" b="1" dirty="0" smtClean="0">
                <a:solidFill>
                  <a:schemeClr val="tx1"/>
                </a:solidFill>
                <a:latin typeface="Times New Roman" pitchFamily="18" charset="0"/>
                <a:cs typeface="Times New Roman" pitchFamily="18" charset="0"/>
              </a:rPr>
              <a:t> C. A. </a:t>
            </a:r>
            <a:r>
              <a:rPr lang="en-US" sz="1800" b="1" dirty="0" err="1" smtClean="0">
                <a:solidFill>
                  <a:schemeClr val="tx1"/>
                </a:solidFill>
                <a:latin typeface="Times New Roman" pitchFamily="18" charset="0"/>
                <a:cs typeface="Times New Roman" pitchFamily="18" charset="0"/>
              </a:rPr>
              <a:t>Mey</a:t>
            </a:r>
            <a:r>
              <a:rPr lang="en-US" sz="1800" b="1" dirty="0" smtClean="0">
                <a:solidFill>
                  <a:schemeClr val="tx1"/>
                </a:solidFill>
                <a:latin typeface="Times New Roman" pitchFamily="18" charset="0"/>
                <a:cs typeface="Times New Roman" pitchFamily="18" charset="0"/>
              </a:rPr>
              <a:t>.</a:t>
            </a:r>
            <a:r>
              <a:rPr lang="ru-RU" sz="1800" b="1"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Многолетнее растение, 10–30 см высотой, с ползучим корневищем. Цветоносные побеги с деревянистым основанием, в основном травянистые, простые, прямостоячие или восходящие, рассеянно шиповато-щетинистые с оттопыренными, тонкими неодинаковыми щетинками, голые или опушенные. Листья простые, сердцевидно-округлые, около 8 см длиной, 10 см шириной, почти голые, </a:t>
            </a:r>
            <a:r>
              <a:rPr lang="ru-RU" sz="1200" dirty="0" err="1" smtClean="0">
                <a:solidFill>
                  <a:schemeClr val="tx1"/>
                </a:solidFill>
                <a:latin typeface="Times New Roman" pitchFamily="18" charset="0"/>
                <a:cs typeface="Times New Roman" pitchFamily="18" charset="0"/>
              </a:rPr>
              <a:t>трехраздельные</a:t>
            </a:r>
            <a:r>
              <a:rPr lang="ru-RU" sz="1200" dirty="0" smtClean="0">
                <a:solidFill>
                  <a:schemeClr val="tx1"/>
                </a:solidFill>
                <a:latin typeface="Times New Roman" pitchFamily="18" charset="0"/>
                <a:cs typeface="Times New Roman" pitchFamily="18" charset="0"/>
              </a:rPr>
              <a:t>, доли широкояйцевидные, острые, крупно и неравно почти двоякопильчатые, боковые доли часто двулопастные. Цветки обоеполые, на концах побегов одиночные или по два, поникающие. Доли глубоко раздельной чашечки ланцетные, заостренные, косо вверх обращенные. Лепестки белые, ланцетные, заостренные, длиннее чашечки. Тычинки короткие, наружные с расширенными нитями. Плодолистики в числе 5, голые. Соплодия из 1–2,  крупных розовых костянок, кислые</a:t>
            </a:r>
            <a:endParaRPr lang="ru-RU" sz="1200" dirty="0">
              <a:solidFill>
                <a:schemeClr val="tx1"/>
              </a:solidFill>
            </a:endParaRPr>
          </a:p>
        </p:txBody>
      </p:sp>
      <p:sp>
        <p:nvSpPr>
          <p:cNvPr id="4" name="Содержимое 3"/>
          <p:cNvSpPr>
            <a:spLocks noGrp="1"/>
          </p:cNvSpPr>
          <p:nvPr>
            <p:ph sz="half" idx="2"/>
          </p:nvPr>
        </p:nvSpPr>
        <p:spPr>
          <a:xfrm>
            <a:off x="4648200" y="214291"/>
            <a:ext cx="4038600" cy="4786346"/>
          </a:xfrm>
        </p:spPr>
        <p:txBody>
          <a:bodyPr>
            <a:normAutofit/>
          </a:bodyPr>
          <a:lstStyle/>
          <a:p>
            <a:r>
              <a:rPr lang="ru-RU" sz="1800" b="1" dirty="0" smtClean="0">
                <a:solidFill>
                  <a:schemeClr val="tx1"/>
                </a:solidFill>
                <a:latin typeface="Times New Roman" pitchFamily="18" charset="0"/>
                <a:cs typeface="Times New Roman" pitchFamily="18" charset="0"/>
              </a:rPr>
              <a:t>Фиалка </a:t>
            </a:r>
            <a:r>
              <a:rPr lang="ru-RU" sz="1800" b="1" dirty="0" err="1" smtClean="0">
                <a:solidFill>
                  <a:schemeClr val="tx1"/>
                </a:solidFill>
                <a:latin typeface="Times New Roman" pitchFamily="18" charset="0"/>
                <a:cs typeface="Times New Roman" pitchFamily="18" charset="0"/>
              </a:rPr>
              <a:t>холмовая</a:t>
            </a:r>
            <a:r>
              <a:rPr lang="ru-RU" sz="1800" b="1" dirty="0" smtClean="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Viola </a:t>
            </a:r>
            <a:r>
              <a:rPr lang="en-US" sz="1800" b="1" dirty="0" err="1" smtClean="0">
                <a:solidFill>
                  <a:schemeClr val="tx1"/>
                </a:solidFill>
                <a:latin typeface="Times New Roman" pitchFamily="18" charset="0"/>
                <a:cs typeface="Times New Roman" pitchFamily="18" charset="0"/>
              </a:rPr>
              <a:t>collina</a:t>
            </a:r>
            <a:endParaRPr lang="ru-RU" sz="1800" b="1" dirty="0" smtClean="0">
              <a:solidFill>
                <a:schemeClr val="tx1"/>
              </a:solidFill>
              <a:latin typeface="Times New Roman" pitchFamily="18" charset="0"/>
              <a:cs typeface="Times New Roman" pitchFamily="18" charset="0"/>
            </a:endParaRPr>
          </a:p>
          <a:p>
            <a:pPr algn="just"/>
            <a:r>
              <a:rPr lang="ru-RU" sz="1200" dirty="0" smtClean="0">
                <a:solidFill>
                  <a:schemeClr val="tx1"/>
                </a:solidFill>
              </a:rPr>
              <a:t>Многолетнее растение высотой 10-15 см с коротким ветвистым корневищем, из которого вырастают розетки листьев. Листья черешковые, удлиненно-сердцевидные, у основания </a:t>
            </a:r>
            <a:r>
              <a:rPr lang="ru-RU" sz="1200" dirty="0" err="1" smtClean="0">
                <a:solidFill>
                  <a:schemeClr val="tx1"/>
                </a:solidFill>
              </a:rPr>
              <a:t>глубоко-выемчатые</a:t>
            </a:r>
            <a:r>
              <a:rPr lang="ru-RU" sz="1200" dirty="0" smtClean="0">
                <a:solidFill>
                  <a:schemeClr val="tx1"/>
                </a:solidFill>
              </a:rPr>
              <a:t>, по краю </a:t>
            </a:r>
            <a:r>
              <a:rPr lang="ru-RU" sz="1200" dirty="0" err="1" smtClean="0">
                <a:solidFill>
                  <a:schemeClr val="tx1"/>
                </a:solidFill>
              </a:rPr>
              <a:t>зубчато-городчатые</a:t>
            </a:r>
            <a:r>
              <a:rPr lang="ru-RU" sz="1200" dirty="0" smtClean="0">
                <a:solidFill>
                  <a:schemeClr val="tx1"/>
                </a:solidFill>
              </a:rPr>
              <a:t>, опушены оттопыренными волосками; с нижней стороны более светлые и более густо опушенные; во время цветения направлены вверх, после прилегают к земле. Цветки светло-фиолетовые, с беловатым коротким загнутым кверху шпорцем, душистые, вырастают на длинных цветоножках в пазухах листьев. Плод – шаровидная опушенная коробочка. Растет в лиственных и смешанных лесах, по лесным опушкам, в кустарниках, на травянистых склонах . В корнях обнаружены сапонины; в траве - сапонины и алкалоиды. Отвар корней применяется при кашле, бронхите, пневмонии и в качестве нормализующего обмен веществ.</a:t>
            </a:r>
            <a:endParaRPr lang="ru-RU" sz="1200" dirty="0" smtClean="0">
              <a:solidFill>
                <a:schemeClr val="tx1"/>
              </a:solidFill>
              <a:latin typeface="Times New Roman" pitchFamily="18" charset="0"/>
              <a:cs typeface="Times New Roman" pitchFamily="18" charset="0"/>
            </a:endParaRPr>
          </a:p>
          <a:p>
            <a:endParaRPr lang="ru-RU" sz="1200" dirty="0"/>
          </a:p>
        </p:txBody>
      </p:sp>
      <p:pic>
        <p:nvPicPr>
          <p:cNvPr id="5" name="Picture 7" descr="http://oopt.aari.ru/sites/default/files/images/Rubus_humulifolius_C._A._Mey-2.jpg"/>
          <p:cNvPicPr>
            <a:picLocks noChangeAspect="1" noChangeArrowheads="1"/>
          </p:cNvPicPr>
          <p:nvPr/>
        </p:nvPicPr>
        <p:blipFill>
          <a:blip r:embed="rId2" cstate="print"/>
          <a:srcRect/>
          <a:stretch>
            <a:fillRect/>
          </a:stretch>
        </p:blipFill>
        <p:spPr bwMode="auto">
          <a:xfrm>
            <a:off x="642938" y="4000500"/>
            <a:ext cx="3819525" cy="2565400"/>
          </a:xfrm>
          <a:prstGeom prst="rect">
            <a:avLst/>
          </a:prstGeom>
          <a:noFill/>
          <a:ln w="9525">
            <a:noFill/>
            <a:miter lim="800000"/>
            <a:headEnd/>
            <a:tailEnd/>
          </a:ln>
        </p:spPr>
      </p:pic>
      <p:pic>
        <p:nvPicPr>
          <p:cNvPr id="2052" name="Picture 4" descr="&amp;tscy;&amp;vcy;&amp;iecy;&amp;tcy;&amp;ocy;&amp;kcy; &amp;fcy;&amp;icy;&amp;acy;&amp;lcy;&amp;kcy;&amp;icy; &amp;khcy;&amp;ocy;&amp;lcy;&amp;mcy;&amp;ocy;&amp;vcy;&amp;ocy;&amp;jcy;"/>
          <p:cNvPicPr>
            <a:picLocks noChangeAspect="1" noChangeArrowheads="1"/>
          </p:cNvPicPr>
          <p:nvPr/>
        </p:nvPicPr>
        <p:blipFill>
          <a:blip r:embed="rId3" cstate="print"/>
          <a:srcRect/>
          <a:stretch>
            <a:fillRect/>
          </a:stretch>
        </p:blipFill>
        <p:spPr bwMode="auto">
          <a:xfrm>
            <a:off x="6072198" y="4000504"/>
            <a:ext cx="2571768" cy="2597486"/>
          </a:xfrm>
          <a:prstGeom prst="rect">
            <a:avLst/>
          </a:prstGeom>
          <a:noFill/>
        </p:spPr>
      </p:pic>
    </p:spTree>
  </p:cSld>
  <p:clrMapOvr>
    <a:masterClrMapping/>
  </p:clrMapOvr>
</p:sld>
</file>

<file path=ppt/theme/theme1.xml><?xml version="1.0" encoding="utf-8"?>
<a:theme xmlns:a="http://schemas.openxmlformats.org/drawingml/2006/main" name="pol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D1DD0-AC2D-46D0-AFBC-6FDEB1AEB4CC}"/>
</file>

<file path=customXml/itemProps2.xml><?xml version="1.0" encoding="utf-8"?>
<ds:datastoreItem xmlns:ds="http://schemas.openxmlformats.org/officeDocument/2006/customXml" ds:itemID="{460AB8E4-2445-4CEB-A5AF-7D2F85AABA56}"/>
</file>

<file path=customXml/itemProps3.xml><?xml version="1.0" encoding="utf-8"?>
<ds:datastoreItem xmlns:ds="http://schemas.openxmlformats.org/officeDocument/2006/customXml" ds:itemID="{D7866BAF-653B-45E2-B501-5292E90737B4}"/>
</file>

<file path=docProps/app.xml><?xml version="1.0" encoding="utf-8"?>
<Properties xmlns="http://schemas.openxmlformats.org/officeDocument/2006/extended-properties" xmlns:vt="http://schemas.openxmlformats.org/officeDocument/2006/docPropsVTypes">
  <Template>pole</Template>
  <TotalTime>191</TotalTime>
  <Words>2101</Words>
  <Application>Microsoft Office PowerPoint</Application>
  <PresentationFormat>Экран (4:3)</PresentationFormat>
  <Paragraphs>64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pole</vt:lpstr>
      <vt:lpstr>Парфеньевский район</vt:lpstr>
      <vt:lpstr>Презентация PowerPoint</vt:lpstr>
      <vt:lpstr>Презентация PowerPoint</vt:lpstr>
      <vt:lpstr>Растения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Животные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cp:lastModifiedBy>
  <cp:revision>23</cp:revision>
  <dcterms:created xsi:type="dcterms:W3CDTF">2012-11-02T14:18:12Z</dcterms:created>
  <dcterms:modified xsi:type="dcterms:W3CDTF">2013-08-01T15:35:13Z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