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610E-FA47-4392-BBB2-E4CF9E42F014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ru.wikipedia.org/wiki/%D0%9C%D0%B8%D0%BA%D0%BE%D1%80%D0%B8%D0%B7%D0%B0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ru.wikipedia.org/wiki/%D0%A1%D1%82%D0%B5%D0%B1%D0%B5%D0%BB%D1%8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ru.wikipedia.org/wiki/%D0%A8%D0%BC%D0%B5%D0%BB%D0%B8" TargetMode="External"/><Relationship Id="rId10" Type="http://schemas.microsoft.com/office/2007/relationships/hdphoto" Target="../media/hdphoto1.wdp"/><Relationship Id="rId4" Type="http://schemas.openxmlformats.org/officeDocument/2006/relationships/hyperlink" Target="http://ru.wikipedia.org/w/index.php?title=Rhizoctonia&amp;action=edit&amp;redlink=1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5%D1%80%D0%B5%D1%88%D0%BE%D0%BA" TargetMode="External"/><Relationship Id="rId13" Type="http://schemas.openxmlformats.org/officeDocument/2006/relationships/hyperlink" Target="http://ru.wikipedia.org/wiki/%D0%A7%D0%B0%D1%88%D0%B5%D0%BB%D0%B8%D1%81%D1%82%D0%B8%D0%BA" TargetMode="External"/><Relationship Id="rId18" Type="http://schemas.openxmlformats.org/officeDocument/2006/relationships/hyperlink" Target="http://ru.wikipedia.org/wiki/%D0%9E%D1%80%D0%B5%D1%88%D0%B5%D0%BA_(%D0%BF%D0%BB%D0%BE%D0%B4)" TargetMode="External"/><Relationship Id="rId26" Type="http://schemas.openxmlformats.org/officeDocument/2006/relationships/hyperlink" Target="http://ru.wikipedia.org/wiki/%D0%9F%D0%BE%D1%87%D0%B2%D0%B0" TargetMode="External"/><Relationship Id="rId3" Type="http://schemas.openxmlformats.org/officeDocument/2006/relationships/hyperlink" Target="http://ru.wikipedia.org/wiki/%D0%9A%D0%BE%D1%80%D0%B5%D0%BD%D1%8C" TargetMode="External"/><Relationship Id="rId21" Type="http://schemas.openxmlformats.org/officeDocument/2006/relationships/hyperlink" Target="http://ru.wikipedia.org/wiki/%D0%A1%D0%B5%D0%BC%D1%8F" TargetMode="External"/><Relationship Id="rId34" Type="http://schemas.openxmlformats.org/officeDocument/2006/relationships/hyperlink" Target="http://ru.wikipedia.org/wiki/%D0%9A%D0%BE%D1%80%D0%BE%D0%B1%D0%BE%D1%87%D0%BA%D0%B0" TargetMode="External"/><Relationship Id="rId7" Type="http://schemas.openxmlformats.org/officeDocument/2006/relationships/hyperlink" Target="http://ru.wikipedia.org/wiki/%D0%A0%D0%BE%D0%BC%D0%B1" TargetMode="External"/><Relationship Id="rId12" Type="http://schemas.openxmlformats.org/officeDocument/2006/relationships/hyperlink" Target="http://ru.wikipedia.org/wiki/%D0%9D%D0%B0%D1%81%D0%B5%D0%BA%D0%BE%D0%BC%D1%8B%D0%B5" TargetMode="External"/><Relationship Id="rId17" Type="http://schemas.openxmlformats.org/officeDocument/2006/relationships/hyperlink" Target="http://ru.wikipedia.org/wiki/%D0%9F%D0%BB%D0%BE%D0%B4" TargetMode="External"/><Relationship Id="rId25" Type="http://schemas.openxmlformats.org/officeDocument/2006/relationships/hyperlink" Target="http://ru.wikipedia.org/wiki/%D0%9A%D0%BE%D1%80%D0%BD%D0%B5%D0%B2%D0%B8%D1%89%D0%B5" TargetMode="External"/><Relationship Id="rId33" Type="http://schemas.openxmlformats.org/officeDocument/2006/relationships/hyperlink" Target="http://ru.wikipedia.org/wiki/%D0%A0%D1%8B%D0%BB%D1%8C%D1%86%D0%B5" TargetMode="External"/><Relationship Id="rId2" Type="http://schemas.openxmlformats.org/officeDocument/2006/relationships/hyperlink" Target="http://ru.wikipedia.org/wiki/%D0%A1%D1%82%D0%B5%D0%B1%D0%B5%D0%BB%D1%8C" TargetMode="External"/><Relationship Id="rId16" Type="http://schemas.openxmlformats.org/officeDocument/2006/relationships/hyperlink" Target="http://ru.wikipedia.org/wiki/%D0%9F%D0%B5%D1%81%D1%82%D0%B8%D0%BA" TargetMode="External"/><Relationship Id="rId20" Type="http://schemas.openxmlformats.org/officeDocument/2006/relationships/hyperlink" Target="http://ru.wikipedia.org/wiki/%D0%9A%D1%80%D0%B0%D1%85%D0%BC%D0%B0%D0%BB" TargetMode="External"/><Relationship Id="rId29" Type="http://schemas.openxmlformats.org/officeDocument/2006/relationships/hyperlink" Target="http://ru.wikipedia.org/w/index.php?title=%D0%9F%D0%BE%D0%BF%D0%B5%D1%80%D0%B5%D1%87%D0%BD%D0%B8%D0%BA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E%D0%B2%D0%B0%D0%BB" TargetMode="External"/><Relationship Id="rId11" Type="http://schemas.openxmlformats.org/officeDocument/2006/relationships/hyperlink" Target="http://ru.wikipedia.org/wiki/%D0%9E%D0%BF%D1%8B%D0%BB%D0%B5%D0%BD%D0%B8%D0%B5" TargetMode="External"/><Relationship Id="rId24" Type="http://schemas.openxmlformats.org/officeDocument/2006/relationships/hyperlink" Target="http://ru.wikipedia.org/wiki/%D0%9C%D0%BD%D0%BE%D0%B3%D0%BE%D0%BB%D0%B5%D1%82%D0%BD%D0%B8%D0%B5_%D1%80%D0%B0%D1%81%D1%82%D0%B5%D0%BD%D0%B8%D1%8F" TargetMode="External"/><Relationship Id="rId32" Type="http://schemas.openxmlformats.org/officeDocument/2006/relationships/hyperlink" Target="http://ru.wikipedia.org/wiki/%D0%9F%D1%8B%D0%BB%D1%8C%D0%BD%D0%B8%D0%BA" TargetMode="External"/><Relationship Id="rId37" Type="http://schemas.openxmlformats.org/officeDocument/2006/relationships/image" Target="../media/image15.jpeg"/><Relationship Id="rId5" Type="http://schemas.openxmlformats.org/officeDocument/2006/relationships/hyperlink" Target="http://ru.wikipedia.org/wiki/%D0%A0%D0%BE%D0%B7%D0%B5%D1%82%D0%BA%D0%B0_(%D1%80%D0%B0%D1%81%D0%BF%D0%BE%D0%BB%D0%BE%D0%B6%D0%B5%D0%BD%D0%B8%D0%B5_%D0%BB%D0%B8%D1%81%D1%82%D1%8C%D0%B5%D0%B2)" TargetMode="External"/><Relationship Id="rId15" Type="http://schemas.openxmlformats.org/officeDocument/2006/relationships/hyperlink" Target="http://ru.wikipedia.org/wiki/%D0%A2%D1%8B%D1%87%D0%B8%D0%BD%D0%BA%D0%B0" TargetMode="External"/><Relationship Id="rId23" Type="http://schemas.openxmlformats.org/officeDocument/2006/relationships/hyperlink" Target="http://ru.wikipedia.org/wiki/%D0%97%D0%B0%D0%BA%D1%83%D1%81%D0%BA%D0%B0" TargetMode="External"/><Relationship Id="rId28" Type="http://schemas.openxmlformats.org/officeDocument/2006/relationships/hyperlink" Target="http://ru.wikipedia.org/wiki/%D0%A6%D0%B2%D0%B5%D1%82%D0%BE%D0%BD%D0%BE%D0%B6%D0%BA%D0%B0" TargetMode="External"/><Relationship Id="rId36" Type="http://schemas.openxmlformats.org/officeDocument/2006/relationships/image" Target="../media/image14.jpeg"/><Relationship Id="rId10" Type="http://schemas.openxmlformats.org/officeDocument/2006/relationships/hyperlink" Target="http://ru.wikipedia.org/wiki/%D0%9F%D0%B0%D0%B7%D1%83%D1%85%D0%B0_%D0%BB%D0%B8%D1%81%D1%82%D0%B0" TargetMode="External"/><Relationship Id="rId19" Type="http://schemas.openxmlformats.org/officeDocument/2006/relationships/hyperlink" Target="http://ru.wikipedia.org/wiki/%D0%91%D1%8B%D0%BA%D0%B8_(%D0%BF%D0%BE%D0%B4%D1%81%D0%B5%D0%BC%D0%B5%D0%B9%D1%81%D1%82%D0%B2%D0%BE)" TargetMode="External"/><Relationship Id="rId31" Type="http://schemas.openxmlformats.org/officeDocument/2006/relationships/hyperlink" Target="http://ru.wikipedia.org/wiki/%D0%A7%D0%B0%D1%88%D0%B5%D1%87%D0%BA%D0%B0" TargetMode="External"/><Relationship Id="rId4" Type="http://schemas.openxmlformats.org/officeDocument/2006/relationships/hyperlink" Target="http://ru.wikipedia.org/wiki/%D0%9B%D0%B8%D1%81%D1%82" TargetMode="External"/><Relationship Id="rId9" Type="http://schemas.openxmlformats.org/officeDocument/2006/relationships/hyperlink" Target="http://ru.wikipedia.org/wiki/%D0%A6%D0%B2%D0%B5%D1%82%D0%BE%D0%BA" TargetMode="External"/><Relationship Id="rId14" Type="http://schemas.openxmlformats.org/officeDocument/2006/relationships/hyperlink" Target="http://ru.wikipedia.org/wiki/%D0%9B%D0%B5%D0%BF%D0%B5%D1%81%D1%82%D0%BE%D0%BA" TargetMode="External"/><Relationship Id="rId22" Type="http://schemas.openxmlformats.org/officeDocument/2006/relationships/hyperlink" Target="http://ru.wikipedia.org/wiki/%D0%9A%D0%B8%D1%82%D0%B0%D0%B9%D1%81%D0%BA%D0%B0%D1%8F_%D0%9D%D0%B0%D1%80%D0%BE%D0%B4%D0%BD%D0%B0%D1%8F_%D0%A0%D0%B5%D1%81%D0%BF%D1%83%D0%B1%D0%BB%D0%B8%D0%BA%D0%B0" TargetMode="External"/><Relationship Id="rId27" Type="http://schemas.openxmlformats.org/officeDocument/2006/relationships/hyperlink" Target="http://ru.wikipedia.org/wiki/%D0%9F%D0%BE%D0%B1%D0%B5%D0%B3_(%D0%B1%D0%BE%D1%82%D0%B0%D0%BD%D0%B8%D0%BA%D0%B0)" TargetMode="External"/><Relationship Id="rId30" Type="http://schemas.openxmlformats.org/officeDocument/2006/relationships/hyperlink" Target="http://ru.wikipedia.org/wiki/%D0%92%D0%B5%D0%BD%D1%87%D0%B8%D0%BA" TargetMode="External"/><Relationship Id="rId35" Type="http://schemas.openxmlformats.org/officeDocument/2006/relationships/hyperlink" Target="http://ru.wikipedia.org/wiki/%D0%92%D0%B5%D0%B3%D0%B5%D1%82%D0%B0%D1%82%D0%B8%D0%B2%D0%BD%D0%BE%D0%B5_%D1%80%D0%B0%D0%B7%D0%BC%D0%BD%D0%BE%D0%B6%D0%B5%D0%BD%D0%B8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Островский район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Светлана\Desktop\Ostrovski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356991"/>
            <a:ext cx="2598890" cy="32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4038600" cy="3503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Мытник Кауфмана  </a:t>
            </a:r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Pedicularis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Kaufmannii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Pinzger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Многолетнее травянистое растение высотой 15-30 см, с веретеновидными толстыми корнями. Листья очередные, опушенные,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перисторассеченные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хрящеватыми зубчиками. Цветки бледно-желтые, двугубые. Плод - коробочка. Цветет в июне - июле. Растение ядовито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Растет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лугах, склонах, полянах в европейской части России. Настой травы усиливает сокращение маточной мускулатуры и способствует остановке послеродовых кровотечений (действует аналогично спорынье, но в 4-5 раз слабее), а также обладает мочегонным, противовоспалительным и противопаразитным действием. Содержит ядовитый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хромогликозид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аукубин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ринантин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отмечены следы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алкалоидов.Заготавливают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растение во время цветения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36724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Мытник 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скипетровидный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Pedicularis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sceptrum-carolinum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L.</a:t>
            </a:r>
            <a:endParaRPr lang="ru-RU" sz="1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Травянистый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короткокорневищный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многолетник высотой до 80 см. Большая часть листьев собрана у основания стебля в розетку; стеблевые листья немногочисленные супротивные. Листья линейно-ланцетные, суженные в черешок,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перистораздельные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перисторассеченные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Соцветие - рыхлый малоцветковый верхушечный колос. Цветки крупные, 3,5-4,5 см, желтые, с лиловой нижней губой. Плод - почти шаровидная коробочка.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Цветет с июня по сентябрь. Размножается исключительно семенами. Корневой полупаразит травянистых растений: органические вещества вырабатывает самостоятельно, воду с минеральными веществами получает от других растений. Умеренно теплолюбивый вид. Обитает в условиях 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свежелесолугового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болотно-лесолугового типов увлажнений. Растет на слабокислых - слабощелочных почвах с очень бедным и богатым содержанием минерального азота. Диапазон освещенности - от разреженных лесов до открытых пространств. Гемикриптофит.</a:t>
            </a:r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inf-red.ru/plants/mitnik_skripetrovidni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02107"/>
            <a:ext cx="2071702" cy="2428892"/>
          </a:xfrm>
          <a:prstGeom prst="rect">
            <a:avLst/>
          </a:prstGeom>
          <a:noFill/>
        </p:spPr>
      </p:pic>
      <p:pic>
        <p:nvPicPr>
          <p:cNvPr id="8196" name="Picture 4" descr="http://www.inf-red.ru/plants/mitnik_skripetrovidni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4214818"/>
            <a:ext cx="1785375" cy="2526550"/>
          </a:xfrm>
          <a:prstGeom prst="rect">
            <a:avLst/>
          </a:prstGeom>
          <a:noFill/>
        </p:spPr>
      </p:pic>
      <p:pic>
        <p:nvPicPr>
          <p:cNvPr id="8198" name="Picture 6" descr="&amp;Mcy;&amp;ycy;&amp;tcy;&amp;ncy;&amp;icy;&amp;kcy; &amp;Kcy;&amp;acy;&amp;ucy;&amp;fcy;&amp;mcy;&amp;a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214818"/>
            <a:ext cx="2033995" cy="2415370"/>
          </a:xfrm>
          <a:prstGeom prst="rect">
            <a:avLst/>
          </a:prstGeom>
          <a:noFill/>
        </p:spPr>
      </p:pic>
      <p:pic>
        <p:nvPicPr>
          <p:cNvPr id="8200" name="Picture 8" descr="http://red-book.narod.ru/pedicularis_kaufmannii.jpg"/>
          <p:cNvPicPr>
            <a:picLocks noChangeAspect="1" noChangeArrowheads="1"/>
          </p:cNvPicPr>
          <p:nvPr/>
        </p:nvPicPr>
        <p:blipFill rotWithShape="1">
          <a:blip r:embed="rId5" cstate="print"/>
          <a:srcRect b="5555"/>
          <a:stretch/>
        </p:blipFill>
        <p:spPr bwMode="auto">
          <a:xfrm>
            <a:off x="611560" y="4197781"/>
            <a:ext cx="158162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8401080" cy="249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Батрахоспермум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чётковидный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Batrachospermum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moniliforme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Roth</a:t>
            </a:r>
            <a:endParaRPr lang="ru-RU" sz="1800" b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Многоклеточная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пресноводная водоросль в виде слизистых нежных кустиков 3-8 см длиной, синевато-зеленого цвета. Слоевище состоит из разветвленных основных нитей и боковых веточек, расположенных мутовками. Клетки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мутовоч-ных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веточек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бочонкообразные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Основание слоевища грубое, кожистое. Размножение половое. Зигота развивается на слоевище.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Гонимобласты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шаровидные, многочисленные, развиваются в боковых веточках.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Моноспорангии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отсутствуют. Иногда размножается вегетативно - кусочками слоевища. Растение однодомное. Один из немногих пресноводных видов красных водорослей. Встречается в быстро текущих реках, ручьях и родниках, а также в озерах. Вид выдерживает слабую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эвтрофикацию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водоема. При более сильной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эвтрофикации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при загрязнении вод промышленными стоками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батрахоспермум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исчезает. Размножается половым путем либо вегетативно (кусочками слоевища).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Мопоспорангии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отсутствуют.Обитает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олиготрофных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болотных озерах, прикрепляясь к корягам, корням и побегам кустарников, расположенных в воде. Вид выдерживает слабую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эвтрофикацию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водоема.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g0.liveinternet.ru/images/attach/b/2/26/905/26905253_118798879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83394"/>
            <a:ext cx="4861774" cy="3241184"/>
          </a:xfrm>
          <a:prstGeom prst="rect">
            <a:avLst/>
          </a:prstGeom>
          <a:noFill/>
        </p:spPr>
      </p:pic>
      <p:pic>
        <p:nvPicPr>
          <p:cNvPr id="7174" name="Picture 6" descr="http://img1.liveinternet.ru/images/attach/b/2/26/911/26911050_1187994005_22.jpg"/>
          <p:cNvPicPr>
            <a:picLocks noChangeAspect="1" noChangeArrowheads="1"/>
          </p:cNvPicPr>
          <p:nvPr/>
        </p:nvPicPr>
        <p:blipFill rotWithShape="1">
          <a:blip r:embed="rId3" cstate="print"/>
          <a:srcRect l="13018" r="23563" b="9582"/>
          <a:stretch/>
        </p:blipFill>
        <p:spPr bwMode="auto">
          <a:xfrm>
            <a:off x="5796136" y="3263343"/>
            <a:ext cx="2754086" cy="268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500174"/>
            <a:ext cx="4896544" cy="39703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Ночница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усатая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Скопа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Зуек 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малый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Жаба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зелёная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Лягушка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озерная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 речной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узкопалый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Золотистая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бронзовка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носорог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сосновая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златка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Малый ночной павлиний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глаз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Лесная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Обыкновенная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оса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4320480" cy="42148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Усатая ночница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Myotis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mystacinus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Kuhl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довольно длинноухая летучая мышь. Предплечье 32—39 мм. Окраска спины варьирует от палево-песчаной до темной буро-коричневой, брюха — от чисто-белой до коричнево-серой. Крыловая перепонка прикрепляется к основанию наружного пальца ступни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Европейская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часть, кроме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северных областей, Южная половина Сибири, Кавказ, Казахстан, Средняя Азия, Дальний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Восток.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 жизни 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обитатель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самых разнообразных ландшафтов. Малочисленна. Днем встречается в различных убежищах: на чердаках, за обшивкой стен, за наличниками, в дуплах деревьев, пещерах, погребах. Самки иногда образуют небольшие колонии, самцы обычно держатся поодиночке. Вылет поздний, но часто еще в сумерках, в высокогорных местностях иногда и днем. Активна всю ночь. Места кормежки весьма разнообразны, но, как правило, вблизи убежищ. Охотится, летая на высоте 1—6 м над берегами прудов и речек, у крон деревьев, вдоль аллей парков, в Средней Азии — над водой, вдоль заборов и стен. Полет быстрый, с довольно резкими поворотами. Молодые родятся в июне — июле. Зиму часть усатых ночниц проводит в спячке в пещерах, погребах и других убежищах, забившись в узкие щели или подкосившись на стенах и сводах, в северных районах улетают на юг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16632"/>
            <a:ext cx="4032448" cy="428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Скопа́ (лат.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Pandion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haliaetus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хищная птица, распространённая в обоих полушариях, единственный представитель семейства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скопиных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Крупная хищная птица длиной 55—58 см, с размахом крыльев 145—170 см. По сравнении с самцами, самки скопы на 20 % тяжелее, а размах их крыльев больше на 5—10 %. У самок окраска более тёмная, а крапчатое ожерелье вокруг шеи более ярко выражено. Скопы распространены во всём мире, размножаясь или зимуя на всех континентах кроме Антарктиды. Гнездятся они повсеместно, где имеются безопасные места для гнездовья и мелководные акватории с изобилием рыбы. Гнёзда обычно расположены в 3-5 км от воды: болот, озёр, водохранилищ или рек, но могут быть устроены и в хорошем месте над водой. Выводящие птенцов скопы путешествуют на расстояние до 14 км от гнезда в поисках пищи, тогда как в остальное время они могут пролетать до 10 км. Охотятся скопы в основном на лету (реже из засады), паря над водой на высоте 10-40 м. Самка откладывает 2-4 яйца по одному с интервалом в один-два дня каждое.</a:t>
            </a:r>
          </a:p>
          <a:p>
            <a:endParaRPr lang="ru-RU" sz="1200" dirty="0"/>
          </a:p>
        </p:txBody>
      </p:sp>
      <p:pic>
        <p:nvPicPr>
          <p:cNvPr id="5" name="Picture 3" descr="C:\Users\Светлана\Desktop\862215_ptitsy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43438"/>
            <a:ext cx="268079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3.gstatic.com/images?q=tbn:ANd9GcRcSLKI8MtiHv6IeS1tjd7Uf9r_sV06RYlUen3Wfeg0ScEwqfc4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" y="4643438"/>
            <a:ext cx="3708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2852"/>
            <a:ext cx="4104456" cy="42148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Ма́лый зуёк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Charadrius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dubius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vi-VN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птица рода зуйки (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Charadrius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семейства ржанковых (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Charadriidae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Небольшая птица крупнее воробья, обитающая на песчаных или галечниковых побережьях рек и озёр, иногда вдали от воды. Перелётная птица.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Окраска верхней стороны тела буровато-серая, нижняя сторона тела белая, на зобе имеется поперечная полоса чёрного цвета. Темя черноватое, на лбу широкая чёрная полоса, ограниченная сверху тонкой белой полосой и проходящая через обведённые жёлтой каймой глаза. Цвет ног — серо-красный. Гнездо зуйка выглядит как небольшое углубление в песке, иногда с валиком из камушков. Самка откладывает 4 желтоватых с тёмными точками яйца. Время насиживания кладки от 22 до 27 дней. Птенцы вылупляются на протяжении 2-3 суток. Обнаружить малого зуйка на галечниковой отмели очень трудно, и стоит только на мгновение отвести глаза, как он опять исчезает, заметив приближение человека, поворачиваться к нему темной спинной стороной, прижиматься к земле и делаться совершенно незаметным. Затем малый галстучник отбегает и лишь после этого поднимается на крыло.</a:t>
            </a:r>
          </a:p>
          <a:p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6632"/>
            <a:ext cx="4320480" cy="42148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Жаба зелёная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Bufo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viridis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Жаба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средних и относительно крупных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максимальная длина до 120 мм (иногда указывают до 140 мм).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сверху покрыта гладкими бугорками и острыми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шипиками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(преимущественно у самцов).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Барабанная перепонка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всегда выражена. Сочленовные бугорки на пальцах, как правило, одинарные, но местами встречаются особи с двойными бугорками. На внутреннем крае предплюсны имеется продольная складка. Самцы с непарным внутренним горловым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резонатором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Верхняя часть тела светло-серая, иногда бежевая или зеленоватая, с крупными четко очерченными темно-зелеными пятнами различной формы, а также с красными точками (часто на вершине бугорков) или без них. Иногда вдоль спины проходит светлая полоска.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окраски очень изменчив. Низ тела беловатый, с пятнами или без них. Активны жабы в сумерки и ночью. Днем же прячутся в различных укрытиях. 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кормов преобладают наземные насекомые: жуки, муравьи, гусеницы бабочек и т.д. Состав кормов меняется по сезонам и районам. В период размножения практически не питаются. Головастики поедают фитопланктон, детрит, простейших, коловраток и мелких водных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ракушек.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Picture 5" descr="https://encrypted-tbn0.gstatic.com/images?q=tbn:ANd9GcSK2F7ftOTpBGK-LwEV_EuUgKoPhk2nweLxsSKTNVhdPxBleo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437112"/>
            <a:ext cx="27287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1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213702" cy="41434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Озёрная лягушка (лат.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Pelophylax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ridibundus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бесхвостых земноводных из семейства настоящих лягушек (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Ranidae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Длина тела составляет 6—13 см, масса — до 200 г. Тело удлинённое, морда овальная, немного заострённая. Сверху тело окрашено в буро-зелёный цвет разных оттенков с тёмными пятнами. Головастик светло-оливковой окраски, грушевидной формы. Озёрные лягушки — самые крупные земноводные Палеарктики. Попадаются гиганты длиной до 17 см. Самки обычно крупнее самцов. Окраска спины помогает озёрной лягушке оставаться незаметной среди прибрежной и водной растительности. Живёт озёрная лягушка в постоянных, достаточно глубоких (более 20 см) водоёмах. Чаще всего это старицы рек, пруды, рвы, озёра. Зимуют озёрные лягушки обычно в тех же водоёмах. Отходят на зимовку, когда температура воды снижается до 8—10 °C. Для озёрной лягушки характерно классическое кваканье. Спаривание и нерест начинается только тогда, когда вода прогреется минимум до 16 °C. Период размножения занимает не менее 30—35 дней.</a:t>
            </a: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96034"/>
            <a:ext cx="4357148" cy="42862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  речной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узкопалый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a-Latn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Astacus </a:t>
            </a:r>
            <a:r>
              <a:rPr lang="la-Latn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leptodactylus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Узкопалый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речной рак - довольно крупное ракообразное. Длина его тела достигает от 12 до 25 см. Туловище состоит из головогруди, покрытой одним щитом, и брюшка. Покровы пропитаны известью, что делает их особенно крепкими. Окраска его темно-зеленая, но при варке приобретает красный цвет. Отсюда и выражение: «Красный как рак». Клешни длинные и узкие.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Узкопалый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речной рак обитает в реках и озерах с чистой водой, богатой минеральными солями, на илистом дне. Здесь под корягами, камнями или корнями подводных растений он роет норки, в которых проводит светлое время суток. Он обычно активен в сумерках и ночью, но иногда бывает подвижным и днем. Для поиска добычи выходит из убежища, передвигается медленно, шевеля длинными усиками. В случае опасности рак пятится назад, подгибая под себя заднюю часть тела, которая оканчивается хвостовой пластинкой, плавником. Благодаря движению последнего рак уплывает в обратном направлении головой назад.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Кормится речной рак разнообразной пищей как растительного, так и животного происхождения, часто поедает трупы животных, запах которых чувствует издалека. Добычу схватывает мощными клешнями первых пар ходильных ног. Дышит рак при помощи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жабер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24" y="4518039"/>
            <a:ext cx="3321994" cy="22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Blausteinsee Tierwelt 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92752"/>
            <a:ext cx="295635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170" y="175733"/>
            <a:ext cx="4172272" cy="43577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Бронзовка золотистая, или бронзовка обыкновенная (лат.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Cetonia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aurata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вид жесткокрылых насекомых из подсемейства бронзовок (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Cetoniinae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внутри семейства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пластинчатоусых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Scarabaeidae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Родовое название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Cetonia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древнегреческом означает «металлический жук»; видовое название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aurata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латыни — «золотистый». В пределах своего ареала встречающееся в массе. Питается цветками не только диких, но и культурных растений. Но жуки не способны серьёзно навредить плодоводству, поскольку их массовый лёт начинается сравнительно поздно, когда плодовые деревья уже отцветают. Жуки ведут дневной образ жизни и активны в жаркую солнечную погоду. В облачную погоду жуки слабо активные. Лёт жуков может продолжаться от 2,5 до 4,5 месяцев. Самка откладывает яйца в разлагающуюся древесину пней, иногда в навозных кучах или в муравейниках. Личинка толстая и изогнутая, дважды линяющая. В коконе проходит превращение в куколку. Цикл развития от яйца до жука занимает 2—3 года</a:t>
            </a: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2337" y="198556"/>
            <a:ext cx="4172272" cy="428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Жук-носорог обыкновенный (лат.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Oryctes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nasicornis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жук, принадлежащий к семейству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пластинчатоусые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Длина тела самцов 25—43 мм. Жук блестящий; темно-буро-красного, красно-бурого цвета. Низ и бёдра значительно светлее, желтовато-красно-бурого цвета. Тело умеренно продолговатое, выпуклое, довольно широкое, у самца параллельное, у самки назад слегка расширенное. Более крупные особи отличаются и наиболее сильно развитым рогом на голове у самцов. У носорога-самки на носу только небольшой бугорок, и размерами она меньше. Личинка толстая, жёлто-белая,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С-образно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изогнутая, длиной до 80 мм; живет в кучках растительного перегноя, в компостных кучах, в дуплах лиственных деревьев и в парниках; иногда она вредит корням растений. Встречается повсюду, кроме тундры и тайги. Он летает в теплые летние вечера и часто прилетает на свет. Его личинка, достигающая в длину 80 мм, живет в кучках растительного перегноя, в компостных кучах, в дуплах лиственных деревьев и даже в парниках; иногда она вредит корням растений, например виноградной лозы и роз. Развитие продолжается 4 года.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45556" y="4357695"/>
            <a:ext cx="3658892" cy="233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510" t="5000" r="4063" b="4285"/>
          <a:stretch>
            <a:fillRect/>
          </a:stretch>
        </p:blipFill>
        <p:spPr bwMode="auto">
          <a:xfrm>
            <a:off x="817612" y="4357694"/>
            <a:ext cx="3065389" cy="233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565" y="188640"/>
            <a:ext cx="4000222" cy="3643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сосновая златка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Chalcophora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mariana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распространенный жук, длина тела которого может доходить до 21 – 32 миллиметра, обитающий преимущественно в сосновых и смешанных лесах на всей территории Европы и Западной Сибири. Продолговатое, сужающееся к нижней части тело этого жука, имеет темно – бронзовую окраску, с характерным медно – зеленым блеском. Отличительной чертой этих жуков, кроме этого являются четыре продольных киля на верхней части спины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надкрылках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Обитает преимущественно в сосновых и смешанных лесах. Имаго встречаются с мая по июль. В жаркие солнечные дни жуки находятся на еловых стволах. Самки откладывают яйца в щели коры. Личинки появляются спустя две недели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вбуравливаются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кору, оставляя отверстия шириной 15 мм.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Куколочные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камеры длиной 4 см и шириной 1,5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 развития составляет 3—6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176464" cy="36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Малыйпавлиний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глаз (лат.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Saturnia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pavonia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вид бабочек из семейства Павлиноглазки, широко распространённый по всей Палеарктике. Длина переднего крыла самца 25 — 29 мм, самки — 28 — 38 мм. Размах крыльев самца до 60 мм, самки - до 80 мм. Передние крылья самца рыжевато-серые, задние - яркие, оранжево-рыжие. У самки передние и задние крылья светло-серые. Вид приурочен преимущественно к разреженным лиственным и смешанным лесам с прогреваемыми полянами и опушками. Также встречается на окраинах верховых болот. Развивается в одном поколении, лёт с начала апреля до мая (в европейской части России — с мая по июнь). Самки активны только в тёмное время суток. Самцы активны и днём. Самки откладывают яйца на кору стволов, веток, на нижнюю сторону листьев в виде кистей. Гусеницы вылупляются на юге ареала в мае, в средних широтах и на севере - в июне. Куколка зимует.</a:t>
            </a:r>
          </a:p>
          <a:p>
            <a:pPr marL="0" indent="0" algn="just"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61468"/>
            <a:ext cx="3587009" cy="237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halcophora mariana (dorsa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61468"/>
            <a:ext cx="3142656" cy="235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281518" cy="4286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Лесная оса 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Dolichovespula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sylvestris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Лесная оса в размерах сходна с саксонской осой. Окраска тела типичная для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веспид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желтая с черными отметинами. Задняя часть головы (область между сложными глазами), и нижняя половина щек черные. Верхний край щеки, и задняя часть головы за сложными глазами желтые. Наличник желтый, чистый, либо с черной точкой в центре; мандибулы желтые. Усики черные (стебелек с желтой окраской в нижней части). Грудь черная, с желтыми отметинами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передняя спинка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широкой желтой полосой по переднему краю, щиток с желтой отметиной. Брюшко желтое, с черными полосами. Ноги желтые (бедра черные, у основания). Биология лесной осы во многих аспектах схожа с биологией саксонской осы; также образует небольшие семьи. Самки фуражируют по первую – вторую декады Июня. Поколение самок и самцов выводится в Июле.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Гнезда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осы типичного серого цвета; содержат обычно по три яруса (рабочий сот, как и у всех остальных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Dolichovespula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один). Материал для гнезда фуражиры собирают с неокрашенных деревянных поверхностей: заборов, деревянных столбиков, разграничивающих кварталы леса. Взрослые осы посещают соцветия растений, в частности, пастернака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посевного.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16632"/>
            <a:ext cx="4320480" cy="44702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Обыкновенная оса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Vespula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vulgaris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весну, и в начале лета самка самостоятельно занимается строительством гнезда, и добыванием пищи для расплода. В первой половине Июня появляются представители рабочей касты. Рабочие осы активно расширяют как саму гнездовую камеру, так и всю нору. Выкопанная почва выносится за пределы норы, и либо уносится фуражирами в окрестности, либо аккуратно складывается вокруг входа. Часто около входа в нору скапливаются целые валы выкопанного грунта. Травинки вокруг входа обгрызаются. Развитие рабочей касты происходит не только в первом, но и в последующих нескольких ярусах, что значительно увеличивает количество рабочих ос в ходе развития колонии. В первой половине лета развиваются только рабочие осы. Развитие самцов происходит в средних, “смешанных” сотах . Первые самцы появляются во второй половине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 с каждой последующей неделей количество выходящих самцов увеличивается. Вылет самцов на природу отмечен с начала Сентября. Во второй половине Июля - Августе осы строят ярусы с более крупными ячеями, в которых развиваются самки. Первые самки появляются в конце Августа, основное поколение выходит в Сентябре. Строительство гнезда рабочие осы продолжают до начала Сентября, в последующее время фуражиры занимаются в основном добычей углеводов для прокорма молодых поколений самцов и самок. Во второй половине Сентября рабочие осы вытаскивают из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живых и погибших личинок, и уносят их из гнезда. Цикл развития колонии завершается. </a:t>
            </a:r>
          </a:p>
          <a:p>
            <a:endParaRPr lang="ru-RU" sz="1100" dirty="0"/>
          </a:p>
        </p:txBody>
      </p:sp>
      <p:pic>
        <p:nvPicPr>
          <p:cNvPr id="5" name="Picture 5" descr="https://encrypted-tbn2.gstatic.com/images?q=tbn:ANd9GcQqp-4h5K32itZ5KPp_HM-E7ToKNAlYev8TO5o_aPyZYwhSnp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667838"/>
            <a:ext cx="2716694" cy="202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s://encrypted-tbn1.gstatic.com/images?q=tbn:ANd9GcREPa9Z3BQzNlF18zQR2icrHhr_n2xdAjYi4v2zxKMjqAFtTJJl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4667838"/>
            <a:ext cx="27146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природный заказник, комплексный </a:t>
            </a:r>
            <a:endParaRPr lang="ru-RU" sz="2400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Игодовский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Редко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встречаемый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природно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территориальный комплекс с высоким ландшафтным и биологическим разнообразием. Расположен в древней котловине в пределах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пологохолмистой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озерно-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водноледниковой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равнины, где сохранились ценные геоморфологические объекты - 3 озера ледникового происхождения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Половчиновское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Рыбаловское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Русиловское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Лесные массивы представлены участками сосняков, березняков, осинников. Значительную площадь занимают болота верхового, переходного и низинного типов, а также луговые экосистемы. Ценные местообитания чернозобой гагары, белой куропатки, большого кроншнепа, филина (Красная книга РФ), серого журавля, длиннохвостой и бородатой неясытей (СИТЭС, Приложение II). Оказывает контролирующее воздействие на уровень грунтовых вод в прилегающих населенных районах. Территория находится на водоразделе бассейнов 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Тебзы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(приток р. Костромы),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Меры (притоки Волги), что обусловливает ее узловое положение в экологическом каркасе юго-западной части области. Истоки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Яхруст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Имеет высокий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рекреационно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потенциал.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4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400" y="66296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природный заказник,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гидрологический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Скомороховское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20" y="1988840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встречаемый озерно-болотный комплекс в пределах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пологохолмистой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озерно-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водноледниковой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равнины. Ценное водно-болотное угодье, включающее болото низинного типа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Скомороховское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озеро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Скомороховское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истоком одного из крупнейших притоков Костромы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Тебзы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переувлажненные елово-осиново- березовые леса. Ценные местообитания чернозобой гагары, большого кроншнепа (Красная книга РФ), серого журавля и др. Составная часть экологического каркаса юго-запада области у водораздела бассейнов рек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Тебзы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Меры. Оказывает контролирующее воздействие на уровень грунтовых вод в прилегающих населенных районах.</a:t>
            </a:r>
          </a:p>
        </p:txBody>
      </p:sp>
    </p:spTree>
    <p:extLst>
      <p:ext uri="{BB962C8B-B14F-4D97-AF65-F5344CB8AC3E}">
        <p14:creationId xmlns:p14="http://schemas.microsoft.com/office/powerpoint/2010/main" val="111252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086" y="249289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природный заказник </a:t>
            </a:r>
            <a:r>
              <a:rPr lang="ru-RU" sz="24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Щелыково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1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785926"/>
            <a:ext cx="4378808" cy="3139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Очеретник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Гудейра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ползучая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Кокушник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длиннорогий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Кубышка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малая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Росянка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английская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Чина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гороховидная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Чилим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плавающий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Одноцветка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одноцветковая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Мытник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Кауфмана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Мытник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скипетровидный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Батрахоспермум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чётковидный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2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210080" cy="40005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Очере́тник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Rhynchóspora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род многолетних травянистых растений семейства Осоковые (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Cyperaceae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Листья: Листовые пластинки 3-13 см длиной и 0,2-1,5 мм шириной, сложенные вдоль, зелёные.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Высота: 10-40 см.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Стебель: Стебли 0,2-1 мм толщиной, трёхгранные, вверху по граням шероховатые.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Корень: С укороченным корневищем.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Плод: 1,5-2 мм длиной и около 1 мм шириной, плосковыпуклый, кверху постепенно заострённый в носик до 1 мм длиной.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цветения и плодоношения: Цветёт в июне, плодоносите июле.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жизни: Многолетнее растение.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Местообитание: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Очеретник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белый растёт на переходных и верховых сфагновых болотах, обнажениях торфа; в массе заселяет сырые места на выгоревших торфяниках.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Распространенность: Распространён в Евразии и Северной Америке. В России - во многих районах европейской части (кроме арктических), в южной половине Сибири (изредка), на Дальнем Востоке. В Средней России встречается во всех областях нечернозёмной полосы, южнее крайне редко.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514" y="116632"/>
            <a:ext cx="4184957" cy="4000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Гудейра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ползучая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Goodyera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repens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(L.) R. Br.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многолетнее травянистое растение. Это ползучее растение, выпускающее вверх одиночный тонкий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Стебель"/>
              </a:rPr>
              <a:t>стебель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верхней части которого летом появляются цветки, расположенные по спирали. Цветки поворачиваются к солнцу в течение дня.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и другие орхидные,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гудайера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ползучая образует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Микориза"/>
              </a:rPr>
              <a:t>микоризу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грибами (рода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Rhizoctonia (страница отсутствует)"/>
              </a:rPr>
              <a:t>Rhizoctonia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данном случае). Микориза помогает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гудайере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поглощать и усваивать питательные вещества.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опыляется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Шмели"/>
              </a:rPr>
              <a:t>шмелями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 может воспроизводиться и вегетативно.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Семена, вероятно, самые маленькие среди всех внетропических орхидей; масса семени составляет около 0,000002 г, что позволяет переносить семена с места на место слабыми воздушными течениями</a:t>
            </a:r>
            <a:r>
              <a:rPr lang="ru-RU" sz="1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 не выживает после лесных пожаров. Как правило, встречается только в лесах, которым по крайней мере 95 лет.</a:t>
            </a:r>
          </a:p>
        </p:txBody>
      </p:sp>
      <p:pic>
        <p:nvPicPr>
          <p:cNvPr id="5" name="Picture 2" descr="https://encrypted-tbn0.gstatic.com/images?q=tbn:ANd9GcSwV03r8MouqiDwHo3FcdrPZx0a9HC4KYbfjNpAjKZDo957gRk4V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939" y="4611738"/>
            <a:ext cx="1308485" cy="188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orchideus.ucoz.net/_bd/0/58937.jpg"/>
          <p:cNvPicPr>
            <a:picLocks noChangeAspect="1" noChangeArrowheads="1"/>
          </p:cNvPicPr>
          <p:nvPr/>
        </p:nvPicPr>
        <p:blipFill rotWithShape="1">
          <a:blip r:embed="rId7" cstate="print"/>
          <a:srcRect b="8126"/>
          <a:stretch/>
        </p:blipFill>
        <p:spPr bwMode="auto">
          <a:xfrm>
            <a:off x="5073776" y="4611738"/>
            <a:ext cx="1370432" cy="188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628517"/>
            <a:ext cx="2496340" cy="18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3607" y="4628517"/>
            <a:ext cx="1150800" cy="18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81518" cy="37919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Кокушник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длиннорогий 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Gymnadenia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conopsea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Высокодекоративное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растение высотой до 65 см. Корневая система представлена пальчатым, 4—6-лопастным, сжатым с боков клубнем. Стебель при основании одет буроватыми влагалищами. Листья на верхушке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колпачковидно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стянуты и сложены вдоль, снизу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килеватые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длиной 20—25 см. Соцветие густое, цилиндрическое, многоцветковое, 6—15 см в длину. Прицветники эллиптически заостренные, нижние длиннее цветка, верхние — короче. Цветки лилово-розовые, светло-розовые, почти белые, со слабым приятным запахом гвоздики; боковые наружные листочки околоцветника эллиптические, отогнутые, неравнобокие; два внутренних сближены с яйцевидным средним наружным листочком в шлем. Губа ромбовидная, 5 мм, трехлопастная, с тупыми лопастями, со шпорцем в 1,8 см, серповидно изогнутым, в два раза длиннее завязи. Завязь сильно скрученная. Размножается семенами и край-не редко вегетативно, образуя из одного клубня два и более дочерних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клубней.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44291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Кубышка малая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Nuphar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pumila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Многолетнее водное растение; предпочитает (как и кувшинка) спокойные водоемы с ослабленным течением и волнением. Может произрастать на более глубоких местах, чем кувшинка. К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орневище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2 см в диаметре, длинное, ползучее, Листья двух форм. Нижние (прикорневые) на черешках 26-40 см дл. с тонкими, по краю гофрированными листовыми пластинками. Эти листья подводные, сохраняются зелеными (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фотосинтезируют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 зимнее время и отмирают весной с появлением в мае первых плавающих листьев. Верхние листья плавающие с почти плоскими черешками. Цветки 1,5-3 см в диаметре, желтые на длинных цветоножках. Чашелистики снаружи 1,2-2,2 см дл., зеленые, с внутренней стороны желтые. Лепестки - 4-6 мм дл., многочисленные, желтые, резко суженные к ноготку; тычинки многочисленные; пыльники короткие, почти квадратные. Рыльце выпуклое, с зубчатым краем и с 7-14 выдающимися лучами. Золотистый цветок кувшинки раскрыт в течение суток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Picture 6" descr="http://relax-live.ru/images/news/kybi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357694"/>
            <a:ext cx="3275796" cy="232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encrypted-tbn3.gstatic.com/images?q=tbn:ANd9GcQRYFy5L524Fo5ZhhT-J0-dwttJOA2gqeE6d2n4gjT5Xxsbrr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478" y="4357694"/>
            <a:ext cx="2134369" cy="232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murman.ru/flora/pictures/p200070.jpg"/>
          <p:cNvPicPr>
            <a:picLocks noChangeAspect="1" noChangeArrowheads="1"/>
          </p:cNvPicPr>
          <p:nvPr/>
        </p:nvPicPr>
        <p:blipFill>
          <a:blip r:embed="rId4" cstate="print"/>
          <a:srcRect b="9374"/>
          <a:stretch>
            <a:fillRect/>
          </a:stretch>
        </p:blipFill>
        <p:spPr bwMode="auto">
          <a:xfrm>
            <a:off x="467543" y="4357694"/>
            <a:ext cx="1706030" cy="232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4176464" cy="4000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Рося́нка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англи́йская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Drósera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ánglica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насекомоядное растение, растущее на торфяных болотах, вид рода Росянка. Многолетнее травянистое растение высотой 10—25 см. Корневая система слабая и служит в основном для удержания растения на месте и впитывания воды. Листья собраны в прикорневую розетку, косо направлены вверх. Листовая пластинка простая, линейно-продолговатой формы, длиной 1,5—3 см, шириной до 5 мм. Верхушка листа закруглённая, основание клиновидное, постепенно переходящее в черешок. Черешок длинный, общая длина листа вместе с черешком составляет 5—10 см. Поверхность листьев покрыта многочисленными крупными красными железистыми волосками, на концах которых выступают капельки блестящей на солнце вязкой жидкости, служащие для ловли насекомых. Цветёт в июле — августе. Соцветия — завитки, состоящие из мелких белых цветков, расположены на тонких красноватых цветоносах длиной до 25 см. Плод — одногнёздная удлинённо-овальная гладкая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пятистворчатая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коробочка длиной до 7 мм. Семена мелкие, чёрные или чёрно-бурые. Отвар травы росянки английской применяется в народной медицине. </a:t>
            </a:r>
          </a:p>
          <a:p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5" y="116632"/>
            <a:ext cx="4147613" cy="4000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Чина гороховидная (лат. 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Lathyrus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pisiformis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травянистое многолетнее растение рода Чина семейства Бобовые (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Fabaceae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Стебли 50-80 см высотой, почти прямостоячие или восходящие, крылатые, как и всё растение, почти голые или голые. Ось листа заканчивается ветвистым усиком. Листочки в числе 3-5 пар, 2-6 см длиной, 1-3,5 см шириной, яйцевидные, продолговато-овальные, иногда почти ланцетные. Прилистники яйцевидные, крупные, немного мельче ближайших листочков. Кисти довольно плотные, 6-20-цветковые. Чашечка 8-10 мм длиной, верхние зубцы её округло-треугольные, в 2-3 раза короче трубки, нижние продолговато-ланцетные, почти равны трубке. Венчики красновато-лиловые, (10)12-15 мм длиной Завязь может быть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мелкожелезистая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Бобы 4-5 см длиной, продолговато-линейные, голые.</a:t>
            </a: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256"/>
            <a:ext cx="3140008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256"/>
            <a:ext cx="1776414" cy="23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606" y="4286256"/>
            <a:ext cx="1719461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244280" cy="4357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Чилим плавающий  </a:t>
            </a:r>
            <a:r>
              <a:rPr lang="la-Latn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Trápa nátans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Стебель"/>
              </a:rPr>
              <a:t>Стебель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чилима находится под водой, развивается весной из плода и достигает поверхности воды. Имеет 3,6—5 м в длину.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Корень"/>
              </a:rPr>
              <a:t>Корни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зеленоватые, перисто-ветвистые, расположены на погружённом в воду стебле и имеют вид подводных листьев. Растение имеет два типа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Лист"/>
              </a:rPr>
              <a:t>листьев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первый тип — подводные — супротивные, линейные, расположены вдоль стебля выше корней, находятся в толще воды; второй — плавающие на поверхности. Плавающие листья находятся на конце стебля, образуют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Розетка (расположение листьев)"/>
              </a:rPr>
              <a:t>розетку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Листовые пластинки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Овал"/>
              </a:rPr>
              <a:t>овальной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tooltip="Ромб"/>
              </a:rPr>
              <a:t>ромбической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формы, кожистые,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неравнозубчатые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краям, 2—3 см длиной, располагаются на вздутых ко времени созревания плодов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tooltip="Черешок"/>
              </a:rPr>
              <a:t>черешках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5—9 см длиной, обеспечивающих им дополнительную плавучесть.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tooltip="Цветок"/>
              </a:rPr>
              <a:t>Цветки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белые, находятся в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tooltip="Пазуха листа"/>
              </a:rPr>
              <a:t>пазухах листьев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 tooltip="Опыление"/>
              </a:rPr>
              <a:t>опыляются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 tooltip="Насекомые"/>
              </a:rPr>
              <a:t>насекомыми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цветке по четыре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 tooltip="Чашелистик"/>
              </a:rPr>
              <a:t>чашелистика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 tooltip="Лепесток"/>
              </a:rPr>
              <a:t>лепестка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 tooltip="Тычинка"/>
              </a:rPr>
              <a:t>тычинки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 tooltip="Пестик"/>
              </a:rPr>
              <a:t>Пестик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один.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 tooltip="Плод"/>
              </a:rPr>
              <a:t>Плод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чёрно-бурый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 tooltip="Орешек (плод)"/>
              </a:rPr>
              <a:t>орешек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2—2,5 см в поперечнике, с двумя—четырьмя острыми рожками. В Средней России плоды созревают в августе — сентябре. Семя может оставаться жизнеспособным в течение 12 лет, хотя чаще всего прорастает в первые два года. Растение размножается плодами, отделяющимися от стебля и разносящимися течением в другие места. У растения характерный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 tooltip="Плод"/>
              </a:rPr>
              <a:t>плод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внешне напоминающий голову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 tooltip="Быки (подсемейство)"/>
              </a:rPr>
              <a:t>быка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одним крупным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 tooltip="Крахмал"/>
              </a:rPr>
              <a:t>крахмалистым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 tooltip="Семя"/>
              </a:rPr>
              <a:t>семенем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Ради этого семени растение культивируется в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 tooltip="Китайская Народная Республика"/>
              </a:rPr>
              <a:t>Китае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 минимум, уже три тысячи лет. Семя чилима варится и употребляется как лёгкая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3" tooltip="Закуска"/>
              </a:rPr>
              <a:t>закуска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248472" cy="44291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Одноцветка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одноцветковая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Moneses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uniflóra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4" tooltip="Многолетние растения"/>
              </a:rPr>
              <a:t>Многолетнее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4" tooltip="Многолетние растения"/>
              </a:rPr>
              <a:t>растение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5" tooltip="Корневище"/>
              </a:rPr>
              <a:t>Корневище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ползучее тонкое, сильно ветвящееся, находится в верхних слоях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6" tooltip="Почва"/>
              </a:rPr>
              <a:t>почвы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7" tooltip="Побег (ботаника)"/>
              </a:rPr>
              <a:t>Побеги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прямостоячие,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тонкоребристые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высотой до 20 см.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Лист"/>
              </a:rPr>
              <a:t>Листья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зимнезелёные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Овал"/>
              </a:rPr>
              <a:t>овальные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округлые или округло-яйцевидные, по краю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пильчато-городчатые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неясно пильчатые, длиной до 25 мм, ясно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tooltip="Черешок"/>
              </a:rPr>
              <a:t>черешковые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скучены при основании стебля; бледно-зелёные. Черешок короче листовой пластинки.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tooltip="Цветок"/>
              </a:rPr>
              <a:t>Цветок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поникающий, душистый, на длинной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8" tooltip="Цветоножка"/>
              </a:rPr>
              <a:t>цветоножке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 2 см в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9" tooltip="Поперечник (страница отсутствует)"/>
              </a:rPr>
              <a:t>поперечнике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одиночный (с этим связано русское национальное название).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0" tooltip="Венчик"/>
              </a:rPr>
              <a:t>Венчик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белый, широко раскрытый, плоский, до 25 мм в поперечнике,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 tooltip="Лепесток"/>
              </a:rPr>
              <a:t>лепестки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простёртые, прямые или отогнутые.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1" tooltip="Чашечка"/>
              </a:rPr>
              <a:t>Чашечка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зеленоватая. Лепестки белые, раскинуты в стороны.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2" tooltip="Пыльник"/>
              </a:rPr>
              <a:t>Пыльники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рожками.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 tooltip="Пестик"/>
              </a:rPr>
              <a:t>Пестик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толстым звёздчатым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3" tooltip="Рыльце"/>
              </a:rPr>
              <a:t>рыльцем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Цветёт в июне — июле.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 tooltip="Плод"/>
              </a:rPr>
              <a:t>Плод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шаровидная прямостоячая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4" tooltip="Коробочка"/>
              </a:rPr>
              <a:t>коробочка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6—8 мм в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поперечнике.Размножается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 tooltip="Семя"/>
              </a:rPr>
              <a:t>семенами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5" tooltip="Вегетативное размножение"/>
              </a:rPr>
              <a:t>вегетативно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&amp;Ocy;&amp;dcy;&amp;ncy;&amp;ocy;&amp;tscy;&amp;vcy;&amp;iecy;&amp;tcy;&amp;kcy;&amp;acy; &amp;ocy;&amp;dcy;&amp;ncy;&amp;ocy;&amp;tscy;&amp;vcy;&amp;iecy;&amp;tcy;&amp;kcy;&amp;ocy;&amp;vcy;&amp;acy;&amp;yacy;.  &amp;Ocy;&amp;bcy;&amp;shchcy;&amp;icy;&amp;jcy; &amp;vcy;&amp;icy;&amp;dcy; &amp;tscy;&amp;vcy;&amp;iecy;&amp;tcy;&amp;ucy;&amp;shchcy;&amp;iecy;&amp;gcy;&amp;ocy; &amp;rcy;&amp;acy;&amp;scy;&amp;tcy;&amp;iecy;&amp;ncy;&amp;icy;&amp;yacy;"/>
          <p:cNvPicPr>
            <a:picLocks noChangeAspect="1" noChangeArrowheads="1"/>
          </p:cNvPicPr>
          <p:nvPr/>
        </p:nvPicPr>
        <p:blipFill>
          <a:blip r:embed="rId36" cstate="print"/>
          <a:srcRect b="16457"/>
          <a:stretch>
            <a:fillRect/>
          </a:stretch>
        </p:blipFill>
        <p:spPr bwMode="auto">
          <a:xfrm>
            <a:off x="5605472" y="4735017"/>
            <a:ext cx="1980655" cy="19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encrypted-tbn2.gstatic.com/images?q=tbn:ANd9GcSCZb20a09tE_dzp_9q0gOoDlNY7a2v9V2So0wGNvYPxRzkOB6Ye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043608" y="4735016"/>
            <a:ext cx="2669511" cy="199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stva20998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FD4A26-9B1D-4FED-A39C-3F41FC3357FC}"/>
</file>

<file path=customXml/itemProps2.xml><?xml version="1.0" encoding="utf-8"?>
<ds:datastoreItem xmlns:ds="http://schemas.openxmlformats.org/officeDocument/2006/customXml" ds:itemID="{AEA421E9-A4D5-4FDA-8F75-6390A9CBE8EC}"/>
</file>

<file path=customXml/itemProps3.xml><?xml version="1.0" encoding="utf-8"?>
<ds:datastoreItem xmlns:ds="http://schemas.openxmlformats.org/officeDocument/2006/customXml" ds:itemID="{854C660D-C9F7-4CE5-8603-EC49BAB2284C}"/>
</file>

<file path=docProps/app.xml><?xml version="1.0" encoding="utf-8"?>
<Properties xmlns="http://schemas.openxmlformats.org/officeDocument/2006/extended-properties" xmlns:vt="http://schemas.openxmlformats.org/officeDocument/2006/docPropsVTypes">
  <Template>listva20998</Template>
  <TotalTime>179</TotalTime>
  <Words>3521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listva20998</vt:lpstr>
      <vt:lpstr>Островский район</vt:lpstr>
      <vt:lpstr>Презентация PowerPoint</vt:lpstr>
      <vt:lpstr>Презентация PowerPoint</vt:lpstr>
      <vt:lpstr>Презентация PowerPoint</vt:lpstr>
      <vt:lpstr>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24</cp:revision>
  <dcterms:created xsi:type="dcterms:W3CDTF">2012-11-02T14:21:19Z</dcterms:created>
  <dcterms:modified xsi:type="dcterms:W3CDTF">2013-08-01T14:28:18Z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