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5" r:id="rId8"/>
    <p:sldId id="266" r:id="rId9"/>
    <p:sldId id="267" r:id="rId10"/>
    <p:sldId id="268" r:id="rId11"/>
    <p:sldId id="258" r:id="rId12"/>
    <p:sldId id="259" r:id="rId13"/>
    <p:sldId id="260" r:id="rId14"/>
    <p:sldId id="269" r:id="rId15"/>
    <p:sldId id="270" r:id="rId16"/>
    <p:sldId id="271" r:id="rId17"/>
    <p:sldId id="272" r:id="rId18"/>
    <p:sldId id="273" r:id="rId19"/>
    <p:sldId id="274" r:id="rId20"/>
    <p:sldId id="275" r:id="rId21"/>
    <p:sldId id="276" r:id="rId22"/>
    <p:sldId id="279" r:id="rId23"/>
    <p:sldId id="277"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9856" autoAdjust="0"/>
  </p:normalViewPr>
  <p:slideViewPr>
    <p:cSldViewPr>
      <p:cViewPr varScale="1">
        <p:scale>
          <a:sx n="88" d="100"/>
          <a:sy n="88" d="100"/>
        </p:scale>
        <p:origin x="-96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EA79A7F-E4E8-4669-991E-87230C31AA6E}" type="datetimeFigureOut">
              <a:rPr lang="ru-RU" smtClean="0"/>
              <a:pPr/>
              <a:t>01.08.2013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A3C2DE-DAB5-4A36-BF5A-3259D49DC03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8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79A7F-E4E8-4669-991E-87230C31AA6E}" type="datetimeFigureOut">
              <a:rPr lang="ru-RU" smtClean="0"/>
              <a:pPr/>
              <a:t>01.08.2013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3C2DE-DAB5-4A36-BF5A-3259D49DC03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6">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ru.wikipedia.org/wiki/%D0%90%D1%84%D0%B0%D0%B3%D0%B8%D1%8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hyperlink" Target="http://ru.wikipedia.org/wiki/%D0%A7%D0%B0%D1%88%D0%B5%D0%BB%D0%B8%D1%81%D1%82%D0%B8%D0%BA" TargetMode="External"/><Relationship Id="rId3" Type="http://schemas.openxmlformats.org/officeDocument/2006/relationships/hyperlink" Target="http://ru.wikipedia.org/wiki/%D0%9A%D0%BE%D1%80%D0%B5%D0%BD%D1%8C" TargetMode="External"/><Relationship Id="rId7" Type="http://schemas.openxmlformats.org/officeDocument/2006/relationships/hyperlink" Target="http://ru.wikipedia.org/wiki/%D0%9F%D1%80%D0%B8%D1%86%D0%B2%D0%B5%D1%82%D0%BD%D0%B8%D0%BA"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ru.wikipedia.org/wiki/%D0%A6%D0%B2%D0%B5%D1%82%D0%BE%D0%BA" TargetMode="External"/><Relationship Id="rId5" Type="http://schemas.openxmlformats.org/officeDocument/2006/relationships/hyperlink" Target="http://ru.wikipedia.org/wiki/%D0%9B%D0%B8%D1%81%D1%82" TargetMode="External"/><Relationship Id="rId10" Type="http://schemas.openxmlformats.org/officeDocument/2006/relationships/image" Target="../media/image20.jpeg"/><Relationship Id="rId4" Type="http://schemas.openxmlformats.org/officeDocument/2006/relationships/hyperlink" Target="http://ru.wikipedia.org/wiki/%D0%A1%D1%82%D0%B5%D0%B1%D0%B5%D0%BB%D1%8C" TargetMode="External"/><Relationship Id="rId9" Type="http://schemas.openxmlformats.org/officeDocument/2006/relationships/hyperlink" Target="http://ru.wikipedia.org/wiki/%D0%9F%D0%BB%D0%BE%D0%B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5400" dirty="0" err="1" smtClean="0">
                <a:solidFill>
                  <a:schemeClr val="accent4">
                    <a:lumMod val="75000"/>
                  </a:schemeClr>
                </a:solidFill>
                <a:effectLst/>
                <a:latin typeface="Times New Roman" pitchFamily="18" charset="0"/>
                <a:cs typeface="Times New Roman" pitchFamily="18" charset="0"/>
              </a:rPr>
              <a:t>Нерехтский</a:t>
            </a:r>
            <a:r>
              <a:rPr lang="ru-RU" sz="5400" dirty="0" smtClean="0">
                <a:solidFill>
                  <a:schemeClr val="accent4">
                    <a:lumMod val="75000"/>
                  </a:schemeClr>
                </a:solidFill>
                <a:effectLst/>
                <a:latin typeface="Times New Roman" pitchFamily="18" charset="0"/>
                <a:cs typeface="Times New Roman" pitchFamily="18" charset="0"/>
              </a:rPr>
              <a:t> район</a:t>
            </a:r>
            <a:endParaRPr lang="ru-RU" sz="5400" dirty="0">
              <a:solidFill>
                <a:schemeClr val="accent4">
                  <a:lumMod val="75000"/>
                </a:schemeClr>
              </a:solidFill>
              <a:latin typeface="Times New Roman" pitchFamily="18" charset="0"/>
              <a:cs typeface="Times New Roman" pitchFamily="18" charset="0"/>
            </a:endParaRPr>
          </a:p>
        </p:txBody>
      </p:sp>
      <p:pic>
        <p:nvPicPr>
          <p:cNvPr id="1027" name="Picture 3" descr="C:\Users\Светлана\Desktop\Coat_of_Arms_of_Nerekhta_(Kostroma_oblast)_(17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305112"/>
            <a:ext cx="2167880" cy="2628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962054"/>
            <a:ext cx="4283968" cy="923330"/>
          </a:xfrm>
          <a:prstGeom prst="rect">
            <a:avLst/>
          </a:prstGeom>
          <a:noFill/>
        </p:spPr>
        <p:txBody>
          <a:bodyPr wrap="square" rtlCol="0">
            <a:spAutoFit/>
          </a:bodyPr>
          <a:lstStyle/>
          <a:p>
            <a:r>
              <a:rPr lang="ru-RU" b="1" dirty="0">
                <a:latin typeface="Times New Roman" pitchFamily="18" charset="0"/>
                <a:cs typeface="Times New Roman" pitchFamily="18" charset="0"/>
              </a:rPr>
              <a:t>Ребятам о </a:t>
            </a:r>
            <a:r>
              <a:rPr lang="ru-RU" b="1" dirty="0">
                <a:solidFill>
                  <a:srgbClr val="FF0000"/>
                </a:solidFill>
                <a:latin typeface="Times New Roman" pitchFamily="18" charset="0"/>
                <a:cs typeface="Times New Roman" pitchFamily="18" charset="0"/>
              </a:rPr>
              <a:t>«Красной книге» </a:t>
            </a:r>
            <a:r>
              <a:rPr lang="ru-RU" b="1" dirty="0">
                <a:latin typeface="Times New Roman" pitchFamily="18" charset="0"/>
                <a:cs typeface="Times New Roman" pitchFamily="18" charset="0"/>
              </a:rPr>
              <a:t>Костромской области</a:t>
            </a:r>
            <a:endParaRPr lang="ru-RU" dirty="0"/>
          </a:p>
          <a:p>
            <a:endParaRPr lang="ru-RU" dirty="0"/>
          </a:p>
        </p:txBody>
      </p:sp>
      <p:sp>
        <p:nvSpPr>
          <p:cNvPr id="4" name="TextBox 3"/>
          <p:cNvSpPr txBox="1"/>
          <p:nvPr/>
        </p:nvSpPr>
        <p:spPr>
          <a:xfrm>
            <a:off x="144016" y="90498"/>
            <a:ext cx="4427984" cy="1754326"/>
          </a:xfrm>
          <a:prstGeom prst="rect">
            <a:avLst/>
          </a:prstGeom>
          <a:noFill/>
        </p:spPr>
        <p:txBody>
          <a:bodyPr wrap="square" rtlCol="0">
            <a:spAutoFit/>
          </a:bodyPr>
          <a:lstStyle/>
          <a:p>
            <a:pPr algn="just"/>
            <a:r>
              <a:rPr lang="ru-RU" b="1" dirty="0">
                <a:latin typeface="Times New Roman" pitchFamily="18" charset="0"/>
                <a:cs typeface="Times New Roman" pitchFamily="18" charset="0"/>
              </a:rPr>
              <a:t>«Красная книга – это документ совести человека, по которому каждая нация перед лицом мира несет ответственность за сокровища своей природы»</a:t>
            </a:r>
            <a:endParaRPr lang="ru-RU" dirty="0">
              <a:latin typeface="Times New Roman" pitchFamily="18" charset="0"/>
              <a:cs typeface="Times New Roman"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403648" y="188913"/>
            <a:ext cx="597666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b="1" dirty="0" err="1">
                <a:solidFill>
                  <a:srgbClr val="C00000"/>
                </a:solidFill>
                <a:latin typeface="Times New Roman" pitchFamily="18" charset="0"/>
                <a:cs typeface="Times New Roman" pitchFamily="18" charset="0"/>
              </a:rPr>
              <a:t>Бузульник</a:t>
            </a:r>
            <a:r>
              <a:rPr lang="ru-RU" b="1" dirty="0">
                <a:solidFill>
                  <a:srgbClr val="C00000"/>
                </a:solidFill>
                <a:latin typeface="Times New Roman" pitchFamily="18" charset="0"/>
                <a:cs typeface="Times New Roman" pitchFamily="18" charset="0"/>
              </a:rPr>
              <a:t> сибирский </a:t>
            </a:r>
            <a:r>
              <a:rPr lang="en-US" b="1" dirty="0" err="1">
                <a:solidFill>
                  <a:srgbClr val="C00000"/>
                </a:solidFill>
                <a:latin typeface="Times New Roman" pitchFamily="18" charset="0"/>
                <a:cs typeface="Times New Roman" pitchFamily="18" charset="0"/>
              </a:rPr>
              <a:t>Ligularia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sibirica</a:t>
            </a:r>
            <a:r>
              <a:rPr lang="en-US" b="1" dirty="0">
                <a:solidFill>
                  <a:srgbClr val="C00000"/>
                </a:solidFill>
                <a:latin typeface="Times New Roman" pitchFamily="18" charset="0"/>
                <a:cs typeface="Times New Roman" pitchFamily="18" charset="0"/>
              </a:rPr>
              <a:t> (L.) Cass</a:t>
            </a:r>
            <a:r>
              <a:rPr lang="en-US" sz="1400" b="1" dirty="0">
                <a:solidFill>
                  <a:srgbClr val="C00000"/>
                </a:solidFill>
                <a:latin typeface="Times New Roman" pitchFamily="18" charset="0"/>
                <a:cs typeface="Times New Roman" pitchFamily="18" charset="0"/>
              </a:rPr>
              <a:t>.</a:t>
            </a:r>
            <a:r>
              <a:rPr lang="ru-RU" sz="1400"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Семейство Сложноцветные – </a:t>
            </a:r>
            <a:r>
              <a:rPr lang="en-US" sz="1200" dirty="0" err="1">
                <a:latin typeface="Times New Roman" pitchFamily="18" charset="0"/>
                <a:cs typeface="Times New Roman" pitchFamily="18" charset="0"/>
              </a:rPr>
              <a:t>Compositae</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Asteraceae</a:t>
            </a:r>
            <a:r>
              <a:rPr lang="en-US" sz="1200" dirty="0">
                <a:latin typeface="Times New Roman" pitchFamily="18" charset="0"/>
                <a:cs typeface="Times New Roman" pitchFamily="18" charset="0"/>
              </a:rPr>
              <a:t>)</a:t>
            </a:r>
            <a:r>
              <a:rPr lang="ru-RU" sz="1200" dirty="0">
                <a:latin typeface="Times New Roman" pitchFamily="18" charset="0"/>
                <a:cs typeface="Times New Roman" pitchFamily="18" charset="0"/>
              </a:rPr>
              <a:t>. Редкий, малочисленный вид, спорадически распространенный на сравнительно ограниченной территории. Вид встречается в России в европейской части, в Сибири и на юге Дальнего Востока, а за ее пределами – в Северном Казахстане. Растет как единичными особями, так и большими группами; в целом численность снижается в результате нарушения и уничтожения местообитаний. Многолетнее травянистое растение с коротким корневищем и крепким ребристым стеблем до 150 см высотой. Прикорневые листья от сердцевидных до треугольно-сердцевидных, с глубоким вырезом при основании и прямыми или расходящимися лопастями. Стеблевые листья – более мелкие, с крылатыми черешками. Желтые корзинки собраны в конечное кистевидное соцветие, краевые </a:t>
            </a:r>
            <a:r>
              <a:rPr lang="ru-RU" sz="1200" dirty="0" err="1">
                <a:latin typeface="Times New Roman" pitchFamily="18" charset="0"/>
                <a:cs typeface="Times New Roman" pitchFamily="18" charset="0"/>
              </a:rPr>
              <a:t>ложноязычковые</a:t>
            </a:r>
            <a:r>
              <a:rPr lang="ru-RU" sz="1200" dirty="0">
                <a:latin typeface="Times New Roman" pitchFamily="18" charset="0"/>
                <a:cs typeface="Times New Roman" pitchFamily="18" charset="0"/>
              </a:rPr>
              <a:t> цветки немногочисленны (от 5 до 10). Цветет с июня до сентября, семянки созревают начиная с июля. Размножается исключительно семенами. Растет по ключевым болотам, окраинам травяных болот, заболоченным лесам и лугам, в зарослях кустарников по берегам рек и в ольшаниках. </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458" y="3717033"/>
            <a:ext cx="360644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65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Животные</a:t>
            </a:r>
            <a:endParaRPr lang="ru-RU" sz="3600" dirty="0">
              <a:latin typeface="Times New Roman" pitchFamily="18" charset="0"/>
              <a:cs typeface="Times New Roman" pitchFamily="18" charset="0"/>
            </a:endParaRPr>
          </a:p>
        </p:txBody>
      </p:sp>
      <p:sp>
        <p:nvSpPr>
          <p:cNvPr id="3" name="Прямоугольник 2"/>
          <p:cNvSpPr/>
          <p:nvPr/>
        </p:nvSpPr>
        <p:spPr>
          <a:xfrm>
            <a:off x="971600" y="1196752"/>
            <a:ext cx="7632848"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187624" y="1533988"/>
            <a:ext cx="3960440" cy="3693319"/>
          </a:xfrm>
          <a:prstGeom prst="rect">
            <a:avLst/>
          </a:prstGeom>
          <a:noFill/>
        </p:spPr>
        <p:txBody>
          <a:bodyPr wrap="square" rtlCol="0">
            <a:spAutoFit/>
          </a:bodyPr>
          <a:lstStyle/>
          <a:p>
            <a:r>
              <a:rPr lang="ru-RU" b="1" dirty="0">
                <a:solidFill>
                  <a:schemeClr val="bg1">
                    <a:lumMod val="50000"/>
                  </a:schemeClr>
                </a:solidFill>
                <a:latin typeface="Times New Roman" pitchFamily="18" charset="0"/>
                <a:cs typeface="Times New Roman" pitchFamily="18" charset="0"/>
              </a:rPr>
              <a:t>Вечерница </a:t>
            </a:r>
            <a:r>
              <a:rPr lang="ru-RU" b="1" dirty="0" smtClean="0">
                <a:solidFill>
                  <a:schemeClr val="bg1">
                    <a:lumMod val="50000"/>
                  </a:schemeClr>
                </a:solidFill>
                <a:latin typeface="Times New Roman" pitchFamily="18" charset="0"/>
                <a:cs typeface="Times New Roman" pitchFamily="18" charset="0"/>
              </a:rPr>
              <a:t>рыжая</a:t>
            </a:r>
          </a:p>
          <a:p>
            <a:r>
              <a:rPr lang="ru-RU" b="1" dirty="0">
                <a:solidFill>
                  <a:schemeClr val="bg1">
                    <a:lumMod val="50000"/>
                  </a:schemeClr>
                </a:solidFill>
                <a:latin typeface="Times New Roman" pitchFamily="18" charset="0"/>
                <a:cs typeface="Times New Roman" pitchFamily="18" charset="0"/>
              </a:rPr>
              <a:t>Ночница </a:t>
            </a:r>
            <a:r>
              <a:rPr lang="ru-RU" b="1" dirty="0" smtClean="0">
                <a:solidFill>
                  <a:schemeClr val="bg1">
                    <a:lumMod val="50000"/>
                  </a:schemeClr>
                </a:solidFill>
                <a:latin typeface="Times New Roman" pitchFamily="18" charset="0"/>
                <a:cs typeface="Times New Roman" pitchFamily="18" charset="0"/>
              </a:rPr>
              <a:t>водяная</a:t>
            </a:r>
          </a:p>
          <a:p>
            <a:r>
              <a:rPr lang="ru-RU" b="1" dirty="0">
                <a:solidFill>
                  <a:schemeClr val="bg1"/>
                </a:solidFill>
                <a:latin typeface="Times New Roman" pitchFamily="18" charset="0"/>
                <a:cs typeface="Times New Roman" pitchFamily="18" charset="0"/>
              </a:rPr>
              <a:t>Ночница </a:t>
            </a:r>
            <a:r>
              <a:rPr lang="ru-RU" b="1" dirty="0" smtClean="0">
                <a:solidFill>
                  <a:schemeClr val="bg1"/>
                </a:solidFill>
                <a:latin typeface="Times New Roman" pitchFamily="18" charset="0"/>
                <a:cs typeface="Times New Roman" pitchFamily="18" charset="0"/>
              </a:rPr>
              <a:t>усатая</a:t>
            </a:r>
          </a:p>
          <a:p>
            <a:r>
              <a:rPr lang="ru-RU" b="1" dirty="0">
                <a:solidFill>
                  <a:schemeClr val="bg1"/>
                </a:solidFill>
                <a:latin typeface="Times New Roman" pitchFamily="18" charset="0"/>
                <a:cs typeface="Times New Roman" pitchFamily="18" charset="0"/>
              </a:rPr>
              <a:t>Аист </a:t>
            </a:r>
            <a:r>
              <a:rPr lang="ru-RU" b="1" dirty="0" smtClean="0">
                <a:solidFill>
                  <a:schemeClr val="bg1"/>
                </a:solidFill>
                <a:latin typeface="Times New Roman" pitchFamily="18" charset="0"/>
                <a:cs typeface="Times New Roman" pitchFamily="18" charset="0"/>
              </a:rPr>
              <a:t>белый</a:t>
            </a:r>
          </a:p>
          <a:p>
            <a:r>
              <a:rPr lang="ru-RU" b="1" dirty="0">
                <a:solidFill>
                  <a:srgbClr val="FFC000"/>
                </a:solidFill>
                <a:latin typeface="Times New Roman" pitchFamily="18" charset="0"/>
                <a:cs typeface="Times New Roman" pitchFamily="18" charset="0"/>
              </a:rPr>
              <a:t>Подорлик   </a:t>
            </a:r>
            <a:r>
              <a:rPr lang="ru-RU" b="1" dirty="0" smtClean="0">
                <a:solidFill>
                  <a:srgbClr val="FFC000"/>
                </a:solidFill>
                <a:latin typeface="Times New Roman" pitchFamily="18" charset="0"/>
                <a:cs typeface="Times New Roman" pitchFamily="18" charset="0"/>
              </a:rPr>
              <a:t>большой</a:t>
            </a:r>
          </a:p>
          <a:p>
            <a:r>
              <a:rPr lang="ru-RU" b="1" dirty="0">
                <a:solidFill>
                  <a:schemeClr val="bg1">
                    <a:lumMod val="50000"/>
                  </a:schemeClr>
                </a:solidFill>
                <a:latin typeface="Times New Roman" pitchFamily="18" charset="0"/>
                <a:cs typeface="Times New Roman" pitchFamily="18" charset="0"/>
              </a:rPr>
              <a:t>Погоныш </a:t>
            </a:r>
            <a:r>
              <a:rPr lang="ru-RU" b="1" dirty="0" smtClean="0">
                <a:solidFill>
                  <a:schemeClr val="bg1">
                    <a:lumMod val="50000"/>
                  </a:schemeClr>
                </a:solidFill>
                <a:latin typeface="Times New Roman" pitchFamily="18" charset="0"/>
                <a:cs typeface="Times New Roman" pitchFamily="18" charset="0"/>
              </a:rPr>
              <a:t>малый</a:t>
            </a:r>
          </a:p>
          <a:p>
            <a:r>
              <a:rPr lang="ru-RU" b="1" dirty="0">
                <a:solidFill>
                  <a:srgbClr val="FFC000"/>
                </a:solidFill>
                <a:latin typeface="Times New Roman" pitchFamily="18" charset="0"/>
                <a:cs typeface="Times New Roman" pitchFamily="18" charset="0"/>
              </a:rPr>
              <a:t>Зуек  </a:t>
            </a:r>
            <a:r>
              <a:rPr lang="ru-RU" b="1" dirty="0" smtClean="0">
                <a:solidFill>
                  <a:srgbClr val="FFC000"/>
                </a:solidFill>
                <a:latin typeface="Times New Roman" pitchFamily="18" charset="0"/>
                <a:cs typeface="Times New Roman" pitchFamily="18" charset="0"/>
              </a:rPr>
              <a:t>малый</a:t>
            </a:r>
          </a:p>
          <a:p>
            <a:r>
              <a:rPr lang="ru-RU" b="1" dirty="0">
                <a:solidFill>
                  <a:schemeClr val="bg1"/>
                </a:solidFill>
                <a:latin typeface="Times New Roman" pitchFamily="18" charset="0"/>
                <a:cs typeface="Times New Roman" pitchFamily="18" charset="0"/>
              </a:rPr>
              <a:t>Улит </a:t>
            </a:r>
            <a:r>
              <a:rPr lang="ru-RU" b="1" dirty="0" smtClean="0">
                <a:solidFill>
                  <a:schemeClr val="bg1"/>
                </a:solidFill>
                <a:latin typeface="Times New Roman" pitchFamily="18" charset="0"/>
                <a:cs typeface="Times New Roman" pitchFamily="18" charset="0"/>
              </a:rPr>
              <a:t>большой</a:t>
            </a:r>
          </a:p>
          <a:p>
            <a:r>
              <a:rPr lang="ru-RU" b="1" dirty="0">
                <a:solidFill>
                  <a:srgbClr val="FFC000"/>
                </a:solidFill>
                <a:latin typeface="Times New Roman" pitchFamily="18" charset="0"/>
                <a:cs typeface="Times New Roman" pitchFamily="18" charset="0"/>
              </a:rPr>
              <a:t>Жаворонок </a:t>
            </a:r>
            <a:r>
              <a:rPr lang="ru-RU" b="1" dirty="0" smtClean="0">
                <a:solidFill>
                  <a:srgbClr val="FFC000"/>
                </a:solidFill>
                <a:latin typeface="Times New Roman" pitchFamily="18" charset="0"/>
                <a:cs typeface="Times New Roman" pitchFamily="18" charset="0"/>
              </a:rPr>
              <a:t>лесной</a:t>
            </a:r>
          </a:p>
          <a:p>
            <a:r>
              <a:rPr lang="ru-RU" b="1" dirty="0">
                <a:solidFill>
                  <a:schemeClr val="bg1"/>
                </a:solidFill>
                <a:latin typeface="Times New Roman" pitchFamily="18" charset="0"/>
                <a:cs typeface="Times New Roman" pitchFamily="18" charset="0"/>
              </a:rPr>
              <a:t>Лазоревка </a:t>
            </a:r>
            <a:r>
              <a:rPr lang="ru-RU" b="1" dirty="0" smtClean="0">
                <a:solidFill>
                  <a:schemeClr val="bg1"/>
                </a:solidFill>
                <a:latin typeface="Times New Roman" pitchFamily="18" charset="0"/>
                <a:cs typeface="Times New Roman" pitchFamily="18" charset="0"/>
              </a:rPr>
              <a:t>белая</a:t>
            </a:r>
          </a:p>
          <a:p>
            <a:r>
              <a:rPr lang="ru-RU" b="1" dirty="0">
                <a:solidFill>
                  <a:srgbClr val="FF0000"/>
                </a:solidFill>
                <a:latin typeface="Times New Roman" pitchFamily="18" charset="0"/>
                <a:cs typeface="Times New Roman" pitchFamily="18" charset="0"/>
              </a:rPr>
              <a:t>Камышевка </a:t>
            </a:r>
            <a:r>
              <a:rPr lang="ru-RU" b="1" dirty="0" err="1" smtClean="0">
                <a:solidFill>
                  <a:srgbClr val="FF0000"/>
                </a:solidFill>
                <a:latin typeface="Times New Roman" pitchFamily="18" charset="0"/>
                <a:cs typeface="Times New Roman" pitchFamily="18" charset="0"/>
              </a:rPr>
              <a:t>дроздовидная</a:t>
            </a:r>
            <a:endParaRPr lang="ru-RU" b="1" dirty="0" smtClean="0">
              <a:solidFill>
                <a:srgbClr val="FF0000"/>
              </a:solidFill>
              <a:latin typeface="Times New Roman" pitchFamily="18" charset="0"/>
              <a:cs typeface="Times New Roman" pitchFamily="18" charset="0"/>
            </a:endParaRPr>
          </a:p>
          <a:p>
            <a:r>
              <a:rPr lang="ru-RU" b="1" dirty="0" err="1">
                <a:solidFill>
                  <a:schemeClr val="bg1"/>
                </a:solidFill>
                <a:latin typeface="Times New Roman" pitchFamily="18" charset="0"/>
                <a:cs typeface="Times New Roman" pitchFamily="18" charset="0"/>
              </a:rPr>
              <a:t>Бормотушка</a:t>
            </a:r>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северная</a:t>
            </a:r>
          </a:p>
          <a:p>
            <a:endParaRPr lang="ru-RU" b="1" dirty="0">
              <a:solidFill>
                <a:srgbClr val="FF0000"/>
              </a:solidFill>
            </a:endParaRPr>
          </a:p>
        </p:txBody>
      </p:sp>
      <p:sp>
        <p:nvSpPr>
          <p:cNvPr id="5" name="TextBox 4"/>
          <p:cNvSpPr txBox="1"/>
          <p:nvPr/>
        </p:nvSpPr>
        <p:spPr>
          <a:xfrm>
            <a:off x="5468322" y="1543509"/>
            <a:ext cx="2952329" cy="3693319"/>
          </a:xfrm>
          <a:prstGeom prst="rect">
            <a:avLst/>
          </a:prstGeom>
          <a:noFill/>
        </p:spPr>
        <p:txBody>
          <a:bodyPr wrap="square" rtlCol="0">
            <a:spAutoFit/>
          </a:bodyPr>
          <a:lstStyle/>
          <a:p>
            <a:r>
              <a:rPr lang="ru-RU" b="1" dirty="0">
                <a:solidFill>
                  <a:schemeClr val="bg1"/>
                </a:solidFill>
                <a:latin typeface="Times New Roman" pitchFamily="18" charset="0"/>
                <a:cs typeface="Times New Roman" pitchFamily="18" charset="0"/>
              </a:rPr>
              <a:t>Дубонос обыкновенный</a:t>
            </a:r>
          </a:p>
          <a:p>
            <a:r>
              <a:rPr lang="ru-RU" b="1" dirty="0">
                <a:solidFill>
                  <a:schemeClr val="bg1"/>
                </a:solidFill>
                <a:latin typeface="Times New Roman" pitchFamily="18" charset="0"/>
                <a:cs typeface="Times New Roman" pitchFamily="18" charset="0"/>
              </a:rPr>
              <a:t>Жаба зелёная</a:t>
            </a:r>
          </a:p>
          <a:p>
            <a:r>
              <a:rPr lang="ru-RU" b="1" dirty="0">
                <a:solidFill>
                  <a:schemeClr val="bg1"/>
                </a:solidFill>
                <a:latin typeface="Times New Roman" pitchFamily="18" charset="0"/>
                <a:cs typeface="Times New Roman" pitchFamily="18" charset="0"/>
              </a:rPr>
              <a:t>Лягушка озерная</a:t>
            </a:r>
          </a:p>
          <a:p>
            <a:r>
              <a:rPr lang="ru-RU" b="1" dirty="0">
                <a:solidFill>
                  <a:schemeClr val="bg1"/>
                </a:solidFill>
                <a:latin typeface="Times New Roman" pitchFamily="18" charset="0"/>
                <a:cs typeface="Times New Roman" pitchFamily="18" charset="0"/>
              </a:rPr>
              <a:t>Щитень весенний</a:t>
            </a:r>
          </a:p>
          <a:p>
            <a:r>
              <a:rPr lang="ru-RU" b="1" dirty="0">
                <a:solidFill>
                  <a:schemeClr val="bg1"/>
                </a:solidFill>
                <a:latin typeface="Times New Roman" pitchFamily="18" charset="0"/>
                <a:cs typeface="Times New Roman" pitchFamily="18" charset="0"/>
              </a:rPr>
              <a:t>Щитень летний</a:t>
            </a:r>
          </a:p>
          <a:p>
            <a:r>
              <a:rPr lang="ru-RU" b="1" dirty="0" smtClean="0">
                <a:solidFill>
                  <a:srgbClr val="FFC000"/>
                </a:solidFill>
                <a:latin typeface="Times New Roman" pitchFamily="18" charset="0"/>
                <a:cs typeface="Times New Roman" pitchFamily="18" charset="0"/>
              </a:rPr>
              <a:t>Золотистая бронзовка</a:t>
            </a:r>
          </a:p>
          <a:p>
            <a:r>
              <a:rPr lang="ru-RU" b="1" dirty="0">
                <a:solidFill>
                  <a:srgbClr val="FFC000"/>
                </a:solidFill>
                <a:latin typeface="Times New Roman" pitchFamily="18" charset="0"/>
                <a:cs typeface="Times New Roman" pitchFamily="18" charset="0"/>
              </a:rPr>
              <a:t>Усач красногрудый </a:t>
            </a:r>
            <a:endParaRPr lang="ru-RU" b="1" dirty="0" smtClean="0">
              <a:solidFill>
                <a:srgbClr val="FFC000"/>
              </a:solidFill>
              <a:latin typeface="Times New Roman" pitchFamily="18" charset="0"/>
              <a:cs typeface="Times New Roman" pitchFamily="18" charset="0"/>
            </a:endParaRPr>
          </a:p>
          <a:p>
            <a:r>
              <a:rPr lang="ru-RU" b="1" dirty="0" smtClean="0">
                <a:solidFill>
                  <a:schemeClr val="bg1"/>
                </a:solidFill>
                <a:latin typeface="Times New Roman" pitchFamily="18" charset="0"/>
                <a:cs typeface="Times New Roman" pitchFamily="18" charset="0"/>
              </a:rPr>
              <a:t>Жук –носорог</a:t>
            </a:r>
          </a:p>
          <a:p>
            <a:r>
              <a:rPr lang="ru-RU" b="1" dirty="0" smtClean="0">
                <a:solidFill>
                  <a:schemeClr val="bg1"/>
                </a:solidFill>
                <a:latin typeface="Times New Roman" pitchFamily="18" charset="0"/>
                <a:cs typeface="Times New Roman" pitchFamily="18" charset="0"/>
              </a:rPr>
              <a:t>Бронзовая дубовая златка</a:t>
            </a:r>
          </a:p>
          <a:p>
            <a:r>
              <a:rPr lang="ru-RU" b="1" dirty="0" smtClean="0">
                <a:solidFill>
                  <a:schemeClr val="bg1">
                    <a:lumMod val="50000"/>
                  </a:schemeClr>
                </a:solidFill>
                <a:latin typeface="Times New Roman" pitchFamily="18" charset="0"/>
                <a:cs typeface="Times New Roman" pitchFamily="18" charset="0"/>
              </a:rPr>
              <a:t>Лесная оса</a:t>
            </a:r>
          </a:p>
          <a:p>
            <a:r>
              <a:rPr lang="ru-RU" b="1" dirty="0" smtClean="0">
                <a:solidFill>
                  <a:schemeClr val="bg1">
                    <a:lumMod val="50000"/>
                  </a:schemeClr>
                </a:solidFill>
                <a:latin typeface="Times New Roman" pitchFamily="18" charset="0"/>
                <a:cs typeface="Times New Roman" pitchFamily="18" charset="0"/>
              </a:rPr>
              <a:t>Обыкновенная оса</a:t>
            </a:r>
          </a:p>
          <a:p>
            <a:r>
              <a:rPr lang="ru-RU" b="1" dirty="0">
                <a:solidFill>
                  <a:schemeClr val="bg1"/>
                </a:solidFill>
                <a:latin typeface="Times New Roman" pitchFamily="18" charset="0"/>
                <a:cs typeface="Times New Roman" pitchFamily="18" charset="0"/>
              </a:rPr>
              <a:t>Моховой  </a:t>
            </a:r>
            <a:r>
              <a:rPr lang="ru-RU" b="1" dirty="0" smtClean="0">
                <a:solidFill>
                  <a:schemeClr val="bg1"/>
                </a:solidFill>
                <a:latin typeface="Times New Roman" pitchFamily="18" charset="0"/>
                <a:cs typeface="Times New Roman" pitchFamily="18" charset="0"/>
              </a:rPr>
              <a:t>шмель</a:t>
            </a:r>
          </a:p>
          <a:p>
            <a:r>
              <a:rPr lang="ru-RU" b="1" dirty="0">
                <a:solidFill>
                  <a:schemeClr val="bg1"/>
                </a:solidFill>
                <a:latin typeface="Times New Roman" pitchFamily="18" charset="0"/>
                <a:cs typeface="Times New Roman" pitchFamily="18" charset="0"/>
              </a:rPr>
              <a:t>Садовый шмель</a:t>
            </a:r>
          </a:p>
        </p:txBody>
      </p:sp>
    </p:spTree>
    <p:extLst>
      <p:ext uri="{BB962C8B-B14F-4D97-AF65-F5344CB8AC3E}">
        <p14:creationId xmlns:p14="http://schemas.microsoft.com/office/powerpoint/2010/main" val="255738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572" y="4602484"/>
            <a:ext cx="3096344" cy="216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188640"/>
            <a:ext cx="4320480" cy="4539704"/>
          </a:xfrm>
          <a:prstGeom prst="rect">
            <a:avLst/>
          </a:prstGeom>
          <a:noFill/>
        </p:spPr>
        <p:txBody>
          <a:bodyPr wrap="square" rtlCol="0">
            <a:spAutoFit/>
          </a:bodyPr>
          <a:lstStyle/>
          <a:p>
            <a:pPr algn="just"/>
            <a:r>
              <a:rPr lang="ru-RU" b="1" dirty="0">
                <a:solidFill>
                  <a:srgbClr val="C00000"/>
                </a:solidFill>
                <a:latin typeface="Times New Roman" pitchFamily="18" charset="0"/>
                <a:cs typeface="Times New Roman" pitchFamily="18" charset="0"/>
              </a:rPr>
              <a:t>Рыжая </a:t>
            </a:r>
            <a:r>
              <a:rPr lang="ru-RU" b="1" dirty="0" smtClean="0">
                <a:solidFill>
                  <a:srgbClr val="C00000"/>
                </a:solidFill>
                <a:latin typeface="Times New Roman" pitchFamily="18" charset="0"/>
                <a:cs typeface="Times New Roman" pitchFamily="18" charset="0"/>
              </a:rPr>
              <a:t>вечерница </a:t>
            </a:r>
            <a:r>
              <a:rPr lang="ru-RU" b="1" dirty="0">
                <a:solidFill>
                  <a:srgbClr val="C00000"/>
                </a:solidFill>
                <a:latin typeface="Times New Roman" pitchFamily="18" charset="0"/>
                <a:cs typeface="Times New Roman" pitchFamily="18" charset="0"/>
              </a:rPr>
              <a:t>(лат. </a:t>
            </a:r>
            <a:r>
              <a:rPr lang="ru-RU" b="1" dirty="0" err="1">
                <a:solidFill>
                  <a:srgbClr val="C00000"/>
                </a:solidFill>
                <a:latin typeface="Times New Roman" pitchFamily="18" charset="0"/>
                <a:cs typeface="Times New Roman" pitchFamily="18" charset="0"/>
              </a:rPr>
              <a:t>Nyctalus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noctula</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a:t>
            </a:r>
            <a:r>
              <a:rPr lang="ru-RU" sz="1100" dirty="0">
                <a:latin typeface="Times New Roman" pitchFamily="18" charset="0"/>
                <a:cs typeface="Times New Roman" pitchFamily="18" charset="0"/>
              </a:rPr>
              <a:t>вид вечерниц, обычный и распространённый в России. В Европейской части бывшего СССР рыжая вечерница является мигрирующим видом, перелетающим на большие расстояния — до 750 км, рекорд — 2347 км. Отлёт рыжих вечерниц к местам зимовок начинается в конце августа и заканчивается в сентябре. Летят они стаями или поодиночке со скоростью 30—40 км в сутки, не переставая питаться. В основном перелёты совершаются ночью, однако в хорошую погоду вечерницы могут лететь и днём. Иногда летучие мыши летят вместе со стаями насекомоядных птиц, например, ласточек. Весенний перелёт у летучих мышей проходит, как и у птиц, в более сжатый срок, чем осенний. Прилёт в места летнего обитания наблюдается с середины апреля до конца мая. Одна из крупных летучих мышей. Длина тела 61-64 мм, хвоста - 46-54 мм. Крыло узкое и длинное. Окраска верха палево-рыжая или коричневая. Живет в лиственных лесах со старыми деревьями, в парках и садах. Поселяются эти мыши в дуплах старых лип, тополей, образуя небольшие группы из 30-35 особей. Днем они спят, свесившись вниз головой, а в сумерки и ночью проявляют активность. В течение ночи совершают два вылета на кормежку. Питаются летающими насекомыми: жуками, бабочками. В поисках добычи используют </a:t>
            </a:r>
            <a:r>
              <a:rPr lang="ru-RU" sz="1100" dirty="0" err="1">
                <a:latin typeface="Times New Roman" pitchFamily="18" charset="0"/>
                <a:cs typeface="Times New Roman" pitchFamily="18" charset="0"/>
              </a:rPr>
              <a:t>эхолокацию</a:t>
            </a:r>
            <a:r>
              <a:rPr lang="ru-RU" sz="1100" dirty="0" smtClean="0">
                <a:latin typeface="Times New Roman" pitchFamily="18" charset="0"/>
                <a:cs typeface="Times New Roman" pitchFamily="18" charset="0"/>
              </a:rPr>
              <a:t>. Размножаются </a:t>
            </a:r>
            <a:r>
              <a:rPr lang="ru-RU" sz="1100" dirty="0">
                <a:latin typeface="Times New Roman" pitchFamily="18" charset="0"/>
                <a:cs typeface="Times New Roman" pitchFamily="18" charset="0"/>
              </a:rPr>
              <a:t>летом. Рыжая вечерница считается полезным для леса зверьком, так как уничтожает немало </a:t>
            </a:r>
            <a:r>
              <a:rPr lang="ru-RU" sz="1100" dirty="0" smtClean="0">
                <a:latin typeface="Times New Roman" pitchFamily="18" charset="0"/>
                <a:cs typeface="Times New Roman" pitchFamily="18" charset="0"/>
              </a:rPr>
              <a:t>насекомых-вредителей.</a:t>
            </a:r>
            <a:endParaRPr lang="ru-RU" sz="1100" dirty="0">
              <a:latin typeface="Times New Roman" pitchFamily="18" charset="0"/>
              <a:cs typeface="Times New Roman" pitchFamily="18" charset="0"/>
            </a:endParaRPr>
          </a:p>
        </p:txBody>
      </p:sp>
      <p:sp>
        <p:nvSpPr>
          <p:cNvPr id="4" name="TextBox 5"/>
          <p:cNvSpPr txBox="1">
            <a:spLocks noChangeArrowheads="1"/>
          </p:cNvSpPr>
          <p:nvPr/>
        </p:nvSpPr>
        <p:spPr bwMode="auto">
          <a:xfrm>
            <a:off x="4786334" y="188640"/>
            <a:ext cx="417646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Водяная ночница, </a:t>
            </a:r>
            <a:r>
              <a:rPr lang="ru-RU" b="1" dirty="0">
                <a:solidFill>
                  <a:srgbClr val="C00000"/>
                </a:solidFill>
                <a:latin typeface="Times New Roman" pitchFamily="18" charset="0"/>
                <a:cs typeface="Times New Roman" pitchFamily="18" charset="0"/>
              </a:rPr>
              <a:t>или ночница </a:t>
            </a:r>
            <a:r>
              <a:rPr lang="ru-RU" b="1" dirty="0" err="1">
                <a:solidFill>
                  <a:srgbClr val="C00000"/>
                </a:solidFill>
                <a:latin typeface="Times New Roman" pitchFamily="18" charset="0"/>
                <a:cs typeface="Times New Roman" pitchFamily="18" charset="0"/>
              </a:rPr>
              <a:t>Добантона</a:t>
            </a:r>
            <a:r>
              <a:rPr lang="ru-RU" b="1" dirty="0">
                <a:solidFill>
                  <a:srgbClr val="C00000"/>
                </a:solidFill>
                <a:latin typeface="Times New Roman" pitchFamily="18" charset="0"/>
                <a:cs typeface="Times New Roman" pitchFamily="18" charset="0"/>
              </a:rPr>
              <a:t>  (лат. </a:t>
            </a:r>
            <a:r>
              <a:rPr lang="ru-RU" b="1" dirty="0" err="1">
                <a:solidFill>
                  <a:srgbClr val="C00000"/>
                </a:solidFill>
                <a:latin typeface="Times New Roman" pitchFamily="18" charset="0"/>
                <a:cs typeface="Times New Roman" pitchFamily="18" charset="0"/>
              </a:rPr>
              <a:t>Myotis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daubentonii</a:t>
            </a:r>
            <a:r>
              <a:rPr lang="ru-RU"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вид евразийских летучих мышей. Видовое название дано в честь французского натуралиста Луи Жан-Мари </a:t>
            </a:r>
            <a:r>
              <a:rPr lang="ru-RU" sz="1200" dirty="0" err="1">
                <a:latin typeface="Times New Roman" pitchFamily="18" charset="0"/>
                <a:cs typeface="Times New Roman" pitchFamily="18" charset="0"/>
              </a:rPr>
              <a:t>Добантона</a:t>
            </a:r>
            <a:r>
              <a:rPr lang="ru-RU" sz="1200" dirty="0">
                <a:latin typeface="Times New Roman" pitchFamily="18" charset="0"/>
                <a:cs typeface="Times New Roman" pitchFamily="18" charset="0"/>
              </a:rPr>
              <a:t> (1716—18000). Ночница водяная встречается в основном у леса, и всегда выбирает насесты, близкие к источникам воды, таким как реки и каналы. Ночница водяная имеет средний размер для малых видов. Пушистый мех летучей мыши коричневато-серого цвета на спине и серебристо-серого цвета на нижней стороне. Молодые особи более тёмного цвета, чем взрослые. Эти летучие мыши имеют красноватые розовые лица и носы, а область вокруг глаз голые. Когда летучая мышь волнуется, её довольно короткие уши поднимаются под прямым углом. Крылья и хвостовые перепонки тёмно-коричневые. Ночница водяная обычно от 45 до 55 мм длиной, с размахом крыла в среднем от 240 до 275 мм. Вес колеблется от 7 до 15 граммов. Продолжительность  может достигать 22 лет. Селится по речным поймам. Убежища – дупла, постройки человека, скальные трещины. Вылетает на охоту в сумерках. Полет неровный, с резкими вертикальными бросками. Кормится обычно над водоемами, охотясь на околоводных насекомых.</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763" y="4577534"/>
            <a:ext cx="3242807" cy="216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85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323528" y="260648"/>
            <a:ext cx="388843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Усатая </a:t>
            </a:r>
            <a:r>
              <a:rPr lang="ru-RU" b="1" dirty="0">
                <a:solidFill>
                  <a:srgbClr val="C00000"/>
                </a:solidFill>
                <a:latin typeface="Times New Roman" pitchFamily="18" charset="0"/>
                <a:cs typeface="Times New Roman" pitchFamily="18" charset="0"/>
              </a:rPr>
              <a:t>ночница  (лат. </a:t>
            </a:r>
            <a:r>
              <a:rPr lang="ru-RU" b="1" dirty="0" err="1">
                <a:solidFill>
                  <a:srgbClr val="C00000"/>
                </a:solidFill>
                <a:latin typeface="Times New Roman" pitchFamily="18" charset="0"/>
                <a:cs typeface="Times New Roman" pitchFamily="18" charset="0"/>
              </a:rPr>
              <a:t>Myotis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mystacinus</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небольшая летучая мышь рода ночниц. Во многом подобна ночнице Брандта, была выделена в отдельный вид лишь в 1970 году. Масса 3.3-8 г, длина тела 39-46 мм, длина хвоста 36-44 мм, длина предплечья 30-35 мм, размах крыльев 19-23 см. Вид распространён на большей части Европы, северо-западе Африки, Европейской России, Предуралье, Кавказе и Закавказье. Населяет различные ландшафты лесной и лесостепной зоны, включая антропогенные. Убежища — щелевидные укрытия в постройках, скальные трещины, пещеры и т. п. Вылетает на охоту после сгущения сумерек. Охотится на летающих насекомых невысоко над землей над просеками, опушками и всевозможными открытыми пространствами. Полет довольно быстрый, маневренный. Эхолокационные сигналы низкой интенсивности в диапазоне 80-35 кГц, с максимальной амплитудой около 45-50 кГц. Оседла, зимует в различных подземных убежищах. Спаривание после окончания лактации или на зимовках. Живет до 24 лет.</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047" t="6044" r="3810" b="6044"/>
          <a:stretch>
            <a:fillRect/>
          </a:stretch>
        </p:blipFill>
        <p:spPr bwMode="auto">
          <a:xfrm>
            <a:off x="610163" y="4613517"/>
            <a:ext cx="3315212" cy="205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5"/>
          <p:cNvSpPr txBox="1">
            <a:spLocks noChangeArrowheads="1"/>
          </p:cNvSpPr>
          <p:nvPr/>
        </p:nvSpPr>
        <p:spPr bwMode="auto">
          <a:xfrm>
            <a:off x="4572000" y="260648"/>
            <a:ext cx="432117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a:solidFill>
                  <a:srgbClr val="C00000"/>
                </a:solidFill>
                <a:latin typeface="Times New Roman" pitchFamily="18" charset="0"/>
                <a:cs typeface="Times New Roman" pitchFamily="18" charset="0"/>
              </a:rPr>
              <a:t>Белый аист  (лат. </a:t>
            </a:r>
            <a:r>
              <a:rPr lang="ru-RU" b="1" dirty="0" err="1">
                <a:solidFill>
                  <a:srgbClr val="C00000"/>
                </a:solidFill>
                <a:latin typeface="Times New Roman" pitchFamily="18" charset="0"/>
                <a:cs typeface="Times New Roman" pitchFamily="18" charset="0"/>
              </a:rPr>
              <a:t>Ciconia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ciconia</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крупная болотная птица из семейства аистовых. Это самый известный из представителей аистов. Это белая птица с чёрными концами крыльев, длинной шеей, длинным тонким красным клювом и длинными красноватыми ногами. Рост белого аиста составляет 100—125 см, размах крыльев 155—200 см. Масса взрослой птицы достигает 4 кг. Продолжительность жизни белого аиста в среднем составляет 20 лет. Белый аист обитает по всей Европе и Азии. Белые аисты — обитатели низменных лугов и заболоченных местностей, нередко гнездятся возле человеческого жилья. Основная пища - мелкие позвоночные, и различные беспозвоночные животные. Изначально аисты гнездились на деревьях, устраивая там из веток огромное гнездо, но поблизости с человеческим жильём. Отложенные яйца (как правило, 2-5, реже от 1 до 7) белого цвета пара насиживает вместе. Самец делает это днём, самка — ночью. Смена наседки также каждый раз сопровождается особыми ритуальными позами и клацаньем клювами. Насиживание длится около 33 дней. В возрасте 70 дней птенцы становятся полностью самостоятельными. Птенцы белого аиста пищат и кричат голосами, похожими на мяуканье котят.</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595" y="4613517"/>
            <a:ext cx="2809379" cy="205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45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51520" y="188640"/>
            <a:ext cx="403135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Большой Малый </a:t>
            </a:r>
            <a:r>
              <a:rPr lang="ru-RU" b="1" dirty="0">
                <a:solidFill>
                  <a:srgbClr val="C00000"/>
                </a:solidFill>
                <a:latin typeface="Times New Roman" pitchFamily="18" charset="0"/>
                <a:cs typeface="Times New Roman" pitchFamily="18" charset="0"/>
              </a:rPr>
              <a:t>подорлик (лат. </a:t>
            </a:r>
            <a:r>
              <a:rPr lang="ru-RU" b="1" dirty="0" err="1">
                <a:solidFill>
                  <a:srgbClr val="C00000"/>
                </a:solidFill>
                <a:latin typeface="Times New Roman" pitchFamily="18" charset="0"/>
                <a:cs typeface="Times New Roman" pitchFamily="18" charset="0"/>
              </a:rPr>
              <a:t>Aquila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pomarina</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большая восточноевропейская хищная птица из семейства ястребиных</a:t>
            </a:r>
            <a:r>
              <a:rPr lang="ru-RU" dirty="0"/>
              <a:t>. </a:t>
            </a:r>
            <a:r>
              <a:rPr lang="ru-RU" sz="1200" dirty="0">
                <a:latin typeface="Times New Roman" pitchFamily="18" charset="0"/>
                <a:cs typeface="Times New Roman" pitchFamily="18" charset="0"/>
              </a:rPr>
              <a:t>Длина тела малого подорлика 62 — 65 см, длина крыла 44 — 51 см и вес — 1 500—1 800 грамм. Подорлики предпочитают смешанные леса, перемежающиеся с долинами рек, лугами и болотами. Объясняется это тем, что в питании этих орлов, в особенности малого подорлика, значительное место занимают пресмыкающиеся и земноводные, а также мыши и полевки. Летными птенцы малого подорлика становятся в возрасте 8—9 недель. Эта разница приводит обычно к тому, что младший птенец в течение первых двух недель после выхода из яйца погибает от преследований старшего; если же опасный период миновал, то оба птенца выращиваются родителями благополучно. В сентябре — октябре, в зависимости от местности, начинается отлет подорликов на зимовки, лежащие в Индии, Иране, Малой Азии и Индокитае. На отлете этих орлов иногда приходится наблюдать группами; чаще они летят высоко один за другим, но с большими промежутками.</a:t>
            </a:r>
          </a:p>
        </p:txBody>
      </p:sp>
      <p:pic>
        <p:nvPicPr>
          <p:cNvPr id="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480" y="4579219"/>
            <a:ext cx="2790371" cy="209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647" y="4579219"/>
            <a:ext cx="2958454" cy="209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4008" y="188640"/>
            <a:ext cx="4248472" cy="4339650"/>
          </a:xfrm>
          <a:prstGeom prst="rect">
            <a:avLst/>
          </a:prstGeom>
          <a:noFill/>
        </p:spPr>
        <p:txBody>
          <a:bodyPr wrap="square" rtlCol="0">
            <a:spAutoFit/>
          </a:bodyPr>
          <a:lstStyle/>
          <a:p>
            <a:pPr algn="just"/>
            <a:r>
              <a:rPr lang="ru-RU" b="1" dirty="0" err="1">
                <a:solidFill>
                  <a:srgbClr val="C00000"/>
                </a:solidFill>
                <a:latin typeface="Times New Roman" pitchFamily="18" charset="0"/>
                <a:cs typeface="Times New Roman" pitchFamily="18" charset="0"/>
              </a:rPr>
              <a:t>Ма́лый</a:t>
            </a:r>
            <a:r>
              <a:rPr lang="ru-RU" b="1" dirty="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пого́ныш</a:t>
            </a:r>
            <a:r>
              <a:rPr lang="ru-RU" b="1" dirty="0" smtClean="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или малая </a:t>
            </a:r>
            <a:r>
              <a:rPr lang="ru-RU" b="1" dirty="0" smtClean="0">
                <a:solidFill>
                  <a:srgbClr val="C00000"/>
                </a:solidFill>
                <a:latin typeface="Times New Roman" pitchFamily="18" charset="0"/>
                <a:cs typeface="Times New Roman" pitchFamily="18" charset="0"/>
              </a:rPr>
              <a:t>курочка </a:t>
            </a:r>
            <a:r>
              <a:rPr lang="ru-RU" b="1" dirty="0">
                <a:solidFill>
                  <a:srgbClr val="C00000"/>
                </a:solidFill>
                <a:latin typeface="Times New Roman" pitchFamily="18" charset="0"/>
                <a:cs typeface="Times New Roman" pitchFamily="18" charset="0"/>
              </a:rPr>
              <a:t>(лат. </a:t>
            </a:r>
            <a:r>
              <a:rPr lang="ru-RU" b="1" dirty="0" err="1">
                <a:solidFill>
                  <a:srgbClr val="C00000"/>
                </a:solidFill>
                <a:latin typeface="Times New Roman" pitchFamily="18" charset="0"/>
                <a:cs typeface="Times New Roman" pitchFamily="18" charset="0"/>
              </a:rPr>
              <a:t>Porzana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parva</a:t>
            </a:r>
            <a:r>
              <a:rPr lang="ru-RU" b="1" dirty="0">
                <a:solidFill>
                  <a:srgbClr val="C00000"/>
                </a:solidFill>
                <a:latin typeface="Times New Roman" pitchFamily="18" charset="0"/>
                <a:cs typeface="Times New Roman" pitchFamily="18" charset="0"/>
              </a:rPr>
              <a:t>) </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птица семейства </a:t>
            </a:r>
            <a:r>
              <a:rPr lang="ru-RU" sz="1200" dirty="0" err="1" smtClean="0">
                <a:latin typeface="Times New Roman" pitchFamily="18" charset="0"/>
                <a:cs typeface="Times New Roman" pitchFamily="18" charset="0"/>
              </a:rPr>
              <a:t>Пастушковые</a:t>
            </a:r>
            <a:r>
              <a:rPr lang="ru-RU" sz="1200" dirty="0">
                <a:latin typeface="Times New Roman" pitchFamily="18" charset="0"/>
                <a:cs typeface="Times New Roman" pitchFamily="18" charset="0"/>
              </a:rPr>
              <a:t>. Малый погоныш длиной 18-20 см, размах крыльев 34-39 см. Самец весит 30-72 г, вес самки 36-65 г. Продолжительность жизни малого погоныша почти 6 лет. Коричневое оперение верха имеет черноватый и белый рисунок. Низ у самца голубовато-серый со слабыми полосами по бокам, у самки коричневатый. От погоныша-крошки отличается зеленоватыми лапами, оливково-зелёным клювом с красным пятном у основания и недостающими чёрными продольными полосами по бокам. Обитает в болотистой местности, в камышовых, рогозовых и тростниковых зарослях. Так как птица умеет также плавать, она селится в тростниковых зарослях дальше от берега чем другие погоныши. Это перелётная птица, зимует в юго-западной Европе, в бассейне Средиземного моря, в Восточной и Северной Африке. Улетает в октябре и возвращается в марте</a:t>
            </a:r>
            <a:r>
              <a:rPr lang="ru-RU" sz="1200" dirty="0" smtClean="0">
                <a:latin typeface="Times New Roman" pitchFamily="18" charset="0"/>
                <a:cs typeface="Times New Roman" pitchFamily="18" charset="0"/>
              </a:rPr>
              <a:t>. Малый </a:t>
            </a:r>
            <a:r>
              <a:rPr lang="ru-RU" sz="1200" dirty="0">
                <a:latin typeface="Times New Roman" pitchFamily="18" charset="0"/>
                <a:cs typeface="Times New Roman" pitchFamily="18" charset="0"/>
              </a:rPr>
              <a:t>погоныш питается беспозвоночными животными и их личинками, нежными побегами растений и семенами водных растений. Один или два раза в год, с мая по июнь и с июня по июль, самка откладывает от 4 до 8 яиц, которые высиживают 21-23 дня оба </a:t>
            </a:r>
            <a:r>
              <a:rPr lang="ru-RU" sz="1200" dirty="0" err="1" smtClean="0">
                <a:latin typeface="Times New Roman" pitchFamily="18" charset="0"/>
                <a:cs typeface="Times New Roman" pitchFamily="18" charset="0"/>
              </a:rPr>
              <a:t>родител.я</a:t>
            </a:r>
            <a:r>
              <a:rPr lang="ru-RU" sz="12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20080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4800600" y="228600"/>
            <a:ext cx="40386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vi-VN" b="1" dirty="0" smtClean="0">
                <a:solidFill>
                  <a:srgbClr val="C00000"/>
                </a:solidFill>
                <a:latin typeface="Times New Roman" pitchFamily="18" charset="0"/>
                <a:cs typeface="Times New Roman" pitchFamily="18" charset="0"/>
              </a:rPr>
              <a:t>Ма́лый </a:t>
            </a:r>
            <a:r>
              <a:rPr lang="vi-VN" b="1" dirty="0">
                <a:solidFill>
                  <a:srgbClr val="C00000"/>
                </a:solidFill>
                <a:latin typeface="Times New Roman" pitchFamily="18" charset="0"/>
                <a:cs typeface="Times New Roman" pitchFamily="18" charset="0"/>
              </a:rPr>
              <a:t>зуёк</a:t>
            </a:r>
            <a:r>
              <a:rPr lang="ru-RU" b="1" dirty="0">
                <a:solidFill>
                  <a:srgbClr val="C00000"/>
                </a:solidFill>
                <a:latin typeface="Times New Roman" pitchFamily="18" charset="0"/>
                <a:cs typeface="Times New Roman" pitchFamily="18" charset="0"/>
              </a:rPr>
              <a:t> </a:t>
            </a:r>
            <a:r>
              <a:rPr lang="vi-VN" b="1" dirty="0">
                <a:solidFill>
                  <a:srgbClr val="C00000"/>
                </a:solidFill>
                <a:latin typeface="Times New Roman" pitchFamily="18" charset="0"/>
                <a:cs typeface="Times New Roman" pitchFamily="18" charset="0"/>
              </a:rPr>
              <a:t>(лат. </a:t>
            </a:r>
            <a:r>
              <a:rPr lang="en-US" b="1" dirty="0" err="1">
                <a:solidFill>
                  <a:srgbClr val="C00000"/>
                </a:solidFill>
                <a:latin typeface="Times New Roman" pitchFamily="18" charset="0"/>
                <a:cs typeface="Times New Roman" pitchFamily="18" charset="0"/>
              </a:rPr>
              <a:t>Charadrius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dubius</a:t>
            </a:r>
            <a:r>
              <a:rPr lang="en-US"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птица рода зуйки (</a:t>
            </a:r>
            <a:r>
              <a:rPr lang="en-US" sz="1200" dirty="0" err="1">
                <a:latin typeface="Times New Roman" pitchFamily="18" charset="0"/>
                <a:cs typeface="Times New Roman" pitchFamily="18" charset="0"/>
              </a:rPr>
              <a:t>Charadrius</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из семейства ржанковых (</a:t>
            </a:r>
            <a:r>
              <a:rPr lang="en-US" sz="1200" dirty="0" err="1">
                <a:latin typeface="Times New Roman" pitchFamily="18" charset="0"/>
                <a:cs typeface="Times New Roman" pitchFamily="18" charset="0"/>
              </a:rPr>
              <a:t>Charadriidae</a:t>
            </a:r>
            <a:r>
              <a:rPr lang="en-US" sz="1200" dirty="0">
                <a:latin typeface="Times New Roman" pitchFamily="18" charset="0"/>
                <a:cs typeface="Times New Roman" pitchFamily="18" charset="0"/>
              </a:rPr>
              <a:t>).</a:t>
            </a:r>
            <a:r>
              <a:rPr lang="ru-RU" sz="1200" dirty="0">
                <a:latin typeface="Times New Roman" pitchFamily="18" charset="0"/>
                <a:cs typeface="Times New Roman" pitchFamily="18" charset="0"/>
              </a:rPr>
              <a:t> </a:t>
            </a:r>
            <a:r>
              <a:rPr lang="vi-VN" sz="1200" dirty="0">
                <a:latin typeface="Times New Roman" pitchFamily="18" charset="0"/>
                <a:cs typeface="Times New Roman" pitchFamily="18" charset="0"/>
              </a:rPr>
              <a:t>Небольшая птица крупнее воробья, обитающая на песчаных или галечниковых побережьях рек и озёр, иногда вдали от воды. Перелётная птица.</a:t>
            </a:r>
            <a:r>
              <a:rPr lang="ru-RU" sz="1200" dirty="0">
                <a:latin typeface="Times New Roman" pitchFamily="18" charset="0"/>
                <a:cs typeface="Times New Roman" pitchFamily="18" charset="0"/>
              </a:rPr>
              <a:t> Окраска верхней стороны тела </a:t>
            </a:r>
            <a:r>
              <a:rPr lang="ru-RU" sz="1200" dirty="0" err="1">
                <a:latin typeface="Times New Roman" pitchFamily="18" charset="0"/>
                <a:cs typeface="Times New Roman" pitchFamily="18" charset="0"/>
              </a:rPr>
              <a:t>буровато</a:t>
            </a:r>
            <a:r>
              <a:rPr lang="ru-RU" sz="1200" dirty="0">
                <a:latin typeface="Times New Roman" pitchFamily="18" charset="0"/>
                <a:cs typeface="Times New Roman" pitchFamily="18" charset="0"/>
              </a:rPr>
              <a:t>-серая, нижняя сторона тела белая, на зобе имеется поперечная полоса чёрного цвета. Темя черноватое, на лбу широкая чёрная полоса, ограниченная сверху тонкой белой полосой и проходящая через обведённые жёлтой каймой глаза. Цвет ног — серо-красный. Гнездо зуйка выглядит как небольшое углубление в песке, иногда с валиком из камушков. Самка откладывает 4 желтоватых с тёмными точками яйца. Время насиживания кладки от 22 до 27 дней. Птенцы вылупляются на протяжении 2-3 суток. Обнаружить малого зуйка на галечниковой отмели очень трудно, и стоит только на мгновение отвести глаза, как он опять исчезает, заметив приближение человека, поворачиваться к нему темной спинной стороной, прижиматься к земле и делаться совершенно незаметным. Затем малый галстучник отбегает и лишь после этого поднимается на крыло.</a:t>
            </a:r>
          </a:p>
          <a:p>
            <a:pPr eaLnBrk="1" hangingPunct="1"/>
            <a:endParaRPr lang="ru-RU" dirty="0"/>
          </a:p>
        </p:txBody>
      </p:sp>
      <p:pic>
        <p:nvPicPr>
          <p:cNvPr id="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569" y="4768850"/>
            <a:ext cx="2760662"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323528" y="304800"/>
            <a:ext cx="410445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Большой </a:t>
            </a:r>
            <a:r>
              <a:rPr lang="ru-RU" b="1" dirty="0">
                <a:solidFill>
                  <a:srgbClr val="C00000"/>
                </a:solidFill>
                <a:latin typeface="Times New Roman" pitchFamily="18" charset="0"/>
                <a:cs typeface="Times New Roman" pitchFamily="18" charset="0"/>
              </a:rPr>
              <a:t>улит (лат. </a:t>
            </a:r>
            <a:r>
              <a:rPr lang="en-US" b="1" dirty="0" err="1">
                <a:solidFill>
                  <a:srgbClr val="C00000"/>
                </a:solidFill>
                <a:latin typeface="Times New Roman" pitchFamily="18" charset="0"/>
                <a:cs typeface="Times New Roman" pitchFamily="18" charset="0"/>
              </a:rPr>
              <a:t>Tringa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nebularia</a:t>
            </a:r>
            <a:r>
              <a:rPr lang="en-US"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вид птиц из семейства </a:t>
            </a:r>
            <a:r>
              <a:rPr lang="ru-RU" sz="1200" dirty="0" err="1">
                <a:latin typeface="Times New Roman" pitchFamily="18" charset="0"/>
                <a:cs typeface="Times New Roman" pitchFamily="18" charset="0"/>
              </a:rPr>
              <a:t>бекасовых</a:t>
            </a:r>
            <a:r>
              <a:rPr lang="ru-RU"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Scolopacidae</a:t>
            </a:r>
            <a:r>
              <a:rPr lang="en-US" sz="1200" dirty="0">
                <a:latin typeface="Times New Roman" pitchFamily="18" charset="0"/>
                <a:cs typeface="Times New Roman" pitchFamily="18" charset="0"/>
              </a:rPr>
              <a:t>).</a:t>
            </a:r>
            <a:r>
              <a:rPr lang="ru-RU" sz="1200" dirty="0">
                <a:latin typeface="Times New Roman" pitchFamily="18" charset="0"/>
                <a:cs typeface="Times New Roman" pitchFamily="18" charset="0"/>
              </a:rPr>
              <a:t> Взрослый большой улит достигает величины до 35 см и немного крупнее своего родича травника. Его размах крыльев составляет до 70 см, а вес — до 280 г. У него длинные серо-зелёные лапы и длинный, сильный и слегка изогнутый вниз клюв. Верхняя сторона тела коричнево-серая, а живот окрашен в белый цвет. Естественными врагами большого улита являются хищные птицы. В целом это пугливая и осторожная птица, которая умеет хорошо плавать и нырять. Его пение звучит как «</a:t>
            </a:r>
            <a:r>
              <a:rPr lang="ru-RU" sz="1200" dirty="0" err="1">
                <a:latin typeface="Times New Roman" pitchFamily="18" charset="0"/>
                <a:cs typeface="Times New Roman" pitchFamily="18" charset="0"/>
              </a:rPr>
              <a:t>тью-тью-тью</a:t>
            </a:r>
            <a:r>
              <a:rPr lang="ru-RU" sz="1200" dirty="0">
                <a:latin typeface="Times New Roman" pitchFamily="18" charset="0"/>
                <a:cs typeface="Times New Roman" pitchFamily="18" charset="0"/>
              </a:rPr>
              <a:t>». Большой улит обитает главным образом у мелких водоёмов, например на болотах, у запруд и рек в Северной Европе (за исключением Исландии) и Северной Азии. Большой улит питается червями, ракообразными, насекомыми и их личинками. Своим хорошо приспособленным длинным клювом он также вылавливает мелкую рыбу из воды. Брачный период большого улита длится от мая до июля. Гнездо является углублением в земле, выстланным травой. Самка откладывает от 4 до 5 яиц, которые насиживаются обоими родителями в течение 25 дней. Птенцы уже с первого дня жизни весьма активны</a:t>
            </a:r>
            <a:r>
              <a:rPr lang="ru-RU" sz="1200" dirty="0" smtClean="0">
                <a:latin typeface="Times New Roman" pitchFamily="18" charset="0"/>
                <a:cs typeface="Times New Roman" pitchFamily="18" charset="0"/>
              </a:rPr>
              <a:t>.</a:t>
            </a:r>
            <a:endParaRPr lang="ru-RU"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96" y="4768850"/>
            <a:ext cx="2905704" cy="183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72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4788024" y="188640"/>
            <a:ext cx="395989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Лесной </a:t>
            </a:r>
            <a:r>
              <a:rPr lang="ru-RU" b="1" dirty="0">
                <a:solidFill>
                  <a:srgbClr val="C00000"/>
                </a:solidFill>
                <a:latin typeface="Times New Roman" pitchFamily="18" charset="0"/>
                <a:cs typeface="Times New Roman" pitchFamily="18" charset="0"/>
              </a:rPr>
              <a:t>жаворонок, или юла (лат. </a:t>
            </a:r>
            <a:r>
              <a:rPr lang="ru-RU" b="1" dirty="0" err="1">
                <a:solidFill>
                  <a:srgbClr val="C00000"/>
                </a:solidFill>
                <a:latin typeface="Times New Roman" pitchFamily="18" charset="0"/>
                <a:cs typeface="Times New Roman" pitchFamily="18" charset="0"/>
              </a:rPr>
              <a:t>Lullula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arborea</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вид птиц из семейства жаворонковых. Питается насекомыми и семенами. Небольшая птица бурого цвета с тёмными продольными </a:t>
            </a:r>
            <a:r>
              <a:rPr lang="ru-RU" sz="1200" dirty="0" err="1">
                <a:latin typeface="Times New Roman" pitchFamily="18" charset="0"/>
                <a:cs typeface="Times New Roman" pitchFamily="18" charset="0"/>
              </a:rPr>
              <a:t>пестринами</a:t>
            </a:r>
            <a:r>
              <a:rPr lang="ru-RU" sz="1200" dirty="0">
                <a:latin typeface="Times New Roman" pitchFamily="18" charset="0"/>
                <a:cs typeface="Times New Roman" pitchFamily="18" charset="0"/>
              </a:rPr>
              <a:t>, низ, бровь и полоски по бокам хвоста и бровь охристо-белые, грудь однотонная с бурыми пятнами по бокам. На голове небольшой хохолок. Голос — звонкая трель «</a:t>
            </a:r>
            <a:r>
              <a:rPr lang="ru-RU" sz="1200" dirty="0" err="1">
                <a:latin typeface="Times New Roman" pitchFamily="18" charset="0"/>
                <a:cs typeface="Times New Roman" pitchFamily="18" charset="0"/>
              </a:rPr>
              <a:t>тюю-люлю</a:t>
            </a:r>
            <a:r>
              <a:rPr lang="ru-RU" sz="1200" dirty="0">
                <a:latin typeface="Times New Roman" pitchFamily="18" charset="0"/>
                <a:cs typeface="Times New Roman" pitchFamily="18" charset="0"/>
              </a:rPr>
              <a:t>» или «</a:t>
            </a:r>
            <a:r>
              <a:rPr lang="ru-RU" sz="1200" dirty="0" err="1">
                <a:latin typeface="Times New Roman" pitchFamily="18" charset="0"/>
                <a:cs typeface="Times New Roman" pitchFamily="18" charset="0"/>
              </a:rPr>
              <a:t>люлюлю</a:t>
            </a:r>
            <a:r>
              <a:rPr lang="ru-RU" sz="1200" dirty="0">
                <a:latin typeface="Times New Roman" pitchFamily="18" charset="0"/>
                <a:cs typeface="Times New Roman" pitchFamily="18" charset="0"/>
              </a:rPr>
              <a:t>», часто поёт в воздухе, летая кругами. Название «юла» происходит от его песни «юли-юли-юли» или «</a:t>
            </a:r>
            <a:r>
              <a:rPr lang="ru-RU" sz="1200" dirty="0" err="1">
                <a:latin typeface="Times New Roman" pitchFamily="18" charset="0"/>
                <a:cs typeface="Times New Roman" pitchFamily="18" charset="0"/>
              </a:rPr>
              <a:t>юль-юль-юль</a:t>
            </a:r>
            <a:r>
              <a:rPr lang="ru-RU" sz="1200" dirty="0">
                <a:latin typeface="Times New Roman" pitchFamily="18" charset="0"/>
                <a:cs typeface="Times New Roman" pitchFamily="18" charset="0"/>
              </a:rPr>
              <a:t>». Гнездится на земле, в ямке под полынью или злаками. В кладке 4-5 белых или розовато-бурых яиц с бурыми пятнами.  Распространён на территории Северной Африки и Западной Евразии от атлантического побережья к востоку до долины Камы, Саратовского Заволжья, а также на западном побережье Каспийского моря. Встречается в средней полосе европейской части России. Гнездо, как и другие жаворонки, строит в ямке на земле, под кустиком травы или под бугорком, чаще среди молодых сосенок у поляны или опушки. В кладке 5-6 (реже 3) беловатых яиц с буроватыми или красноватыми крапинками. Птенцов выкармливают обе птицы в течение 11-13 дней.</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0520" y="4774511"/>
            <a:ext cx="2767588" cy="194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p:cNvSpPr txBox="1">
            <a:spLocks noChangeArrowheads="1"/>
          </p:cNvSpPr>
          <p:nvPr/>
        </p:nvSpPr>
        <p:spPr bwMode="auto">
          <a:xfrm>
            <a:off x="323528" y="206655"/>
            <a:ext cx="410445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err="1" smtClean="0">
                <a:solidFill>
                  <a:srgbClr val="C00000"/>
                </a:solidFill>
                <a:latin typeface="Times New Roman" pitchFamily="18" charset="0"/>
                <a:cs typeface="Times New Roman" pitchFamily="18" charset="0"/>
              </a:rPr>
              <a:t>Бе́лая</a:t>
            </a:r>
            <a:r>
              <a:rPr lang="ru-RU" b="1" dirty="0" smtClean="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лазо́ревка</a:t>
            </a:r>
            <a:r>
              <a:rPr lang="ru-RU" b="1" dirty="0">
                <a:solidFill>
                  <a:srgbClr val="C00000"/>
                </a:solidFill>
                <a:latin typeface="Times New Roman" pitchFamily="18" charset="0"/>
                <a:cs typeface="Times New Roman" pitchFamily="18" charset="0"/>
              </a:rPr>
              <a:t>, или князёк (лат. </a:t>
            </a:r>
            <a:r>
              <a:rPr lang="ru-RU" b="1" dirty="0" err="1">
                <a:solidFill>
                  <a:srgbClr val="C00000"/>
                </a:solidFill>
                <a:latin typeface="Times New Roman" pitchFamily="18" charset="0"/>
                <a:cs typeface="Times New Roman" pitchFamily="18" charset="0"/>
              </a:rPr>
              <a:t>Cyanistes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cyanus</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небольшая певчая птица семейства синицевых. Ведёт оседлый образ жизни. Небольшая и очень подвижная синица с характерным голубовато-белым оперением. Длина тела 12—15 см, размах крыльев 19—22 см, вес 10—16 г. Обычно немногословная птица. Обычная </a:t>
            </a:r>
            <a:r>
              <a:rPr lang="ru-RU" sz="1200" dirty="0" err="1">
                <a:latin typeface="Times New Roman" pitchFamily="18" charset="0"/>
                <a:cs typeface="Times New Roman" pitchFamily="18" charset="0"/>
              </a:rPr>
              <a:t>позывка</a:t>
            </a:r>
            <a:r>
              <a:rPr lang="ru-RU" sz="1200" dirty="0">
                <a:latin typeface="Times New Roman" pitchFamily="18" charset="0"/>
                <a:cs typeface="Times New Roman" pitchFamily="18" charset="0"/>
              </a:rPr>
              <a:t> — мягкое и нередко достаточно невнятное «</a:t>
            </a:r>
            <a:r>
              <a:rPr lang="ru-RU" sz="1200" dirty="0" err="1">
                <a:latin typeface="Times New Roman" pitchFamily="18" charset="0"/>
                <a:cs typeface="Times New Roman" pitchFamily="18" charset="0"/>
              </a:rPr>
              <a:t>цррр</a:t>
            </a:r>
            <a:r>
              <a:rPr lang="ru-RU" sz="1200" dirty="0">
                <a:latin typeface="Times New Roman" pitchFamily="18" charset="0"/>
                <a:cs typeface="Times New Roman" pitchFamily="18" charset="0"/>
              </a:rPr>
              <a:t>» или «</a:t>
            </a:r>
            <a:r>
              <a:rPr lang="ru-RU" sz="1200" dirty="0" err="1">
                <a:latin typeface="Times New Roman" pitchFamily="18" charset="0"/>
                <a:cs typeface="Times New Roman" pitchFamily="18" charset="0"/>
              </a:rPr>
              <a:t>цирр-цирр-цирррр</a:t>
            </a:r>
            <a:r>
              <a:rPr lang="ru-RU" sz="1200" dirty="0">
                <a:latin typeface="Times New Roman" pitchFamily="18" charset="0"/>
                <a:cs typeface="Times New Roman" pitchFamily="18" charset="0"/>
              </a:rPr>
              <a:t>». В европейской части России гнездится мозаично в небольшом промежутке между 58° с. ш. и </a:t>
            </a:r>
            <a:r>
              <a:rPr lang="ru-RU" sz="1200" dirty="0" err="1">
                <a:latin typeface="Times New Roman" pitchFamily="18" charset="0"/>
                <a:cs typeface="Times New Roman" pitchFamily="18" charset="0"/>
              </a:rPr>
              <a:t>и</a:t>
            </a:r>
            <a:r>
              <a:rPr lang="ru-RU" sz="1200" dirty="0">
                <a:latin typeface="Times New Roman" pitchFamily="18" charset="0"/>
                <a:cs typeface="Times New Roman" pitchFamily="18" charset="0"/>
              </a:rPr>
              <a:t> 52° с. ш. Населяет пойменные лиственные и смешанные леса с хорошо развитым подлеском, тополиные рощи, заросли кустарников в поймах рек, высокотравные и тростниковые болота, густые лесопосадки по краям канав и полей, плодовые сады. Местом для гнезда обычно служит дупло старого лиственного дерева. В сезон одна или две кладки из 7—11 яиц. Насиживает одна самка в течение 13—14 дней. Насиживает одна самка в течение 13—14 дней. Преимущественно насекомоядная птица, питается куколками и личинками бабочек, клопами, тлёй, муравьиными львами, прямокрылыми (кузнечиками, сверчками), мухами, пчёлами, осами, муравьями и жуками.</a:t>
            </a:r>
            <a:endParaRPr lang="ru-RU" dirty="0">
              <a:latin typeface="Times New Roman" pitchFamily="18" charset="0"/>
              <a:cs typeface="Times New Roman" pitchFamily="18" charset="0"/>
            </a:endParaRP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860" y="4823105"/>
            <a:ext cx="2603394" cy="189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04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5004048" y="260648"/>
            <a:ext cx="388912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err="1" smtClean="0">
                <a:solidFill>
                  <a:srgbClr val="C00000"/>
                </a:solidFill>
                <a:latin typeface="Times New Roman" pitchFamily="18" charset="0"/>
                <a:cs typeface="Times New Roman" pitchFamily="18" charset="0"/>
              </a:rPr>
              <a:t>Дроздовидная</a:t>
            </a:r>
            <a:r>
              <a:rPr lang="ru-RU" b="1" dirty="0" smtClean="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камышовка</a:t>
            </a:r>
            <a:r>
              <a:rPr lang="ru-RU" b="1" dirty="0">
                <a:solidFill>
                  <a:srgbClr val="C00000"/>
                </a:solidFill>
                <a:latin typeface="Times New Roman" pitchFamily="18" charset="0"/>
                <a:cs typeface="Times New Roman" pitchFamily="18" charset="0"/>
              </a:rPr>
              <a:t>  (лат. </a:t>
            </a:r>
            <a:r>
              <a:rPr lang="en-US" b="1" dirty="0" err="1">
                <a:solidFill>
                  <a:srgbClr val="C00000"/>
                </a:solidFill>
                <a:latin typeface="Times New Roman" pitchFamily="18" charset="0"/>
                <a:cs typeface="Times New Roman" pitchFamily="18" charset="0"/>
              </a:rPr>
              <a:t>Acrocephalus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arundinaceus</a:t>
            </a:r>
            <a:r>
              <a:rPr lang="en-US"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певчая птица семейства славковых. Длина тела примерно 19 см, крылья длиной 9 см, таким образом это самый крупный представитель рода. Вес составляет примерно от 25 до 36 граммов. Распространён на территории почти всей Европы с апреля по сентябрь. Его зимняя квартира находится в тропической и южной Африке. Время отлёта и направление движения стаи свойственны ему от природы. Обитает в густых зарослях камыша и в кустарнике по берегам озёр, прудов, болот и рек. </a:t>
            </a:r>
            <a:r>
              <a:rPr lang="ru-RU" sz="1200" dirty="0" err="1">
                <a:latin typeface="Times New Roman" pitchFamily="18" charset="0"/>
                <a:cs typeface="Times New Roman" pitchFamily="18" charset="0"/>
              </a:rPr>
              <a:t>Дроздовидная</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камышовка</a:t>
            </a:r>
            <a:r>
              <a:rPr lang="ru-RU" sz="1200" dirty="0">
                <a:latin typeface="Times New Roman" pitchFamily="18" charset="0"/>
                <a:cs typeface="Times New Roman" pitchFamily="18" charset="0"/>
              </a:rPr>
              <a:t> карабкается и ловко прыгает в камыше, питается пауками, моллюсками, насекомыми и их личинками, молодыми амфибиями и ягодами. Половая зрелость наступает через один год. Основной период гнездования с мая по июль. Самка откладывает от 4 до 6 яиц. Высиживание длится от 13 до 15 дней. Молодые птицы остаются в гнезде от 12 до 14 дней. Часто в гнёздах можно найти яйца кукушки, так как они имеют схожий цвет.</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1930" y="4437114"/>
            <a:ext cx="2810966" cy="214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
          <p:cNvSpPr txBox="1">
            <a:spLocks noChangeArrowheads="1"/>
          </p:cNvSpPr>
          <p:nvPr/>
        </p:nvSpPr>
        <p:spPr bwMode="auto">
          <a:xfrm>
            <a:off x="467544" y="260648"/>
            <a:ext cx="396044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err="1" smtClean="0">
                <a:solidFill>
                  <a:srgbClr val="C00000"/>
                </a:solidFill>
                <a:latin typeface="Times New Roman" pitchFamily="18" charset="0"/>
                <a:cs typeface="Times New Roman" pitchFamily="18" charset="0"/>
              </a:rPr>
              <a:t>Се́верная</a:t>
            </a:r>
            <a:r>
              <a:rPr lang="ru-RU" b="1" dirty="0" smtClean="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бормоту́шка</a:t>
            </a:r>
            <a:r>
              <a:rPr lang="ru-RU" b="1" dirty="0">
                <a:solidFill>
                  <a:srgbClr val="C00000"/>
                </a:solidFill>
                <a:latin typeface="Times New Roman" pitchFamily="18" charset="0"/>
                <a:cs typeface="Times New Roman" pitchFamily="18" charset="0"/>
              </a:rPr>
              <a:t> или </a:t>
            </a:r>
            <a:r>
              <a:rPr lang="ru-RU" b="1" dirty="0" err="1">
                <a:solidFill>
                  <a:srgbClr val="C00000"/>
                </a:solidFill>
                <a:latin typeface="Times New Roman" pitchFamily="18" charset="0"/>
                <a:cs typeface="Times New Roman" pitchFamily="18" charset="0"/>
              </a:rPr>
              <a:t>бормоту́шка</a:t>
            </a:r>
            <a:r>
              <a:rPr lang="ru-RU" b="1" dirty="0">
                <a:solidFill>
                  <a:srgbClr val="C00000"/>
                </a:solidFill>
                <a:latin typeface="Times New Roman" pitchFamily="18" charset="0"/>
                <a:cs typeface="Times New Roman" pitchFamily="18" charset="0"/>
              </a:rPr>
              <a:t> (лат. </a:t>
            </a:r>
            <a:r>
              <a:rPr lang="ru-RU" b="1" dirty="0" err="1">
                <a:solidFill>
                  <a:srgbClr val="C00000"/>
                </a:solidFill>
                <a:latin typeface="Times New Roman" pitchFamily="18" charset="0"/>
                <a:cs typeface="Times New Roman" pitchFamily="18" charset="0"/>
              </a:rPr>
              <a:t>Hippolais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caligata</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перелётная птица семейства славковых, вид рода пересмешек. Ареал </a:t>
            </a:r>
            <a:r>
              <a:rPr lang="ru-RU" sz="1200" dirty="0" err="1">
                <a:latin typeface="Times New Roman" pitchFamily="18" charset="0"/>
                <a:cs typeface="Times New Roman" pitchFamily="18" charset="0"/>
              </a:rPr>
              <a:t>бормотушки</a:t>
            </a:r>
            <a:r>
              <a:rPr lang="ru-RU" sz="1200" dirty="0">
                <a:latin typeface="Times New Roman" pitchFamily="18" charset="0"/>
                <a:cs typeface="Times New Roman" pitchFamily="18" charset="0"/>
              </a:rPr>
              <a:t> охватывает практически всю территорию России и Азии до Индии и Шри-Ланки на юге и Китая на востоке. Представляет собой мелкую — меньше воробья — птицу с длинным широким клювом. Окрас — </a:t>
            </a:r>
            <a:r>
              <a:rPr lang="ru-RU" sz="1200" dirty="0" err="1">
                <a:latin typeface="Times New Roman" pitchFamily="18" charset="0"/>
                <a:cs typeface="Times New Roman" pitchFamily="18" charset="0"/>
              </a:rPr>
              <a:t>буровато</a:t>
            </a:r>
            <a:r>
              <a:rPr lang="ru-RU" sz="1200" dirty="0">
                <a:latin typeface="Times New Roman" pitchFamily="18" charset="0"/>
                <a:cs typeface="Times New Roman" pitchFamily="18" charset="0"/>
              </a:rPr>
              <a:t>-серого цвета сверху и белое брюхо. Обитает </a:t>
            </a:r>
            <a:r>
              <a:rPr lang="ru-RU" sz="1200" dirty="0" err="1">
                <a:latin typeface="Times New Roman" pitchFamily="18" charset="0"/>
                <a:cs typeface="Times New Roman" pitchFamily="18" charset="0"/>
              </a:rPr>
              <a:t>бормотушка</a:t>
            </a:r>
            <a:r>
              <a:rPr lang="ru-RU" sz="1200" dirty="0">
                <a:latin typeface="Times New Roman" pitchFamily="18" charset="0"/>
                <a:cs typeface="Times New Roman" pitchFamily="18" charset="0"/>
              </a:rPr>
              <a:t> на заросших кустами лугах, опушках, в мелколесье, на вырубках, в зарослях таволги и ивняка. Гнездо начинают строить сразу по прилёту — в середине или второй половине мая. Кладка состоит из 4-6 пестрых яиц. Самец и самка насиживают кладку по очереди в течение приблизительно 2 недель. Вылупившиеся птенцы покидают гнездо через 2 недели, ещё не умея летать. Поначалу стараются держаться вместе, разлетаясь только через 10 дней. Отлёт северной </a:t>
            </a:r>
            <a:r>
              <a:rPr lang="ru-RU" sz="1200" dirty="0" err="1">
                <a:latin typeface="Times New Roman" pitchFamily="18" charset="0"/>
                <a:cs typeface="Times New Roman" pitchFamily="18" charset="0"/>
              </a:rPr>
              <a:t>бормотушки</a:t>
            </a:r>
            <a:r>
              <a:rPr lang="ru-RU" sz="1200" dirty="0">
                <a:latin typeface="Times New Roman" pitchFamily="18" charset="0"/>
                <a:cs typeface="Times New Roman" pitchFamily="18" charset="0"/>
              </a:rPr>
              <a:t> начинается в августе. Рацион </a:t>
            </a:r>
            <a:r>
              <a:rPr lang="ru-RU" sz="1200" dirty="0" err="1">
                <a:latin typeface="Times New Roman" pitchFamily="18" charset="0"/>
                <a:cs typeface="Times New Roman" pitchFamily="18" charset="0"/>
              </a:rPr>
              <a:t>бормотушки</a:t>
            </a:r>
            <a:r>
              <a:rPr lang="ru-RU" sz="1200" dirty="0">
                <a:latin typeface="Times New Roman" pitchFamily="18" charset="0"/>
                <a:cs typeface="Times New Roman" pitchFamily="18" charset="0"/>
              </a:rPr>
              <a:t> состоит из различных насекомых. </a:t>
            </a: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569" y="4437113"/>
            <a:ext cx="2568170" cy="214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46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4860032" y="260648"/>
            <a:ext cx="39609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Обыкновенный </a:t>
            </a:r>
            <a:r>
              <a:rPr lang="ru-RU" b="1" dirty="0">
                <a:solidFill>
                  <a:srgbClr val="C00000"/>
                </a:solidFill>
                <a:latin typeface="Times New Roman" pitchFamily="18" charset="0"/>
                <a:cs typeface="Times New Roman" pitchFamily="18" charset="0"/>
              </a:rPr>
              <a:t>дубонос (лат. </a:t>
            </a:r>
            <a:r>
              <a:rPr lang="en-US" b="1" dirty="0" err="1">
                <a:solidFill>
                  <a:srgbClr val="C00000"/>
                </a:solidFill>
                <a:latin typeface="Times New Roman" pitchFamily="18" charset="0"/>
                <a:cs typeface="Times New Roman" pitchFamily="18" charset="0"/>
              </a:rPr>
              <a:t>Coccothraustes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coccothraustes</a:t>
            </a:r>
            <a:r>
              <a:rPr lang="en-US"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вид птиц из семейства вьюрковых (</a:t>
            </a:r>
            <a:r>
              <a:rPr lang="en-US" sz="1200" dirty="0" err="1">
                <a:latin typeface="Times New Roman" pitchFamily="18" charset="0"/>
                <a:cs typeface="Times New Roman" pitchFamily="18" charset="0"/>
              </a:rPr>
              <a:t>Fringillidae</a:t>
            </a:r>
            <a:r>
              <a:rPr lang="en-US" sz="1200" dirty="0">
                <a:latin typeface="Times New Roman" pitchFamily="18" charset="0"/>
                <a:cs typeface="Times New Roman" pitchFamily="18" charset="0"/>
              </a:rPr>
              <a:t>).</a:t>
            </a:r>
            <a:r>
              <a:rPr lang="ru-RU" sz="1200" dirty="0">
                <a:latin typeface="Times New Roman" pitchFamily="18" charset="0"/>
                <a:cs typeface="Times New Roman" pitchFamily="18" charset="0"/>
              </a:rPr>
              <a:t> Птица средних размеров (длиной до 18 см) с очень массивным голубовато-серым (зимой палевым) клювом, приспособленным для щелканья косточек плодов и ягод: вишни, черешни, черемухи. Весной питается также почками и молодыми побегами, а летом — насекомыми (голые гусеницы чешуекрылых, майские хрущи и пр.). Дубонос живет в лиственных и смешанных лесах, рощах, садах, дубравах, полезащитных насаждениях и парках, иногда в непосредственной близости от человеческого жилья. Совершая налёты на огороды и сады, дубоносы порой начисто уничтожают урожай. Особенно привлекают его старые яблоневые сады, кладбища и опушки дубрав. Обычно держится скрытно в кронах деревьев. Половая активность развивается постепенно вслед за ходом весны. Массовая откладка яиц происходит в мае. Кладка состоит из 3-7, чаще 4-5 яиц. Птенцы находятся в гнезде 11-14 суток.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437112"/>
            <a:ext cx="2371725"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4"/>
          <p:cNvSpPr txBox="1">
            <a:spLocks noChangeArrowheads="1"/>
          </p:cNvSpPr>
          <p:nvPr/>
        </p:nvSpPr>
        <p:spPr bwMode="auto">
          <a:xfrm>
            <a:off x="323528" y="282625"/>
            <a:ext cx="4175943"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Зелёная </a:t>
            </a:r>
            <a:r>
              <a:rPr lang="ru-RU" b="1" dirty="0">
                <a:solidFill>
                  <a:srgbClr val="C00000"/>
                </a:solidFill>
                <a:latin typeface="Times New Roman" pitchFamily="18" charset="0"/>
                <a:cs typeface="Times New Roman" pitchFamily="18" charset="0"/>
              </a:rPr>
              <a:t>жаба (лат. </a:t>
            </a:r>
            <a:r>
              <a:rPr lang="ru-RU" b="1" dirty="0" err="1">
                <a:solidFill>
                  <a:srgbClr val="C00000"/>
                </a:solidFill>
                <a:latin typeface="Times New Roman" pitchFamily="18" charset="0"/>
                <a:cs typeface="Times New Roman" pitchFamily="18" charset="0"/>
              </a:rPr>
              <a:t>Bufo</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viridis</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земноводное, принадлежащее к роду Жабы. Обитает в Южной и Центральной Европе, Северной Африке, Передней, Средней и Центральной Азии. Более южный чем серая жаба вид, на севере доходит только до Вологодской и Кировской областей.</a:t>
            </a:r>
          </a:p>
          <a:p>
            <a:pPr algn="just" eaLnBrk="1" hangingPunct="1"/>
            <a:r>
              <a:rPr lang="ru-RU" sz="1200" dirty="0">
                <a:latin typeface="Times New Roman" pitchFamily="18" charset="0"/>
                <a:cs typeface="Times New Roman" pitchFamily="18" charset="0"/>
              </a:rPr>
              <a:t>Предпочитает открытые места: поля, луга, поймы рек. Окрас: крупные тёмно-зелёные пятна, обрамлённые узкой чёрной каймой, на светло-серо-оливковом фоне. Рацион составляют в основном беспозвоночные, обитающие на суше. Имеет два способа защиты от врагов: маскирующая окраска и токсичные выделения на коже. Брачный период длится с мая до середины лета.</a:t>
            </a:r>
          </a:p>
          <a:p>
            <a:pPr algn="just" eaLnBrk="1" hangingPunct="1"/>
            <a:r>
              <a:rPr lang="ru-RU" sz="1200" dirty="0">
                <a:latin typeface="Times New Roman" pitchFamily="18" charset="0"/>
                <a:cs typeface="Times New Roman" pitchFamily="18" charset="0"/>
              </a:rPr>
              <a:t>Зелёная жаба бывает у водоёмов только в период икрометания. Ведёт сумеречный образ жизни, а днём прячется в норах грызунов, щелях стен, в ямках, которые редко роют сами. Чаще ходят, чем прыгают, так как у неё слабо развиты мышцы задних конечностей. Но при необходимости способна прыгнуть на небольшое расстояние, так как её задние ноги довольно длинные.</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909" y="4437112"/>
            <a:ext cx="3271236"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36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323528" y="188640"/>
            <a:ext cx="396044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Озёрная </a:t>
            </a:r>
            <a:r>
              <a:rPr lang="ru-RU" b="1" dirty="0">
                <a:solidFill>
                  <a:srgbClr val="C00000"/>
                </a:solidFill>
                <a:latin typeface="Times New Roman" pitchFamily="18" charset="0"/>
                <a:cs typeface="Times New Roman" pitchFamily="18" charset="0"/>
              </a:rPr>
              <a:t>лягушка (лат. </a:t>
            </a:r>
            <a:r>
              <a:rPr lang="en-US" b="1" dirty="0" err="1">
                <a:solidFill>
                  <a:srgbClr val="C00000"/>
                </a:solidFill>
                <a:latin typeface="Times New Roman" pitchFamily="18" charset="0"/>
                <a:cs typeface="Times New Roman" pitchFamily="18" charset="0"/>
              </a:rPr>
              <a:t>Pelophylax</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ridibundus</a:t>
            </a:r>
            <a:r>
              <a:rPr lang="en-US" sz="1400"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вид бесхвостых земноводных из семейства настоящих лягушек (</a:t>
            </a:r>
            <a:r>
              <a:rPr lang="en-US" sz="1200" dirty="0" err="1">
                <a:latin typeface="Times New Roman" pitchFamily="18" charset="0"/>
                <a:cs typeface="Times New Roman" pitchFamily="18" charset="0"/>
              </a:rPr>
              <a:t>Ranidae</a:t>
            </a:r>
            <a:r>
              <a:rPr lang="en-US" sz="1200" dirty="0">
                <a:latin typeface="Times New Roman" pitchFamily="18" charset="0"/>
                <a:cs typeface="Times New Roman" pitchFamily="18" charset="0"/>
              </a:rPr>
              <a:t>).</a:t>
            </a:r>
            <a:r>
              <a:rPr lang="ru-RU" sz="1200" dirty="0">
                <a:latin typeface="Times New Roman" pitchFamily="18" charset="0"/>
                <a:cs typeface="Times New Roman" pitchFamily="18" charset="0"/>
              </a:rPr>
              <a:t> Длина тела составляет 6—13 см, масса — до 200 г. Тело удлинённое, морда овальная, немного заострённая. Сверху тело окрашено в буро-зелёный цвет разных оттенков с тёмными пятнами. Головастик светло-оливковой окраски, грушевидной формы. Озёрные лягушки — самые крупные земноводные Палеарктики. Попадаются гиганты длиной до 17 см. Самки обычно крупнее самцов. Окраска спины помогает озёрной лягушке оставаться незаметной среди прибрежной и водной растительности. Живёт озёрная лягушка в постоянных, достаточно глубоких (более 20 см) водоёмах. Чаще всего это старицы рек, пруды, рвы, озёра. Зимуют озёрные лягушки обычно в тех же водоёмах. Отходят на зимовку, когда температура воды снижается до 8—10 °C. Для озёрной лягушки характерно классическое кваканье. Спаривание и нерест начинается только тогда, когда вода прогреется минимум до 16 °C. Период размножения занимает не менее 30—35 дней. </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481837"/>
            <a:ext cx="3389297" cy="225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5"/>
          <p:cNvSpPr txBox="1">
            <a:spLocks noChangeArrowheads="1"/>
          </p:cNvSpPr>
          <p:nvPr/>
        </p:nvSpPr>
        <p:spPr bwMode="auto">
          <a:xfrm>
            <a:off x="4644008" y="188640"/>
            <a:ext cx="417646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Щитень </a:t>
            </a:r>
            <a:r>
              <a:rPr lang="ru-RU" b="1" dirty="0">
                <a:solidFill>
                  <a:srgbClr val="C00000"/>
                </a:solidFill>
                <a:latin typeface="Times New Roman" pitchFamily="18" charset="0"/>
                <a:cs typeface="Times New Roman" pitchFamily="18" charset="0"/>
              </a:rPr>
              <a:t>весенний (лат. </a:t>
            </a:r>
            <a:r>
              <a:rPr lang="ru-RU" b="1" dirty="0" err="1">
                <a:solidFill>
                  <a:srgbClr val="C00000"/>
                </a:solidFill>
                <a:latin typeface="Times New Roman" pitchFamily="18" charset="0"/>
                <a:cs typeface="Times New Roman" pitchFamily="18" charset="0"/>
              </a:rPr>
              <a:t>Lepidurus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apus</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вид щитней. Населяет преимущественно прохладные регионы. В странах Европы и Азии появляются в начале марта, как только начинает сходить снег, и исчезают в конце апреля — начале мая, когда температура поднимается до 15 °C и выше. </a:t>
            </a:r>
            <a:r>
              <a:rPr lang="ru-RU" sz="1200" dirty="0" err="1">
                <a:latin typeface="Times New Roman" pitchFamily="18" charset="0"/>
                <a:cs typeface="Times New Roman" pitchFamily="18" charset="0"/>
              </a:rPr>
              <a:t>Lepidurus</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apus</a:t>
            </a:r>
            <a:r>
              <a:rPr lang="ru-RU" sz="1200" dirty="0">
                <a:latin typeface="Times New Roman" pitchFamily="18" charset="0"/>
                <a:cs typeface="Times New Roman" pitchFamily="18" charset="0"/>
              </a:rPr>
              <a:t> заселяет временные пересыхающие водоёмы, трясины, заливные луга и лужи, образующиеся после таяния снега. В некоторых странах занесен в Красную книгу. Эти щитни окрашены в зеленовато-бурый цвет и имеют длинный, покрывающий почти всё тело светлый щиток с мелкими тёмными пятнами. На конце брюшка, между двумя хвостовыми придатками у этих щитней (как и у всех видов рода </a:t>
            </a:r>
            <a:r>
              <a:rPr lang="ru-RU" sz="1200" dirty="0" err="1">
                <a:latin typeface="Times New Roman" pitchFamily="18" charset="0"/>
                <a:cs typeface="Times New Roman" pitchFamily="18" charset="0"/>
              </a:rPr>
              <a:t>Lepidurus</a:t>
            </a:r>
            <a:r>
              <a:rPr lang="ru-RU" sz="1200" dirty="0">
                <a:latin typeface="Times New Roman" pitchFamily="18" charset="0"/>
                <a:cs typeface="Times New Roman" pitchFamily="18" charset="0"/>
              </a:rPr>
              <a:t>) находится небольшая, размером 20-30 мм, плоская пластина. Как правило, она окрашена в зеленоватый цвет. Активны щитни круглые сутки. Большую часть времени они проводят возле дна, роясь в грунте и отыскивая там свою пищу. В пищу щитни используют почти все, даже себе подобных. Они живут в мелких временных пресных водоёмах где у них нет естественных врагов. </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581" y="4481837"/>
            <a:ext cx="3808803" cy="225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44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Растения</a:t>
            </a:r>
            <a:endParaRPr lang="ru-RU" dirty="0"/>
          </a:p>
        </p:txBody>
      </p:sp>
      <p:sp>
        <p:nvSpPr>
          <p:cNvPr id="4" name="TextBox 3"/>
          <p:cNvSpPr txBox="1"/>
          <p:nvPr/>
        </p:nvSpPr>
        <p:spPr>
          <a:xfrm>
            <a:off x="2411760" y="1340767"/>
            <a:ext cx="3960440" cy="477053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b="1" dirty="0">
                <a:latin typeface="Times New Roman" pitchFamily="18" charset="0"/>
                <a:cs typeface="Times New Roman" pitchFamily="18" charset="0"/>
              </a:rPr>
              <a:t>Триостренник </a:t>
            </a:r>
            <a:r>
              <a:rPr lang="ru-RU" b="1" dirty="0" smtClean="0">
                <a:latin typeface="Times New Roman" pitchFamily="18" charset="0"/>
                <a:cs typeface="Times New Roman" pitchFamily="18" charset="0"/>
              </a:rPr>
              <a:t>приморский</a:t>
            </a:r>
            <a:endParaRPr lang="ru-RU" b="1" dirty="0" smtClean="0">
              <a:latin typeface="Times New Roman" pitchFamily="18" charset="0"/>
              <a:cs typeface="Times New Roman" pitchFamily="18" charset="0"/>
            </a:endParaRPr>
          </a:p>
          <a:p>
            <a:pPr algn="ctr"/>
            <a:r>
              <a:rPr lang="ru-RU" b="1" dirty="0">
                <a:solidFill>
                  <a:srgbClr val="FF0000"/>
                </a:solidFill>
                <a:latin typeface="Times New Roman" pitchFamily="18" charset="0"/>
                <a:cs typeface="Times New Roman" pitchFamily="18" charset="0"/>
              </a:rPr>
              <a:t>Осока </a:t>
            </a:r>
            <a:r>
              <a:rPr lang="ru-RU" b="1" dirty="0" smtClean="0">
                <a:solidFill>
                  <a:srgbClr val="FF0000"/>
                </a:solidFill>
                <a:latin typeface="Times New Roman" pitchFamily="18" charset="0"/>
                <a:cs typeface="Times New Roman" pitchFamily="18" charset="0"/>
              </a:rPr>
              <a:t>волосовидная</a:t>
            </a:r>
            <a:endParaRPr lang="ru-RU" b="1" dirty="0" smtClean="0">
              <a:solidFill>
                <a:srgbClr val="FF0000"/>
              </a:solidFill>
              <a:latin typeface="Times New Roman" pitchFamily="18" charset="0"/>
              <a:cs typeface="Times New Roman" pitchFamily="18" charset="0"/>
            </a:endParaRPr>
          </a:p>
          <a:p>
            <a:pPr algn="ctr"/>
            <a:r>
              <a:rPr lang="ru-RU" b="1" dirty="0">
                <a:latin typeface="Times New Roman" pitchFamily="18" charset="0"/>
                <a:cs typeface="Times New Roman" pitchFamily="18" charset="0"/>
              </a:rPr>
              <a:t>Осока </a:t>
            </a:r>
            <a:r>
              <a:rPr lang="ru-RU" b="1" dirty="0" err="1" smtClean="0">
                <a:latin typeface="Times New Roman" pitchFamily="18" charset="0"/>
                <a:cs typeface="Times New Roman" pitchFamily="18" charset="0"/>
              </a:rPr>
              <a:t>вздутоносая</a:t>
            </a:r>
            <a:endParaRPr lang="ru-RU" b="1" dirty="0" smtClean="0">
              <a:latin typeface="Times New Roman" pitchFamily="18" charset="0"/>
              <a:cs typeface="Times New Roman" pitchFamily="18" charset="0"/>
            </a:endParaRPr>
          </a:p>
          <a:p>
            <a:pPr algn="ctr"/>
            <a:r>
              <a:rPr lang="ru-RU" b="1" dirty="0" err="1">
                <a:solidFill>
                  <a:srgbClr val="FF0000"/>
                </a:solidFill>
                <a:latin typeface="Times New Roman" pitchFamily="18" charset="0"/>
                <a:cs typeface="Times New Roman" pitchFamily="18" charset="0"/>
              </a:rPr>
              <a:t>Полепестник</a:t>
            </a:r>
            <a:r>
              <a:rPr lang="ru-RU" b="1" dirty="0">
                <a:solidFill>
                  <a:srgbClr val="FF000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зелёный</a:t>
            </a:r>
          </a:p>
          <a:p>
            <a:pPr algn="ctr"/>
            <a:r>
              <a:rPr lang="ru-RU" b="1" dirty="0" err="1">
                <a:solidFill>
                  <a:schemeClr val="bg1"/>
                </a:solidFill>
                <a:latin typeface="Times New Roman" pitchFamily="18" charset="0"/>
                <a:cs typeface="Times New Roman" pitchFamily="18" charset="0"/>
              </a:rPr>
              <a:t>Ладьян</a:t>
            </a:r>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трёхнадрезный</a:t>
            </a:r>
            <a:endParaRPr lang="ru-RU" b="1" dirty="0" smtClean="0">
              <a:solidFill>
                <a:schemeClr val="bg1"/>
              </a:solidFill>
              <a:latin typeface="Times New Roman" pitchFamily="18" charset="0"/>
              <a:cs typeface="Times New Roman" pitchFamily="18" charset="0"/>
            </a:endParaRPr>
          </a:p>
          <a:p>
            <a:pPr algn="ctr"/>
            <a:r>
              <a:rPr lang="ru-RU" b="1" dirty="0" err="1">
                <a:solidFill>
                  <a:srgbClr val="FF0000"/>
                </a:solidFill>
                <a:latin typeface="Times New Roman" pitchFamily="18" charset="0"/>
                <a:cs typeface="Times New Roman" pitchFamily="18" charset="0"/>
              </a:rPr>
              <a:t>Хаммарбия</a:t>
            </a:r>
            <a:r>
              <a:rPr lang="ru-RU" b="1" dirty="0">
                <a:solidFill>
                  <a:srgbClr val="FF000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болотная</a:t>
            </a:r>
            <a:endParaRPr lang="ru-RU" b="1" dirty="0" smtClean="0">
              <a:solidFill>
                <a:srgbClr val="FF0000"/>
              </a:solidFill>
              <a:latin typeface="Times New Roman" pitchFamily="18" charset="0"/>
              <a:cs typeface="Times New Roman" pitchFamily="18" charset="0"/>
            </a:endParaRPr>
          </a:p>
          <a:p>
            <a:pPr algn="ctr"/>
            <a:r>
              <a:rPr lang="ru-RU" b="1" dirty="0" err="1">
                <a:solidFill>
                  <a:schemeClr val="bg1"/>
                </a:solidFill>
                <a:latin typeface="Times New Roman" pitchFamily="18" charset="0"/>
                <a:cs typeface="Times New Roman" pitchFamily="18" charset="0"/>
              </a:rPr>
              <a:t>Офрис</a:t>
            </a:r>
            <a:r>
              <a:rPr lang="ru-RU" b="1" dirty="0">
                <a:solidFill>
                  <a:schemeClr val="bg1"/>
                </a:solidFill>
                <a:latin typeface="Times New Roman" pitchFamily="18" charset="0"/>
                <a:cs typeface="Times New Roman" pitchFamily="18" charset="0"/>
              </a:rPr>
              <a:t> </a:t>
            </a:r>
            <a:r>
              <a:rPr lang="ru-RU" b="1" dirty="0" err="1" smtClean="0">
                <a:solidFill>
                  <a:schemeClr val="bg1"/>
                </a:solidFill>
                <a:latin typeface="Times New Roman" pitchFamily="18" charset="0"/>
                <a:cs typeface="Times New Roman" pitchFamily="18" charset="0"/>
              </a:rPr>
              <a:t>насекомоносная</a:t>
            </a:r>
            <a:endParaRPr lang="ru-RU" b="1" dirty="0" smtClean="0">
              <a:solidFill>
                <a:schemeClr val="bg1"/>
              </a:solidFill>
              <a:latin typeface="Times New Roman" pitchFamily="18" charset="0"/>
              <a:cs typeface="Times New Roman" pitchFamily="18" charset="0"/>
            </a:endParaRPr>
          </a:p>
          <a:p>
            <a:pPr algn="ctr"/>
            <a:r>
              <a:rPr lang="ru-RU" b="1" dirty="0">
                <a:solidFill>
                  <a:srgbClr val="FFC000"/>
                </a:solidFill>
                <a:latin typeface="Times New Roman" pitchFamily="18" charset="0"/>
                <a:cs typeface="Times New Roman" pitchFamily="18" charset="0"/>
              </a:rPr>
              <a:t>Гвоздика </a:t>
            </a:r>
            <a:r>
              <a:rPr lang="ru-RU" b="1" dirty="0" smtClean="0">
                <a:solidFill>
                  <a:srgbClr val="FFC000"/>
                </a:solidFill>
                <a:latin typeface="Times New Roman" pitchFamily="18" charset="0"/>
                <a:cs typeface="Times New Roman" pitchFamily="18" charset="0"/>
              </a:rPr>
              <a:t>Фишера</a:t>
            </a:r>
            <a:endParaRPr lang="ru-RU" b="1" dirty="0" smtClean="0">
              <a:solidFill>
                <a:srgbClr val="FFC000"/>
              </a:solidFill>
              <a:latin typeface="Times New Roman" pitchFamily="18" charset="0"/>
              <a:cs typeface="Times New Roman" pitchFamily="18" charset="0"/>
            </a:endParaRPr>
          </a:p>
          <a:p>
            <a:pPr algn="ctr"/>
            <a:r>
              <a:rPr lang="ru-RU" b="1" dirty="0">
                <a:solidFill>
                  <a:schemeClr val="bg1"/>
                </a:solidFill>
                <a:latin typeface="Times New Roman" pitchFamily="18" charset="0"/>
                <a:cs typeface="Times New Roman" pitchFamily="18" charset="0"/>
              </a:rPr>
              <a:t>Чина  </a:t>
            </a:r>
            <a:r>
              <a:rPr lang="ru-RU" b="1" dirty="0" smtClean="0">
                <a:solidFill>
                  <a:schemeClr val="bg1"/>
                </a:solidFill>
                <a:latin typeface="Times New Roman" pitchFamily="18" charset="0"/>
                <a:cs typeface="Times New Roman" pitchFamily="18" charset="0"/>
              </a:rPr>
              <a:t>гороховидная</a:t>
            </a:r>
            <a:endParaRPr lang="ru-RU" b="1" dirty="0" smtClean="0">
              <a:solidFill>
                <a:schemeClr val="bg1"/>
              </a:solidFill>
              <a:latin typeface="Times New Roman" pitchFamily="18" charset="0"/>
              <a:cs typeface="Times New Roman" pitchFamily="18" charset="0"/>
            </a:endParaRPr>
          </a:p>
          <a:p>
            <a:pPr algn="ctr"/>
            <a:r>
              <a:rPr lang="ru-RU" b="1" dirty="0">
                <a:solidFill>
                  <a:schemeClr val="bg1"/>
                </a:solidFill>
                <a:latin typeface="Times New Roman" pitchFamily="18" charset="0"/>
                <a:cs typeface="Times New Roman" pitchFamily="18" charset="0"/>
              </a:rPr>
              <a:t>Дудник </a:t>
            </a:r>
            <a:r>
              <a:rPr lang="ru-RU" b="1" dirty="0" smtClean="0">
                <a:solidFill>
                  <a:schemeClr val="bg1"/>
                </a:solidFill>
                <a:latin typeface="Times New Roman" pitchFamily="18" charset="0"/>
                <a:cs typeface="Times New Roman" pitchFamily="18" charset="0"/>
              </a:rPr>
              <a:t>болотный</a:t>
            </a:r>
            <a:endParaRPr lang="ru-RU" b="1" dirty="0" smtClean="0">
              <a:solidFill>
                <a:schemeClr val="bg1"/>
              </a:solidFill>
              <a:latin typeface="Times New Roman" pitchFamily="18" charset="0"/>
              <a:cs typeface="Times New Roman" pitchFamily="18" charset="0"/>
            </a:endParaRPr>
          </a:p>
          <a:p>
            <a:pPr algn="ctr"/>
            <a:r>
              <a:rPr lang="ru-RU" b="1" dirty="0" err="1" smtClean="0">
                <a:solidFill>
                  <a:schemeClr val="bg1"/>
                </a:solidFill>
                <a:latin typeface="Times New Roman" pitchFamily="18" charset="0"/>
                <a:cs typeface="Times New Roman" pitchFamily="18" charset="0"/>
              </a:rPr>
              <a:t>Гирчовник</a:t>
            </a:r>
            <a:r>
              <a:rPr lang="ru-RU" b="1" dirty="0" smtClean="0">
                <a:solidFill>
                  <a:schemeClr val="bg1"/>
                </a:solidFill>
                <a:latin typeface="Times New Roman" pitchFamily="18" charset="0"/>
                <a:cs typeface="Times New Roman" pitchFamily="18" charset="0"/>
              </a:rPr>
              <a:t> татарский</a:t>
            </a:r>
            <a:endParaRPr lang="ru-RU" b="1" dirty="0" smtClean="0">
              <a:solidFill>
                <a:schemeClr val="bg1"/>
              </a:solidFill>
              <a:latin typeface="Times New Roman" pitchFamily="18" charset="0"/>
              <a:cs typeface="Times New Roman" pitchFamily="18" charset="0"/>
            </a:endParaRPr>
          </a:p>
          <a:p>
            <a:pPr algn="ctr"/>
            <a:r>
              <a:rPr lang="ru-RU" b="1" dirty="0">
                <a:solidFill>
                  <a:srgbClr val="FFC000"/>
                </a:solidFill>
                <a:latin typeface="Times New Roman" pitchFamily="18" charset="0"/>
                <a:cs typeface="Times New Roman" pitchFamily="18" charset="0"/>
              </a:rPr>
              <a:t>Синеголовник </a:t>
            </a:r>
            <a:r>
              <a:rPr lang="ru-RU" b="1" dirty="0" smtClean="0">
                <a:solidFill>
                  <a:srgbClr val="FFC000"/>
                </a:solidFill>
                <a:latin typeface="Times New Roman" pitchFamily="18" charset="0"/>
                <a:cs typeface="Times New Roman" pitchFamily="18" charset="0"/>
              </a:rPr>
              <a:t>плосколистный</a:t>
            </a:r>
            <a:endParaRPr lang="ru-RU" b="1" dirty="0" smtClean="0">
              <a:solidFill>
                <a:srgbClr val="FFC000"/>
              </a:solidFill>
              <a:latin typeface="Times New Roman" pitchFamily="18" charset="0"/>
              <a:cs typeface="Times New Roman" pitchFamily="18" charset="0"/>
            </a:endParaRPr>
          </a:p>
          <a:p>
            <a:pPr algn="ctr"/>
            <a:r>
              <a:rPr lang="ru-RU" b="1" dirty="0">
                <a:solidFill>
                  <a:srgbClr val="FFC000"/>
                </a:solidFill>
                <a:latin typeface="Times New Roman" pitchFamily="18" charset="0"/>
                <a:cs typeface="Times New Roman" pitchFamily="18" charset="0"/>
              </a:rPr>
              <a:t>Горечавка </a:t>
            </a:r>
            <a:r>
              <a:rPr lang="ru-RU" b="1" dirty="0" smtClean="0">
                <a:solidFill>
                  <a:srgbClr val="FFC000"/>
                </a:solidFill>
                <a:latin typeface="Times New Roman" pitchFamily="18" charset="0"/>
                <a:cs typeface="Times New Roman" pitchFamily="18" charset="0"/>
              </a:rPr>
              <a:t>крестовидная</a:t>
            </a:r>
            <a:endParaRPr lang="ru-RU" b="1" dirty="0" smtClean="0">
              <a:solidFill>
                <a:srgbClr val="FFC000"/>
              </a:solidFill>
              <a:latin typeface="Times New Roman" pitchFamily="18" charset="0"/>
              <a:cs typeface="Times New Roman" pitchFamily="18" charset="0"/>
            </a:endParaRPr>
          </a:p>
          <a:p>
            <a:pPr algn="ctr"/>
            <a:r>
              <a:rPr lang="ru-RU" b="1" dirty="0">
                <a:solidFill>
                  <a:schemeClr val="bg1"/>
                </a:solidFill>
                <a:latin typeface="Times New Roman" pitchFamily="18" charset="0"/>
                <a:cs typeface="Times New Roman" pitchFamily="18" charset="0"/>
              </a:rPr>
              <a:t>Змееголовник  </a:t>
            </a:r>
            <a:r>
              <a:rPr lang="ru-RU" b="1" dirty="0" err="1" smtClean="0">
                <a:solidFill>
                  <a:schemeClr val="bg1"/>
                </a:solidFill>
                <a:latin typeface="Times New Roman" pitchFamily="18" charset="0"/>
                <a:cs typeface="Times New Roman" pitchFamily="18" charset="0"/>
              </a:rPr>
              <a:t>Рюйша</a:t>
            </a:r>
            <a:endParaRPr lang="ru-RU" b="1" dirty="0" smtClean="0">
              <a:solidFill>
                <a:schemeClr val="bg1"/>
              </a:solidFill>
              <a:latin typeface="Times New Roman" pitchFamily="18" charset="0"/>
              <a:cs typeface="Times New Roman" pitchFamily="18" charset="0"/>
            </a:endParaRPr>
          </a:p>
          <a:p>
            <a:pPr algn="ctr"/>
            <a:r>
              <a:rPr lang="ru-RU" b="1" dirty="0" err="1">
                <a:solidFill>
                  <a:schemeClr val="bg1"/>
                </a:solidFill>
                <a:latin typeface="Times New Roman" pitchFamily="18" charset="0"/>
                <a:cs typeface="Times New Roman" pitchFamily="18" charset="0"/>
              </a:rPr>
              <a:t>Бузульник</a:t>
            </a:r>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сибирский</a:t>
            </a:r>
          </a:p>
          <a:p>
            <a:endParaRPr lang="ru-RU" sz="1600" dirty="0" smtClean="0">
              <a:solidFill>
                <a:srgbClr val="FFC000"/>
              </a:solidFill>
            </a:endParaRPr>
          </a:p>
          <a:p>
            <a:endParaRPr lang="ru-RU" dirty="0">
              <a:solidFill>
                <a:srgbClr val="FF0000"/>
              </a:solidFill>
            </a:endParaRPr>
          </a:p>
        </p:txBody>
      </p:sp>
    </p:spTree>
    <p:extLst>
      <p:ext uri="{BB962C8B-B14F-4D97-AF65-F5344CB8AC3E}">
        <p14:creationId xmlns:p14="http://schemas.microsoft.com/office/powerpoint/2010/main" val="209435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59556" y="187788"/>
            <a:ext cx="406842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a:solidFill>
                  <a:srgbClr val="C00000"/>
                </a:solidFill>
                <a:latin typeface="Times New Roman" pitchFamily="18" charset="0"/>
                <a:cs typeface="Times New Roman" pitchFamily="18" charset="0"/>
              </a:rPr>
              <a:t>Щитень летний - </a:t>
            </a:r>
            <a:r>
              <a:rPr lang="en-US" b="1" dirty="0" err="1">
                <a:solidFill>
                  <a:srgbClr val="C00000"/>
                </a:solidFill>
                <a:latin typeface="Times New Roman" pitchFamily="18" charset="0"/>
                <a:cs typeface="Times New Roman" pitchFamily="18" charset="0"/>
              </a:rPr>
              <a:t>Triops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cancriformis</a:t>
            </a:r>
            <a:r>
              <a:rPr lang="en-US" b="1" dirty="0">
                <a:solidFill>
                  <a:srgbClr val="C00000"/>
                </a:solidFill>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a:t>
            </a:r>
            <a:r>
              <a:rPr lang="en-US" dirty="0" err="1">
                <a:solidFill>
                  <a:srgbClr val="C00000"/>
                </a:solidFill>
                <a:latin typeface="Times New Roman" pitchFamily="18" charset="0"/>
                <a:cs typeface="Times New Roman" pitchFamily="18" charset="0"/>
              </a:rPr>
              <a:t>Bosc</a:t>
            </a:r>
            <a:r>
              <a:rPr lang="en-US" dirty="0">
                <a:solidFill>
                  <a:srgbClr val="C00000"/>
                </a:solidFill>
                <a:latin typeface="Times New Roman" pitchFamily="18" charset="0"/>
                <a:cs typeface="Times New Roman" pitchFamily="18" charset="0"/>
              </a:rPr>
              <a:t>, 1803)</a:t>
            </a:r>
            <a:r>
              <a:rPr lang="ru-RU"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eaLnBrk="1" hangingPunct="1"/>
            <a:r>
              <a:rPr lang="ru-RU" sz="1200" dirty="0">
                <a:latin typeface="Times New Roman" pitchFamily="18" charset="0"/>
                <a:cs typeface="Times New Roman" pitchFamily="18" charset="0"/>
              </a:rPr>
              <a:t>Класс Ракообразные – </a:t>
            </a:r>
            <a:r>
              <a:rPr lang="en-US" sz="1200" dirty="0" err="1">
                <a:latin typeface="Times New Roman" pitchFamily="18" charset="0"/>
                <a:cs typeface="Times New Roman" pitchFamily="18" charset="0"/>
              </a:rPr>
              <a:t>Crustacea</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Отряд Щитни – </a:t>
            </a:r>
            <a:r>
              <a:rPr lang="en-US" sz="1200" dirty="0" err="1">
                <a:latin typeface="Times New Roman" pitchFamily="18" charset="0"/>
                <a:cs typeface="Times New Roman" pitchFamily="18" charset="0"/>
              </a:rPr>
              <a:t>Notostraca</a:t>
            </a:r>
            <a:r>
              <a:rPr lang="ru-RU" sz="1200" dirty="0">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ru-RU" sz="1200" dirty="0">
                <a:latin typeface="Times New Roman" pitchFamily="18" charset="0"/>
                <a:cs typeface="Times New Roman" pitchFamily="18" charset="0"/>
              </a:rPr>
              <a:t>Семейство </a:t>
            </a:r>
            <a:r>
              <a:rPr lang="ru-RU" sz="1200" dirty="0" err="1">
                <a:latin typeface="Times New Roman" pitchFamily="18" charset="0"/>
                <a:cs typeface="Times New Roman" pitchFamily="18" charset="0"/>
              </a:rPr>
              <a:t>Триопсиды</a:t>
            </a:r>
            <a:r>
              <a:rPr lang="ru-RU"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Triopsidae</a:t>
            </a:r>
            <a:r>
              <a:rPr lang="ru-RU" sz="1200" dirty="0">
                <a:latin typeface="Times New Roman" pitchFamily="18" charset="0"/>
                <a:cs typeface="Times New Roman" pitchFamily="18" charset="0"/>
              </a:rPr>
              <a:t>. Вид с сокращающейся численностью. Занесен в Красные Книги ряда регионов Российской Федерации и соседних государств. Встречается на всех континентах, за исключением Антарктиды. В России и сопредельных государствах широко распространен в лесной, лесостепной, степной и полупустынной зонах. Вид редок, но в отдельных случаях может достигать высокой численности. По всей области наблюдается сокращение местообитаний щитня и численность его в водоемах. Обитатель эфемерных и постоянных водоемов на заливных лугах и водоразделах, грунтовых дорогах, пашне, придорожных канав и прудов. Продолжительность активной фазы жизни щитня ограничена сроками существования водоемов и обычно не превышает 30-35 дней. Питается растениями, беспозвоночными, различными органическими остатками.    Вид сохранился практически без изменений с раннего триаса (230 млн. лет). </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16" y="4551576"/>
            <a:ext cx="3757906" cy="198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5"/>
          <p:cNvSpPr txBox="1">
            <a:spLocks noChangeArrowheads="1"/>
          </p:cNvSpPr>
          <p:nvPr/>
        </p:nvSpPr>
        <p:spPr bwMode="auto">
          <a:xfrm>
            <a:off x="4644008" y="187788"/>
            <a:ext cx="41764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Бронзовка </a:t>
            </a:r>
            <a:r>
              <a:rPr lang="ru-RU" b="1" dirty="0">
                <a:solidFill>
                  <a:srgbClr val="C00000"/>
                </a:solidFill>
                <a:latin typeface="Times New Roman" pitchFamily="18" charset="0"/>
                <a:cs typeface="Times New Roman" pitchFamily="18" charset="0"/>
              </a:rPr>
              <a:t>золотистая, или бронзовка обыкновенная (лат. </a:t>
            </a:r>
            <a:r>
              <a:rPr lang="ru-RU" b="1" dirty="0" err="1">
                <a:solidFill>
                  <a:srgbClr val="C00000"/>
                </a:solidFill>
                <a:latin typeface="Times New Roman" pitchFamily="18" charset="0"/>
                <a:cs typeface="Times New Roman" pitchFamily="18" charset="0"/>
              </a:rPr>
              <a:t>Cetonia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aurata</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вид жесткокрылых насекомых из подсемейства бронзовок (</a:t>
            </a:r>
            <a:r>
              <a:rPr lang="ru-RU" sz="1200" dirty="0" err="1">
                <a:latin typeface="Times New Roman" pitchFamily="18" charset="0"/>
                <a:cs typeface="Times New Roman" pitchFamily="18" charset="0"/>
              </a:rPr>
              <a:t>Cetoniinae</a:t>
            </a:r>
            <a:r>
              <a:rPr lang="ru-RU" sz="1200" dirty="0">
                <a:latin typeface="Times New Roman" pitchFamily="18" charset="0"/>
                <a:cs typeface="Times New Roman" pitchFamily="18" charset="0"/>
              </a:rPr>
              <a:t>) внутри семейства пластинчатоусых (</a:t>
            </a:r>
            <a:r>
              <a:rPr lang="ru-RU" sz="1200" dirty="0" err="1">
                <a:latin typeface="Times New Roman" pitchFamily="18" charset="0"/>
                <a:cs typeface="Times New Roman" pitchFamily="18" charset="0"/>
              </a:rPr>
              <a:t>Scarabaeidae</a:t>
            </a:r>
            <a:r>
              <a:rPr lang="ru-RU" sz="1200" dirty="0">
                <a:latin typeface="Times New Roman" pitchFamily="18" charset="0"/>
                <a:cs typeface="Times New Roman" pitchFamily="18" charset="0"/>
              </a:rPr>
              <a:t>). Родовое название «</a:t>
            </a:r>
            <a:r>
              <a:rPr lang="ru-RU" sz="1200" dirty="0" err="1">
                <a:latin typeface="Times New Roman" pitchFamily="18" charset="0"/>
                <a:cs typeface="Times New Roman" pitchFamily="18" charset="0"/>
              </a:rPr>
              <a:t>Cetonia</a:t>
            </a:r>
            <a:r>
              <a:rPr lang="ru-RU" sz="1200" dirty="0">
                <a:latin typeface="Times New Roman" pitchFamily="18" charset="0"/>
                <a:cs typeface="Times New Roman" pitchFamily="18" charset="0"/>
              </a:rPr>
              <a:t>» на древнегреческом означает «металлический жук»; видовое название «</a:t>
            </a:r>
            <a:r>
              <a:rPr lang="ru-RU" sz="1200" dirty="0" err="1">
                <a:latin typeface="Times New Roman" pitchFamily="18" charset="0"/>
                <a:cs typeface="Times New Roman" pitchFamily="18" charset="0"/>
              </a:rPr>
              <a:t>aurata</a:t>
            </a:r>
            <a:r>
              <a:rPr lang="ru-RU" sz="1200" dirty="0">
                <a:latin typeface="Times New Roman" pitchFamily="18" charset="0"/>
                <a:cs typeface="Times New Roman" pitchFamily="18" charset="0"/>
              </a:rPr>
              <a:t>» на латыни — «золотистый». В пределах своего ареала встречающееся в массе. Питается цветками не только диких, но и культурных растений. Но жуки не способны серьёзно навредить плодоводству, поскольку их массовый лёт начинается сравнительно поздно, когда плодовые деревья уже отцветают. Жуки ведут дневной образ жизни и активны в жаркую солнечную погоду. В облачную погоду жуки слабо активные. Лёт жуков может продолжаться от 2,5 до 4,5 месяцев. Самка откладывает яйца в разлагающуюся древесину пней, иногда в навозных кучах или в муравейниках. Личинка толстая и изогнутая, дважды линяющая. В коконе проходит превращение в куколку. Цикл развития от яйца до жука занимает 2—3 года</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510" t="5000" r="4063" b="4285"/>
          <a:stretch>
            <a:fillRect/>
          </a:stretch>
        </p:blipFill>
        <p:spPr bwMode="auto">
          <a:xfrm>
            <a:off x="5364087" y="4551577"/>
            <a:ext cx="2997565" cy="198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930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323528" y="260648"/>
            <a:ext cx="374357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Усач-</a:t>
            </a:r>
            <a:r>
              <a:rPr lang="ru-RU" b="1" dirty="0" err="1" smtClean="0">
                <a:solidFill>
                  <a:srgbClr val="C00000"/>
                </a:solidFill>
                <a:latin typeface="Times New Roman" pitchFamily="18" charset="0"/>
                <a:cs typeface="Times New Roman" pitchFamily="18" charset="0"/>
              </a:rPr>
              <a:t>лептура</a:t>
            </a:r>
            <a:r>
              <a:rPr lang="ru-RU" b="1" dirty="0" smtClean="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красногрудая (</a:t>
            </a:r>
            <a:r>
              <a:rPr lang="ru-RU" b="1" dirty="0" err="1">
                <a:solidFill>
                  <a:srgbClr val="C00000"/>
                </a:solidFill>
                <a:latin typeface="Times New Roman" pitchFamily="18" charset="0"/>
                <a:cs typeface="Times New Roman" pitchFamily="18" charset="0"/>
              </a:rPr>
              <a:t>Leptura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thoracica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Creutzer</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Отряд Жесткокрылые.  Семейство Дровосеки, или Усачи. Длина тела – 18-27 мм. Окраска черная, </a:t>
            </a:r>
            <a:r>
              <a:rPr lang="ru-RU" sz="1200" dirty="0" err="1">
                <a:latin typeface="Times New Roman" pitchFamily="18" charset="0"/>
                <a:cs typeface="Times New Roman" pitchFamily="18" charset="0"/>
              </a:rPr>
              <a:t>переднеспинка</a:t>
            </a:r>
            <a:r>
              <a:rPr lang="ru-RU" sz="1200" dirty="0">
                <a:latin typeface="Times New Roman" pitchFamily="18" charset="0"/>
                <a:cs typeface="Times New Roman" pitchFamily="18" charset="0"/>
              </a:rPr>
              <a:t> темно-красная, с черной каймой на основании и вершине, изредка все тело красно-рыжее. Распространен в Европе, Кавказе, Казахстане, </a:t>
            </a:r>
            <a:r>
              <a:rPr lang="ru-RU" sz="1200" dirty="0" err="1">
                <a:latin typeface="Times New Roman" pitchFamily="18" charset="0"/>
                <a:cs typeface="Times New Roman" pitchFamily="18" charset="0"/>
              </a:rPr>
              <a:t>Сиби</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Приамурьи</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Приморьи</a:t>
            </a:r>
            <a:r>
              <a:rPr lang="ru-RU" sz="1200" dirty="0">
                <a:latin typeface="Times New Roman" pitchFamily="18" charset="0"/>
                <a:cs typeface="Times New Roman" pitchFamily="18" charset="0"/>
              </a:rPr>
              <a:t>, Монголии,</a:t>
            </a:r>
          </a:p>
          <a:p>
            <a:pPr algn="just" eaLnBrk="1" hangingPunct="1"/>
            <a:r>
              <a:rPr lang="ru-RU" sz="1200" dirty="0">
                <a:latin typeface="Times New Roman" pitchFamily="18" charset="0"/>
                <a:cs typeface="Times New Roman" pitchFamily="18" charset="0"/>
              </a:rPr>
              <a:t>Китае, Корее, Японии. Встречается очень редко, известны единичные экземпляры. Экологически приурочен к лиственным лесам. Личинки развиваются в пнях и нижней части ствола толстоствольных деревьев, живут в белой древесной гнили березы, осины, реже липы, клена, вяза, ивы. Развитие двухгодичное, жуки встречаются со второй половины июня до августа, ведут скрытный образ жизни. Низкая численность и плотность популяций. Негативное воздействие могут оказывать вырубки старых лиственных лесов и удаление погибших деревьев и валежника.</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441155"/>
            <a:ext cx="2808312" cy="211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4"/>
          <p:cNvSpPr txBox="1">
            <a:spLocks noChangeArrowheads="1"/>
          </p:cNvSpPr>
          <p:nvPr/>
        </p:nvSpPr>
        <p:spPr bwMode="auto">
          <a:xfrm>
            <a:off x="4427984" y="237828"/>
            <a:ext cx="432048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Оса </a:t>
            </a:r>
            <a:r>
              <a:rPr lang="ru-RU" b="1" dirty="0">
                <a:solidFill>
                  <a:srgbClr val="C00000"/>
                </a:solidFill>
                <a:latin typeface="Times New Roman" pitchFamily="18" charset="0"/>
                <a:cs typeface="Times New Roman" pitchFamily="18" charset="0"/>
              </a:rPr>
              <a:t>лесная (лат. </a:t>
            </a:r>
            <a:r>
              <a:rPr lang="ru-RU" b="1" dirty="0" err="1">
                <a:solidFill>
                  <a:srgbClr val="C00000"/>
                </a:solidFill>
                <a:latin typeface="Times New Roman" pitchFamily="18" charset="0"/>
                <a:cs typeface="Times New Roman" pitchFamily="18" charset="0"/>
              </a:rPr>
              <a:t>Dolichovespula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sylvestris</a:t>
            </a:r>
            <a:r>
              <a:rPr lang="ru-RU" b="1" dirty="0">
                <a:solidFill>
                  <a:srgbClr val="C00000"/>
                </a:solidFill>
                <a:latin typeface="Times New Roman" pitchFamily="18" charset="0"/>
                <a:cs typeface="Times New Roman" pitchFamily="18" charset="0"/>
              </a:rPr>
              <a:t>) — вид семейства настоящих ос. </a:t>
            </a:r>
            <a:r>
              <a:rPr lang="ru-RU" b="1"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Матки </a:t>
            </a:r>
            <a:r>
              <a:rPr lang="ru-RU" sz="1200" dirty="0">
                <a:latin typeface="Times New Roman" pitchFamily="18" charset="0"/>
                <a:cs typeface="Times New Roman" pitchFamily="18" charset="0"/>
              </a:rPr>
              <a:t>достигают длины от 15 до 19 мм, рабочие — от 13 до 15 мм, самцы — от 14 до 16 мм. Ареал вида приурочен к полосе широколиственных лесов в Евразии, включая соответствующие территории России. Средних размеров (13–18 мм) черно-желтые осы. Глаза почковидные. Передние крылья в покое складываются вдоль средней линии и прилегают к телу. В отличие от большинства видов общественных ос предпочитает гнездиться в лесах, антропогенные укрытия в постройках заселяет неохотно. Гнезда исключительно надземные, хорошо заметны, так как обычно подвешены к ветвям деревьев или кустарников. В гнезде обычно находятся одна самка-основательница и до нескольких сотен рабочих ос. Семья в конце года распадается, зимуют молодые самки-основательницы. Личинки выкармливаются размельченной животной и, в меньшей степени, растительной пищей. Более сильное, чем у других видов, влияние неблагоприятных погодных условий на состояние популяций вследствие особенностей гнездования. </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3699" b="7063"/>
          <a:stretch>
            <a:fillRect/>
          </a:stretch>
        </p:blipFill>
        <p:spPr bwMode="auto">
          <a:xfrm>
            <a:off x="4665944" y="4441155"/>
            <a:ext cx="3555644" cy="211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494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51520" y="260648"/>
            <a:ext cx="4175125" cy="4429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accent6">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800" b="1" dirty="0" smtClean="0">
                <a:solidFill>
                  <a:srgbClr val="C00000"/>
                </a:solidFill>
                <a:latin typeface="Times New Roman" pitchFamily="18" charset="0"/>
                <a:cs typeface="Times New Roman" pitchFamily="18" charset="0"/>
              </a:rPr>
              <a:t>Жук носорог  </a:t>
            </a:r>
            <a:r>
              <a:rPr lang="la-Latn" sz="1800" b="1" dirty="0" smtClean="0">
                <a:solidFill>
                  <a:srgbClr val="C00000"/>
                </a:solidFill>
                <a:latin typeface="Times New Roman" pitchFamily="18" charset="0"/>
                <a:cs typeface="Times New Roman" pitchFamily="18" charset="0"/>
              </a:rPr>
              <a:t>Oryctes nasicornis</a:t>
            </a:r>
            <a:r>
              <a:rPr lang="ru-RU" sz="1800" b="1" dirty="0" smtClean="0">
                <a:solidFill>
                  <a:srgbClr val="C00000"/>
                </a:solidFill>
                <a:latin typeface="Times New Roman" pitchFamily="18" charset="0"/>
                <a:cs typeface="Times New Roman" pitchFamily="18" charset="0"/>
              </a:rPr>
              <a:t> - </a:t>
            </a:r>
            <a:r>
              <a:rPr lang="ru-RU" sz="1200" dirty="0" smtClean="0">
                <a:latin typeface="Times New Roman" pitchFamily="18" charset="0"/>
                <a:cs typeface="Times New Roman" pitchFamily="18" charset="0"/>
              </a:rPr>
              <a:t>Длина тела самцов 25—43 мм. Жук блестящий; темно-буро-красного, красно-бурого цвета. Низ и бёдра значительно светлее, желтовато-красно-бурого цвета. Тело умеренно продолговатое, выпуклое, довольно широкое, у самца параллельное, у самки назад слегка расширенное. Голова небольшая. Наличник треугольной формы, с почти прямыми боками, спереди суженный, на переднем крае заканчивается маленьким, слегка приподнятым бортиком. У самца покрыт мелкими не сливающимися точками, у самки — очень густыми, сливающимися, очень грубыми морщинками. Глазные лопасти широкие. У самца большая часть головы занята рогом. В зависимости от участка ареала обитания время лёта жуков разнится — с весны до середины лета, иногда до начала осени. В зоне европейской тайги с начала июля — конец августа. Днём жуки малоактивные, не летают, скрываются на земле, в дуплах деревьев. Лёт начинается в сумерках и продолжается почти всю ночь. Жуки часто прилетают на источники искусственного света. Относительно питания жуков нет точных сведений. По некоторым данным, жуки вовсе не питаются (</a:t>
            </a:r>
            <a:r>
              <a:rPr lang="ru-RU" sz="1200" dirty="0" err="1" smtClean="0">
                <a:latin typeface="Times New Roman" pitchFamily="18" charset="0"/>
                <a:cs typeface="Times New Roman" pitchFamily="18" charset="0"/>
                <a:hlinkClick r:id="rId2" tooltip="Афагия"/>
              </a:rPr>
              <a:t>афагия</a:t>
            </a:r>
            <a:r>
              <a:rPr lang="ru-RU" sz="1200" dirty="0" smtClean="0">
                <a:latin typeface="Times New Roman" pitchFamily="18" charset="0"/>
                <a:cs typeface="Times New Roman" pitchFamily="18" charset="0"/>
              </a:rPr>
              <a:t>), по другим источникам — могут питаться жидкой пищей или древесным соком.</a:t>
            </a:r>
            <a:endParaRPr lang="ru-RU" sz="1200" dirty="0" smtClean="0">
              <a:latin typeface="Times New Roman" pitchFamily="18" charset="0"/>
              <a:cs typeface="Times New Roman" pitchFamily="18" charset="0"/>
            </a:endParaRPr>
          </a:p>
        </p:txBody>
      </p:sp>
      <p:pic>
        <p:nvPicPr>
          <p:cNvPr id="3" name="Picture 2" descr="https://encrypted-tbn0.gstatic.com/images?q=tbn:ANd9GcRYfc662cEZ3iM4Alz58JSnNhN1UAT_zkksjs83m5UW90ZsHe4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718914"/>
            <a:ext cx="3112069" cy="202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16016" y="404664"/>
            <a:ext cx="4320480" cy="646331"/>
          </a:xfrm>
          <a:prstGeom prst="rect">
            <a:avLst/>
          </a:prstGeom>
          <a:noFill/>
        </p:spPr>
        <p:txBody>
          <a:bodyPr wrap="square" rtlCol="0">
            <a:spAutoFit/>
          </a:bodyPr>
          <a:lstStyle/>
          <a:p>
            <a:r>
              <a:rPr lang="ru-RU" b="1" dirty="0">
                <a:solidFill>
                  <a:srgbClr val="C00000"/>
                </a:solidFill>
                <a:latin typeface="Times New Roman" pitchFamily="18" charset="0"/>
                <a:cs typeface="Times New Roman" pitchFamily="18" charset="0"/>
              </a:rPr>
              <a:t>Бронзовая дубовая златка</a:t>
            </a:r>
          </a:p>
          <a:p>
            <a:endParaRPr lang="ru-RU" dirty="0"/>
          </a:p>
        </p:txBody>
      </p:sp>
    </p:spTree>
    <p:extLst>
      <p:ext uri="{BB962C8B-B14F-4D97-AF65-F5344CB8AC3E}">
        <p14:creationId xmlns:p14="http://schemas.microsoft.com/office/powerpoint/2010/main" val="1985466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251520" y="188640"/>
            <a:ext cx="417646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smtClean="0">
                <a:solidFill>
                  <a:srgbClr val="C00000"/>
                </a:solidFill>
                <a:latin typeface="Times New Roman" pitchFamily="18" charset="0"/>
                <a:cs typeface="Times New Roman" pitchFamily="18" charset="0"/>
              </a:rPr>
              <a:t>Оса </a:t>
            </a:r>
            <a:r>
              <a:rPr lang="ru-RU" b="1" dirty="0">
                <a:solidFill>
                  <a:srgbClr val="C00000"/>
                </a:solidFill>
                <a:latin typeface="Times New Roman" pitchFamily="18" charset="0"/>
                <a:cs typeface="Times New Roman" pitchFamily="18" charset="0"/>
              </a:rPr>
              <a:t>обыкновенная (лат. </a:t>
            </a:r>
            <a:r>
              <a:rPr lang="ru-RU" b="1" dirty="0" err="1">
                <a:solidFill>
                  <a:srgbClr val="C00000"/>
                </a:solidFill>
                <a:latin typeface="Times New Roman" pitchFamily="18" charset="0"/>
                <a:cs typeface="Times New Roman" pitchFamily="18" charset="0"/>
              </a:rPr>
              <a:t>Vespula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vulgaris</a:t>
            </a:r>
            <a:r>
              <a:rPr lang="ru-RU" b="1" dirty="0">
                <a:solidFill>
                  <a:srgbClr val="C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вид перепончатокрылых насекомых. Создаёт одни из самых огромных колоний среди настоящих ос (в одной колонии может насчитываться свыше 5000 рабочих ос и около 15000 ячеек) и выражает сильное различие у самок разных кастовых групп. Тело чёрное, с жёлтыми пятнами на груди и обширными жёлтыми участками на брюшке. Вид средних по размеру перепончатокрылых: рабочие в длину 12—14 мм, самка — 18 мм. Вид распространен в Северном полушарии. В антеннах ос есть </a:t>
            </a:r>
            <a:r>
              <a:rPr lang="ru-RU" sz="1200" dirty="0" smtClean="0">
                <a:latin typeface="Times New Roman" pitchFamily="18" charset="0"/>
                <a:cs typeface="Times New Roman" pitchFamily="18" charset="0"/>
              </a:rPr>
              <a:t>. структуры</a:t>
            </a:r>
            <a:r>
              <a:rPr lang="ru-RU" sz="1200" dirty="0">
                <a:latin typeface="Times New Roman" pitchFamily="18" charset="0"/>
                <a:cs typeface="Times New Roman" pitchFamily="18" charset="0"/>
              </a:rPr>
              <a:t>, способные принимать </a:t>
            </a:r>
            <a:r>
              <a:rPr lang="ru-RU" sz="1200" dirty="0" err="1">
                <a:latin typeface="Times New Roman" pitchFamily="18" charset="0"/>
                <a:cs typeface="Times New Roman" pitchFamily="18" charset="0"/>
              </a:rPr>
              <a:t>феромонные</a:t>
            </a:r>
            <a:r>
              <a:rPr lang="ru-RU" sz="1200" dirty="0">
                <a:latin typeface="Times New Roman" pitchFamily="18" charset="0"/>
                <a:cs typeface="Times New Roman" pitchFamily="18" charset="0"/>
              </a:rPr>
              <a:t> сигналы муравьёв, благодаря которым осы находят пищу, найденную муравьями. Но муравьи смело нападают на приземляющихся ос, пускают в ход челюсти и кислоту, дабы отбить у них что-то съестное. Раздражённая такой настойчивостью оса хватает муравья челюстями, отлетает подальше и бросает невольного пассажира на землю. Муравьи не получают физических травм ни от челюстей ос, ни от падения (и могут продолжить поиски пищи, чтобы её снова смогли обнаружить осы), но, ошеломлённые падением, часто уже не возвращаются к этому источнику пищи. Обычный вид доминирует по численности среди всех настоящих ос в конце лета.</a:t>
            </a: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17165" b="8443"/>
          <a:stretch>
            <a:fillRect/>
          </a:stretch>
        </p:blipFill>
        <p:spPr bwMode="auto">
          <a:xfrm>
            <a:off x="827584" y="4788952"/>
            <a:ext cx="2880320" cy="198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16016" y="188640"/>
            <a:ext cx="4104456" cy="4154984"/>
          </a:xfrm>
          <a:prstGeom prst="rect">
            <a:avLst/>
          </a:prstGeom>
          <a:noFill/>
        </p:spPr>
        <p:txBody>
          <a:bodyPr wrap="square" rtlCol="0">
            <a:spAutoFit/>
          </a:bodyPr>
          <a:lstStyle/>
          <a:p>
            <a:pPr algn="just"/>
            <a:r>
              <a:rPr lang="ru-RU" b="1" dirty="0">
                <a:solidFill>
                  <a:srgbClr val="C00000"/>
                </a:solidFill>
                <a:latin typeface="Times New Roman" pitchFamily="18" charset="0"/>
                <a:cs typeface="Times New Roman" pitchFamily="18" charset="0"/>
              </a:rPr>
              <a:t>Моховой </a:t>
            </a:r>
            <a:r>
              <a:rPr lang="ru-RU" b="1" dirty="0" smtClean="0">
                <a:solidFill>
                  <a:srgbClr val="C00000"/>
                </a:solidFill>
                <a:latin typeface="Times New Roman" pitchFamily="18" charset="0"/>
                <a:cs typeface="Times New Roman" pitchFamily="18" charset="0"/>
              </a:rPr>
              <a:t>шмель </a:t>
            </a:r>
            <a:r>
              <a:rPr lang="ru-RU" b="1" dirty="0">
                <a:solidFill>
                  <a:srgbClr val="C00000"/>
                </a:solidFill>
                <a:latin typeface="Times New Roman" pitchFamily="18" charset="0"/>
                <a:cs typeface="Times New Roman" pitchFamily="18" charset="0"/>
              </a:rPr>
              <a:t>(лат. </a:t>
            </a:r>
            <a:r>
              <a:rPr lang="en-US" b="1" dirty="0" err="1">
                <a:solidFill>
                  <a:srgbClr val="C00000"/>
                </a:solidFill>
                <a:latin typeface="Times New Roman" pitchFamily="18" charset="0"/>
                <a:cs typeface="Times New Roman" pitchFamily="18" charset="0"/>
              </a:rPr>
              <a:t>Bombus</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muscorum</a:t>
            </a:r>
            <a:r>
              <a:rPr lang="en-US" b="1" dirty="0">
                <a:solidFill>
                  <a:srgbClr val="C00000"/>
                </a:solidFill>
                <a:latin typeface="Times New Roman" pitchFamily="18" charset="0"/>
                <a:cs typeface="Times New Roman" pitchFamily="18" charset="0"/>
              </a:rPr>
              <a:t>) — </a:t>
            </a:r>
            <a:r>
              <a:rPr lang="ru-RU" b="1" dirty="0">
                <a:solidFill>
                  <a:srgbClr val="C00000"/>
                </a:solidFill>
                <a:latin typeface="Times New Roman" pitchFamily="18" charset="0"/>
                <a:cs typeface="Times New Roman" pitchFamily="18" charset="0"/>
              </a:rPr>
              <a:t>вид шмелей. </a:t>
            </a:r>
            <a:r>
              <a:rPr lang="ru-RU" sz="1200" dirty="0">
                <a:latin typeface="Times New Roman" pitchFamily="18" charset="0"/>
                <a:cs typeface="Times New Roman" pitchFamily="18" charset="0"/>
              </a:rPr>
              <a:t>Самки имеют длину 18—22 мм, рабочие — 10—15 мм и самцы — 12—15 мм. По окраске похож на шмеля </a:t>
            </a:r>
            <a:r>
              <a:rPr lang="ru-RU" sz="1200" dirty="0" err="1">
                <a:latin typeface="Times New Roman" pitchFamily="18" charset="0"/>
                <a:cs typeface="Times New Roman" pitchFamily="18" charset="0"/>
              </a:rPr>
              <a:t>Шренка</a:t>
            </a:r>
            <a:r>
              <a:rPr lang="ru-RU" sz="1200" dirty="0">
                <a:latin typeface="Times New Roman" pitchFamily="18" charset="0"/>
                <a:cs typeface="Times New Roman" pitchFamily="18" charset="0"/>
              </a:rPr>
              <a:t>, но спинка и </a:t>
            </a:r>
            <a:r>
              <a:rPr lang="ru-RU" sz="1200" dirty="0" err="1">
                <a:latin typeface="Times New Roman" pitchFamily="18" charset="0"/>
                <a:cs typeface="Times New Roman" pitchFamily="18" charset="0"/>
              </a:rPr>
              <a:t>тергиты</a:t>
            </a:r>
            <a:r>
              <a:rPr lang="ru-RU" sz="1200" dirty="0">
                <a:latin typeface="Times New Roman" pitchFamily="18" charset="0"/>
                <a:cs typeface="Times New Roman" pitchFamily="18" charset="0"/>
              </a:rPr>
              <a:t> брюшка в одноцветных рыжеватых или охристых волосках, без примеси чёрных. Вид относится к луговому </a:t>
            </a:r>
            <a:r>
              <a:rPr lang="ru-RU" sz="1200" dirty="0" err="1">
                <a:latin typeface="Times New Roman" pitchFamily="18" charset="0"/>
                <a:cs typeface="Times New Roman" pitchFamily="18" charset="0"/>
              </a:rPr>
              <a:t>энтомокомплексу</a:t>
            </a:r>
            <a:r>
              <a:rPr lang="ru-RU" sz="1200" dirty="0">
                <a:latin typeface="Times New Roman" pitchFamily="18" charset="0"/>
                <a:cs typeface="Times New Roman" pitchFamily="18" charset="0"/>
              </a:rPr>
              <a:t>. Заселяет луга, берега рек, окраины болот, негустые заросли кустарников. </a:t>
            </a:r>
            <a:r>
              <a:rPr lang="ru-RU" sz="1200" dirty="0" err="1">
                <a:latin typeface="Times New Roman" pitchFamily="18" charset="0"/>
                <a:cs typeface="Times New Roman" pitchFamily="18" charset="0"/>
              </a:rPr>
              <a:t>Стро</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ит</a:t>
            </a:r>
            <a:r>
              <a:rPr lang="ru-RU" sz="1200" dirty="0">
                <a:latin typeface="Times New Roman" pitchFamily="18" charset="0"/>
                <a:cs typeface="Times New Roman" pitchFamily="18" charset="0"/>
              </a:rPr>
              <a:t> гнезда на поверхности почвы из мха и сухой травы, может использовать брошенные норки полевок. Для устройства гнезда предпочитает участки с песчаным грунтом. Живут шмели небольшими семьями, насчитывающими в среднем 50–100 особей. Семья часто страдает от гнездовых паразитов. Шмель моховой предпочитает питаться на растениях из семейств бобовые, сложноцветные, губоцветные, в меньшей степени на представителях норичниковых, </a:t>
            </a:r>
            <a:r>
              <a:rPr lang="ru-RU" sz="1200" dirty="0" err="1">
                <a:latin typeface="Times New Roman" pitchFamily="18" charset="0"/>
                <a:cs typeface="Times New Roman" pitchFamily="18" charset="0"/>
              </a:rPr>
              <a:t>бурачниковых</a:t>
            </a:r>
            <a:r>
              <a:rPr lang="ru-RU" sz="1200" dirty="0">
                <a:latin typeface="Times New Roman" pitchFamily="18" charset="0"/>
                <a:cs typeface="Times New Roman" pitchFamily="18" charset="0"/>
              </a:rPr>
              <a:t> и розоцветных. Ценный опылитель клевера. Лёт с июня по август. Шмели — основные опылители целого ряда растений, в первую очередь красного клевера.</a:t>
            </a:r>
          </a:p>
          <a:p>
            <a:pPr algn="just"/>
            <a:r>
              <a:rPr lang="ru-RU" sz="1200" dirty="0">
                <a:latin typeface="Times New Roman" pitchFamily="18" charset="0"/>
                <a:cs typeface="Times New Roman" pitchFamily="18" charset="0"/>
              </a:rPr>
              <a:t>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703" y="4781505"/>
            <a:ext cx="2650689" cy="198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545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430" y="3068960"/>
            <a:ext cx="4243180" cy="353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560" y="188640"/>
            <a:ext cx="7920880" cy="2585323"/>
          </a:xfrm>
          <a:prstGeom prst="rect">
            <a:avLst/>
          </a:prstGeom>
          <a:noFill/>
        </p:spPr>
        <p:txBody>
          <a:bodyPr wrap="square" rtlCol="0">
            <a:spAutoFit/>
          </a:bodyPr>
          <a:lstStyle/>
          <a:p>
            <a:pPr algn="just"/>
            <a:r>
              <a:rPr lang="ru-RU" b="1" dirty="0">
                <a:solidFill>
                  <a:srgbClr val="C00000"/>
                </a:solidFill>
                <a:latin typeface="Times New Roman" pitchFamily="18" charset="0"/>
                <a:cs typeface="Times New Roman" pitchFamily="18" charset="0"/>
              </a:rPr>
              <a:t>Шмель садовый (лат. </a:t>
            </a:r>
            <a:r>
              <a:rPr lang="ru-RU" b="1" dirty="0" err="1">
                <a:solidFill>
                  <a:srgbClr val="C00000"/>
                </a:solidFill>
                <a:latin typeface="Times New Roman" pitchFamily="18" charset="0"/>
                <a:cs typeface="Times New Roman" pitchFamily="18" charset="0"/>
              </a:rPr>
              <a:t>Bombus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hortorum</a:t>
            </a:r>
            <a:r>
              <a:rPr lang="ru-RU" b="1"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Шмели </a:t>
            </a:r>
            <a:r>
              <a:rPr lang="ru-RU" sz="1200" dirty="0">
                <a:latin typeface="Times New Roman" pitchFamily="18" charset="0"/>
                <a:cs typeface="Times New Roman" pitchFamily="18" charset="0"/>
              </a:rPr>
              <a:t>- одни из немногих беспозвоночных, способных регулировать температуру своего тела, нагревая его усиленной работой грудных мышц.</a:t>
            </a:r>
          </a:p>
          <a:p>
            <a:pPr algn="just"/>
            <a:r>
              <a:rPr lang="ru-RU" sz="1200" dirty="0" smtClean="0">
                <a:latin typeface="Times New Roman" pitchFamily="18" charset="0"/>
                <a:cs typeface="Times New Roman" pitchFamily="18" charset="0"/>
              </a:rPr>
              <a:t>Длина </a:t>
            </a:r>
            <a:r>
              <a:rPr lang="ru-RU" sz="1200" dirty="0">
                <a:latin typeface="Times New Roman" pitchFamily="18" charset="0"/>
                <a:cs typeface="Times New Roman" pitchFamily="18" charset="0"/>
              </a:rPr>
              <a:t>тела садового шмеля 18—24 мм У него светлые перевязи на спинке и 1-м </a:t>
            </a:r>
            <a:r>
              <a:rPr lang="ru-RU" sz="1200" dirty="0" err="1">
                <a:latin typeface="Times New Roman" pitchFamily="18" charset="0"/>
                <a:cs typeface="Times New Roman" pitchFamily="18" charset="0"/>
              </a:rPr>
              <a:t>тергите</a:t>
            </a:r>
            <a:r>
              <a:rPr lang="ru-RU" sz="1200" dirty="0">
                <a:latin typeface="Times New Roman" pitchFamily="18" charset="0"/>
                <a:cs typeface="Times New Roman" pitchFamily="18" charset="0"/>
              </a:rPr>
              <a:t> брюшка желтоватого цвета, а ширина перевязи из черных волосков между основаниями крыльев почти вдвое шире пятна из желтоватых волосков на щитике</a:t>
            </a:r>
            <a:r>
              <a:rPr lang="ru-RU" sz="1200" dirty="0" smtClean="0">
                <a:latin typeface="Times New Roman" pitchFamily="18" charset="0"/>
                <a:cs typeface="Times New Roman" pitchFamily="18" charset="0"/>
              </a:rPr>
              <a:t>. Шмели </a:t>
            </a:r>
            <a:r>
              <a:rPr lang="ru-RU" sz="1200" dirty="0">
                <a:latin typeface="Times New Roman" pitchFamily="18" charset="0"/>
                <a:cs typeface="Times New Roman" pitchFamily="18" charset="0"/>
              </a:rPr>
              <a:t>— это общественные насекомые. Гнездо шмелей представляет собой неправильный шар из травы, мха, прутиков и т. п</a:t>
            </a:r>
            <a:r>
              <a:rPr lang="ru-RU" sz="1200" dirty="0" smtClean="0">
                <a:latin typeface="Times New Roman" pitchFamily="18" charset="0"/>
                <a:cs typeface="Times New Roman" pitchFamily="18" charset="0"/>
              </a:rPr>
              <a:t>. </a:t>
            </a:r>
          </a:p>
          <a:p>
            <a:pPr algn="just"/>
            <a:r>
              <a:rPr lang="ru-RU" sz="1200" dirty="0" smtClean="0">
                <a:latin typeface="Times New Roman" pitchFamily="18" charset="0"/>
                <a:cs typeface="Times New Roman" pitchFamily="18" charset="0"/>
              </a:rPr>
              <a:t>	Молодая </a:t>
            </a:r>
            <a:r>
              <a:rPr lang="ru-RU" sz="1200" dirty="0" smtClean="0">
                <a:latin typeface="Times New Roman" pitchFamily="18" charset="0"/>
                <a:cs typeface="Times New Roman" pitchFamily="18" charset="0"/>
              </a:rPr>
              <a:t>самка обычно строит вначале небольшое гнездышко, далее его достраивают рабочие. Особенностью шмелей является то, что, в отличие от других общественных пчел, все личинки развиваются и выкармливаются вместе, в одной камере. В других ячейках самка делает запасы меда и перги (медового теста) на случай плохой погоды. Обычно в крупных шмелиных гнездах бывает 100—200, редко до 500 особей. Осенью молодое поколение половых особей покидает гнездо и спаривается. Самцы вскоре гибнут, а самки забираются в укромные места и перезимовывают, чтобы весной дать начало новым семьям. Семьи живут с весны до осени; осенью все население гнезд, кроме молодых самок нового поколения, погибает.</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86991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2953"/>
            <a:ext cx="4104456" cy="4585871"/>
          </a:xfrm>
          <a:prstGeom prst="rect">
            <a:avLst/>
          </a:prstGeom>
          <a:noFill/>
        </p:spPr>
        <p:txBody>
          <a:bodyPr wrap="square" rtlCol="0">
            <a:spAutoFit/>
          </a:bodyPr>
          <a:lstStyle/>
          <a:p>
            <a:pPr algn="just"/>
            <a:r>
              <a:rPr lang="ru-RU" b="1" dirty="0" err="1">
                <a:solidFill>
                  <a:srgbClr val="C00000"/>
                </a:solidFill>
                <a:latin typeface="Times New Roman" pitchFamily="18" charset="0"/>
                <a:cs typeface="Times New Roman" pitchFamily="18" charset="0"/>
              </a:rPr>
              <a:t>Трио́стренник</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примо́рский</a:t>
            </a:r>
            <a:r>
              <a:rPr lang="ru-RU" b="1" dirty="0">
                <a:solidFill>
                  <a:srgbClr val="C00000"/>
                </a:solidFill>
                <a:latin typeface="Times New Roman" pitchFamily="18" charset="0"/>
                <a:cs typeface="Times New Roman" pitchFamily="18" charset="0"/>
              </a:rPr>
              <a:t> (лат. </a:t>
            </a:r>
            <a:r>
              <a:rPr lang="ru-RU" b="1" dirty="0" err="1">
                <a:solidFill>
                  <a:srgbClr val="C00000"/>
                </a:solidFill>
                <a:latin typeface="Times New Roman" pitchFamily="18" charset="0"/>
                <a:cs typeface="Times New Roman" pitchFamily="18" charset="0"/>
              </a:rPr>
              <a:t>Triglóchin</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marítima</a:t>
            </a:r>
            <a:r>
              <a:rPr lang="ru-RU" b="1" dirty="0">
                <a:solidFill>
                  <a:srgbClr val="C00000"/>
                </a:solidFill>
                <a:latin typeface="Times New Roman" pitchFamily="18" charset="0"/>
                <a:cs typeface="Times New Roman" pitchFamily="18" charset="0"/>
              </a:rPr>
              <a:t>) </a:t>
            </a:r>
            <a:r>
              <a:rPr lang="ru-RU" sz="1400"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многолетняя трава; вид рода Триостренник</a:t>
            </a:r>
            <a:r>
              <a:rPr lang="ru-RU" sz="1600" dirty="0"/>
              <a:t>. </a:t>
            </a:r>
            <a:r>
              <a:rPr lang="ru-RU" sz="1200" dirty="0">
                <a:latin typeface="Times New Roman" pitchFamily="18" charset="0"/>
                <a:cs typeface="Times New Roman" pitchFamily="18" charset="0"/>
              </a:rPr>
              <a:t>Корневище толстое укороченное</a:t>
            </a:r>
            <a:r>
              <a:rPr lang="ru-RU" sz="1200" dirty="0" smtClean="0">
                <a:latin typeface="Times New Roman" pitchFamily="18" charset="0"/>
                <a:cs typeface="Times New Roman" pitchFamily="18" charset="0"/>
              </a:rPr>
              <a:t>.  Стебель </a:t>
            </a:r>
            <a:r>
              <a:rPr lang="ru-RU" sz="1200" dirty="0">
                <a:latin typeface="Times New Roman" pitchFamily="18" charset="0"/>
                <a:cs typeface="Times New Roman" pitchFamily="18" charset="0"/>
              </a:rPr>
              <a:t>от 10 до 85 см высотой и от 1,5 до 3,5 мм в диаметре, при основании луковицеобразно утолщённый</a:t>
            </a:r>
            <a:r>
              <a:rPr lang="ru-RU" sz="1200" dirty="0" smtClean="0">
                <a:latin typeface="Times New Roman" pitchFamily="18" charset="0"/>
                <a:cs typeface="Times New Roman" pitchFamily="18" charset="0"/>
              </a:rPr>
              <a:t>. Листья </a:t>
            </a:r>
            <a:r>
              <a:rPr lang="ru-RU" sz="1200" dirty="0">
                <a:latin typeface="Times New Roman" pitchFamily="18" charset="0"/>
                <a:cs typeface="Times New Roman" pitchFamily="18" charset="0"/>
              </a:rPr>
              <a:t>все прикорневые (в розетке), узколинейные, желобчатые, мясистые, жестковатые, шириной от 2 до 6 мм. Язычок от 4 до 8 мм длиной</a:t>
            </a:r>
            <a:r>
              <a:rPr lang="ru-RU" sz="1200" dirty="0" smtClean="0">
                <a:latin typeface="Times New Roman" pitchFamily="18" charset="0"/>
                <a:cs typeface="Times New Roman" pitchFamily="18" charset="0"/>
              </a:rPr>
              <a:t>. Цветки </a:t>
            </a:r>
            <a:r>
              <a:rPr lang="ru-RU" sz="1200" dirty="0">
                <a:latin typeface="Times New Roman" pitchFamily="18" charset="0"/>
                <a:cs typeface="Times New Roman" pitchFamily="18" charset="0"/>
              </a:rPr>
              <a:t>обоеполые, мелкие и многочисленные (нередко более ста), невзрачные, зеленоватые или желтоватые, </a:t>
            </a:r>
            <a:r>
              <a:rPr lang="ru-RU" sz="1200" dirty="0" err="1">
                <a:latin typeface="Times New Roman" pitchFamily="18" charset="0"/>
                <a:cs typeface="Times New Roman" pitchFamily="18" charset="0"/>
              </a:rPr>
              <a:t>протогиничные</a:t>
            </a:r>
            <a:r>
              <a:rPr lang="ru-RU" sz="1200" dirty="0">
                <a:latin typeface="Times New Roman" pitchFamily="18" charset="0"/>
                <a:cs typeface="Times New Roman" pitchFamily="18" charset="0"/>
              </a:rPr>
              <a:t>, анемофильные, собраны в густую, утолщённую кисть. Околоцветник простой, из шести травянистых опадающих листочков. Тычинок шесть; плодолистиков шесть, вполне сросшихся, каждый с одной семяпочкою. Цветение в европейской части России в мае—июне</a:t>
            </a:r>
            <a:r>
              <a:rPr lang="ru-RU" sz="1200" dirty="0" smtClean="0">
                <a:latin typeface="Times New Roman" pitchFamily="18" charset="0"/>
                <a:cs typeface="Times New Roman" pitchFamily="18" charset="0"/>
              </a:rPr>
              <a:t>. Плод </a:t>
            </a:r>
            <a:r>
              <a:rPr lang="ru-RU" sz="1200" dirty="0">
                <a:latin typeface="Times New Roman" pitchFamily="18" charset="0"/>
                <a:cs typeface="Times New Roman" pitchFamily="18" charset="0"/>
              </a:rPr>
              <a:t>дробный, сухой, овально-яйцевидный, от 4 до 6 мм длиной, в 1,5 раза длиннее несколько отклоняющейся от главной оси цветоножки; раскрывается вследствие отклеивания створок от среднего столбика; состоит из шести продолговато-эллиптических </a:t>
            </a:r>
            <a:r>
              <a:rPr lang="ru-RU" sz="1200" dirty="0" err="1">
                <a:latin typeface="Times New Roman" pitchFamily="18" charset="0"/>
                <a:cs typeface="Times New Roman" pitchFamily="18" charset="0"/>
              </a:rPr>
              <a:t>плодиков</a:t>
            </a:r>
            <a:r>
              <a:rPr lang="ru-RU" sz="1200" dirty="0">
                <a:latin typeface="Times New Roman" pitchFamily="18" charset="0"/>
                <a:cs typeface="Times New Roman" pitchFamily="18" charset="0"/>
              </a:rPr>
              <a:t>. Плодоношение в европейской части России в </a:t>
            </a:r>
            <a:r>
              <a:rPr lang="ru-RU" sz="1200" dirty="0" smtClean="0">
                <a:latin typeface="Times New Roman" pitchFamily="18" charset="0"/>
                <a:cs typeface="Times New Roman" pitchFamily="18" charset="0"/>
              </a:rPr>
              <a:t>июле—августе. В </a:t>
            </a:r>
            <a:r>
              <a:rPr lang="ru-RU" sz="1200" dirty="0">
                <a:latin typeface="Times New Roman" pitchFamily="18" charset="0"/>
                <a:cs typeface="Times New Roman" pitchFamily="18" charset="0"/>
              </a:rPr>
              <a:t>России встречается во многих районах европейской части, в </a:t>
            </a:r>
            <a:r>
              <a:rPr lang="ru-RU" sz="1200" dirty="0" smtClean="0">
                <a:latin typeface="Times New Roman" pitchFamily="18" charset="0"/>
                <a:cs typeface="Times New Roman" pitchFamily="18" charset="0"/>
              </a:rPr>
              <a:t>Восточной </a:t>
            </a:r>
            <a:r>
              <a:rPr lang="ru-RU" sz="1200" dirty="0">
                <a:latin typeface="Times New Roman" pitchFamily="18" charset="0"/>
                <a:cs typeface="Times New Roman" pitchFamily="18" charset="0"/>
              </a:rPr>
              <a:t>и Западной Сибири и на юге Дальнего </a:t>
            </a:r>
            <a:r>
              <a:rPr lang="ru-RU" sz="1200" dirty="0" smtClean="0">
                <a:latin typeface="Times New Roman" pitchFamily="18" charset="0"/>
                <a:cs typeface="Times New Roman" pitchFamily="18" charset="0"/>
              </a:rPr>
              <a:t>Востока.</a:t>
            </a:r>
            <a:endParaRPr lang="ru-RU" sz="12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741921"/>
            <a:ext cx="2544874" cy="19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797152"/>
            <a:ext cx="2556184" cy="19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4008" y="172953"/>
            <a:ext cx="4320480" cy="4585871"/>
          </a:xfrm>
          <a:prstGeom prst="rect">
            <a:avLst/>
          </a:prstGeom>
          <a:noFill/>
        </p:spPr>
        <p:txBody>
          <a:bodyPr wrap="square" rtlCol="0">
            <a:spAutoFit/>
          </a:bodyPr>
          <a:lstStyle/>
          <a:p>
            <a:pPr algn="just"/>
            <a:r>
              <a:rPr lang="ru-RU" b="1" dirty="0" err="1">
                <a:solidFill>
                  <a:srgbClr val="C00000"/>
                </a:solidFill>
                <a:latin typeface="Times New Roman" pitchFamily="18" charset="0"/>
                <a:cs typeface="Times New Roman" pitchFamily="18" charset="0"/>
              </a:rPr>
              <a:t>Осо́ка</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волосови́дная</a:t>
            </a:r>
            <a:r>
              <a:rPr lang="ru-RU" b="1" dirty="0">
                <a:solidFill>
                  <a:srgbClr val="C00000"/>
                </a:solidFill>
                <a:latin typeface="Times New Roman" pitchFamily="18" charset="0"/>
                <a:cs typeface="Times New Roman" pitchFamily="18" charset="0"/>
              </a:rPr>
              <a:t>, или </a:t>
            </a:r>
            <a:r>
              <a:rPr lang="ru-RU" b="1" dirty="0" err="1">
                <a:solidFill>
                  <a:srgbClr val="C00000"/>
                </a:solidFill>
                <a:latin typeface="Times New Roman" pitchFamily="18" charset="0"/>
                <a:cs typeface="Times New Roman" pitchFamily="18" charset="0"/>
              </a:rPr>
              <a:t>Осо́ка</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то́нкая</a:t>
            </a:r>
            <a:r>
              <a:rPr lang="ru-RU" b="1" dirty="0">
                <a:solidFill>
                  <a:srgbClr val="C00000"/>
                </a:solidFill>
                <a:latin typeface="Times New Roman" pitchFamily="18" charset="0"/>
                <a:cs typeface="Times New Roman" pitchFamily="18" charset="0"/>
              </a:rPr>
              <a:t> (лат. </a:t>
            </a:r>
            <a:r>
              <a:rPr lang="ru-RU" b="1" dirty="0" err="1">
                <a:solidFill>
                  <a:srgbClr val="C00000"/>
                </a:solidFill>
                <a:latin typeface="Times New Roman" pitchFamily="18" charset="0"/>
                <a:cs typeface="Times New Roman" pitchFamily="18" charset="0"/>
              </a:rPr>
              <a:t>Carex</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capillaris</a:t>
            </a:r>
            <a:r>
              <a:rPr lang="ru-RU" b="1" dirty="0">
                <a:solidFill>
                  <a:srgbClr val="C00000"/>
                </a:solidFill>
                <a:latin typeface="Times New Roman" pitchFamily="18" charset="0"/>
                <a:cs typeface="Times New Roman" pitchFamily="18" charset="0"/>
              </a:rPr>
              <a:t>) </a:t>
            </a:r>
            <a:r>
              <a:rPr lang="ru-RU" sz="1400" b="1" dirty="0">
                <a:solidFill>
                  <a:srgbClr val="C00000"/>
                </a:solidFill>
                <a:latin typeface="Times New Roman" pitchFamily="18" charset="0"/>
                <a:cs typeface="Times New Roman" pitchFamily="18" charset="0"/>
              </a:rPr>
              <a:t>— многолетнее травянистое растение вид рода Осока (</a:t>
            </a:r>
            <a:r>
              <a:rPr lang="ru-RU" sz="1400" b="1" dirty="0" err="1">
                <a:solidFill>
                  <a:srgbClr val="C00000"/>
                </a:solidFill>
                <a:latin typeface="Times New Roman" pitchFamily="18" charset="0"/>
                <a:cs typeface="Times New Roman" pitchFamily="18" charset="0"/>
              </a:rPr>
              <a:t>Carex</a:t>
            </a:r>
            <a:r>
              <a:rPr lang="ru-RU" sz="1400" b="1" dirty="0">
                <a:solidFill>
                  <a:srgbClr val="C00000"/>
                </a:solidFill>
                <a:latin typeface="Times New Roman" pitchFamily="18" charset="0"/>
                <a:cs typeface="Times New Roman" pitchFamily="18" charset="0"/>
              </a:rPr>
              <a:t>) семейства Осоковые (</a:t>
            </a:r>
            <a:r>
              <a:rPr lang="ru-RU" sz="1400" b="1" dirty="0" err="1">
                <a:solidFill>
                  <a:srgbClr val="C00000"/>
                </a:solidFill>
                <a:latin typeface="Times New Roman" pitchFamily="18" charset="0"/>
                <a:cs typeface="Times New Roman" pitchFamily="18" charset="0"/>
              </a:rPr>
              <a:t>Cyperaceae</a:t>
            </a:r>
            <a:r>
              <a:rPr lang="ru-RU" sz="1400"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Серовато-зелёное растение с </a:t>
            </a:r>
            <a:r>
              <a:rPr lang="ru-RU" sz="1200" dirty="0" err="1">
                <a:latin typeface="Times New Roman" pitchFamily="18" charset="0"/>
                <a:cs typeface="Times New Roman" pitchFamily="18" charset="0"/>
              </a:rPr>
              <a:t>гуто</a:t>
            </a:r>
            <a:r>
              <a:rPr lang="ru-RU" sz="1200" dirty="0">
                <a:latin typeface="Times New Roman" pitchFamily="18" charset="0"/>
                <a:cs typeface="Times New Roman" pitchFamily="18" charset="0"/>
              </a:rPr>
              <a:t>-дернистым корневищем</a:t>
            </a:r>
            <a:r>
              <a:rPr lang="ru-RU" sz="1200" dirty="0" smtClean="0">
                <a:latin typeface="Times New Roman" pitchFamily="18" charset="0"/>
                <a:cs typeface="Times New Roman" pitchFamily="18" charset="0"/>
              </a:rPr>
              <a:t>. Стебли </a:t>
            </a:r>
            <a:r>
              <a:rPr lang="ru-RU" sz="1200" dirty="0">
                <a:latin typeface="Times New Roman" pitchFamily="18" charset="0"/>
                <a:cs typeface="Times New Roman" pitchFamily="18" charset="0"/>
              </a:rPr>
              <a:t>тонкие, 3—15(40) см </a:t>
            </a:r>
            <a:r>
              <a:rPr lang="ru-RU" sz="1200" dirty="0" smtClean="0">
                <a:latin typeface="Times New Roman" pitchFamily="18" charset="0"/>
                <a:cs typeface="Times New Roman" pitchFamily="18" charset="0"/>
              </a:rPr>
              <a:t>высотой. Листовые </a:t>
            </a:r>
            <a:r>
              <a:rPr lang="ru-RU" sz="1200" dirty="0">
                <a:latin typeface="Times New Roman" pitchFamily="18" charset="0"/>
                <a:cs typeface="Times New Roman" pitchFamily="18" charset="0"/>
              </a:rPr>
              <a:t>пластинки плоские, </a:t>
            </a:r>
            <a:r>
              <a:rPr lang="ru-RU" sz="1200" dirty="0" smtClean="0">
                <a:latin typeface="Times New Roman" pitchFamily="18" charset="0"/>
                <a:cs typeface="Times New Roman" pitchFamily="18" charset="0"/>
              </a:rPr>
              <a:t>1,5—2,5 мм </a:t>
            </a:r>
            <a:r>
              <a:rPr lang="ru-RU" sz="1200" dirty="0">
                <a:latin typeface="Times New Roman" pitchFamily="18" charset="0"/>
                <a:cs typeface="Times New Roman" pitchFamily="18" charset="0"/>
              </a:rPr>
              <a:t>шириной, укороченные, жестковатые, шероховатые, быстро-заострённые, в 2—3—4 раза короче стебля. Верхний колосок тычиночный, беловатый, расположен немного ниже верхнего пестичного колоска или на одном уровне с ним, линейный, (</a:t>
            </a:r>
            <a:r>
              <a:rPr lang="ru-RU" sz="1200" dirty="0" smtClean="0">
                <a:latin typeface="Times New Roman" pitchFamily="18" charset="0"/>
                <a:cs typeface="Times New Roman" pitchFamily="18" charset="0"/>
              </a:rPr>
              <a:t>0,5)0,6—1(1,2) </a:t>
            </a:r>
            <a:r>
              <a:rPr lang="ru-RU" sz="1200" dirty="0">
                <a:latin typeface="Times New Roman" pitchFamily="18" charset="0"/>
                <a:cs typeface="Times New Roman" pitchFamily="18" charset="0"/>
              </a:rPr>
              <a:t>см длиной, 2—2,5 мм шириной, на ножке 0,7—2,5 см длиной, с узкими и тупыми чешуями; остальные 1—2(3) — пестичные, узколинейные, 1—1,5 см длиной, кверху сближенные, кверху расставленные, малоцветковые, с (</a:t>
            </a:r>
            <a:r>
              <a:rPr lang="ru-RU" sz="1200" dirty="0" smtClean="0">
                <a:latin typeface="Times New Roman" pitchFamily="18" charset="0"/>
                <a:cs typeface="Times New Roman" pitchFamily="18" charset="0"/>
              </a:rPr>
              <a:t>5)10—10(18) </a:t>
            </a:r>
            <a:r>
              <a:rPr lang="ru-RU" sz="1200" dirty="0">
                <a:latin typeface="Times New Roman" pitchFamily="18" charset="0"/>
                <a:cs typeface="Times New Roman" pitchFamily="18" charset="0"/>
              </a:rPr>
              <a:t>цветками, рыхлые, на длинных нитевидных шероховатых ножках, </a:t>
            </a:r>
            <a:r>
              <a:rPr lang="ru-RU" sz="1200" dirty="0" smtClean="0">
                <a:latin typeface="Times New Roman" pitchFamily="18" charset="0"/>
                <a:cs typeface="Times New Roman" pitchFamily="18" charset="0"/>
              </a:rPr>
              <a:t>0,7—2,5(4) </a:t>
            </a:r>
            <a:r>
              <a:rPr lang="ru-RU" sz="1200" dirty="0">
                <a:latin typeface="Times New Roman" pitchFamily="18" charset="0"/>
                <a:cs typeface="Times New Roman" pitchFamily="18" charset="0"/>
              </a:rPr>
              <a:t>см длиной, поникающие. Рылец 3. Нижний кроющий лист с длинным светло-зелёным влагалищем до 3—3,5 см длиной и пластинкой короче соцветия</a:t>
            </a:r>
            <a:r>
              <a:rPr lang="ru-RU" sz="1200" dirty="0" smtClean="0">
                <a:latin typeface="Times New Roman" pitchFamily="18" charset="0"/>
                <a:cs typeface="Times New Roman" pitchFamily="18" charset="0"/>
              </a:rPr>
              <a:t>. Плодоносит </a:t>
            </a:r>
            <a:r>
              <a:rPr lang="ru-RU" sz="1200" dirty="0">
                <a:latin typeface="Times New Roman" pitchFamily="18" charset="0"/>
                <a:cs typeface="Times New Roman" pitchFamily="18" charset="0"/>
              </a:rPr>
              <a:t>в июне-июле. Растёт на замшелых и торфянистых лесных и пойменных лугах, луговых, лесистых и задернованных щебнистых склонах, по осыпям, на опушках, в разреженных лесах и среди кустарников, по берегам речек и </a:t>
            </a:r>
            <a:r>
              <a:rPr lang="ru-RU" sz="1200" dirty="0" err="1">
                <a:latin typeface="Times New Roman" pitchFamily="18" charset="0"/>
                <a:cs typeface="Times New Roman" pitchFamily="18" charset="0"/>
              </a:rPr>
              <a:t>ручьёв</a:t>
            </a:r>
            <a:r>
              <a:rPr lang="ru-RU" sz="1200" dirty="0">
                <a:latin typeface="Times New Roman" pitchFamily="18" charset="0"/>
                <a:cs typeface="Times New Roman" pitchFamily="18" charset="0"/>
              </a:rPr>
              <a:t>, окраинам травянистых </a:t>
            </a:r>
            <a:r>
              <a:rPr lang="ru-RU" sz="1200" dirty="0" smtClean="0">
                <a:latin typeface="Times New Roman" pitchFamily="18" charset="0"/>
                <a:cs typeface="Times New Roman" pitchFamily="18" charset="0"/>
              </a:rPr>
              <a:t>болот и т. д.</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10657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457200" y="214312"/>
            <a:ext cx="4038600" cy="40787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accent6">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1800" b="1" dirty="0" smtClean="0">
                <a:solidFill>
                  <a:srgbClr val="C00000"/>
                </a:solidFill>
                <a:latin typeface="Times New Roman" pitchFamily="18" charset="0"/>
                <a:cs typeface="Times New Roman" pitchFamily="18" charset="0"/>
              </a:rPr>
              <a:t>Осока </a:t>
            </a:r>
            <a:r>
              <a:rPr lang="ru-RU" sz="1800" b="1" dirty="0" err="1" smtClean="0">
                <a:solidFill>
                  <a:srgbClr val="C00000"/>
                </a:solidFill>
                <a:latin typeface="Times New Roman" pitchFamily="18" charset="0"/>
                <a:cs typeface="Times New Roman" pitchFamily="18" charset="0"/>
              </a:rPr>
              <a:t>вздутоносая</a:t>
            </a:r>
            <a:r>
              <a:rPr lang="ru-RU" sz="1800" b="1" dirty="0" smtClean="0">
                <a:solidFill>
                  <a:srgbClr val="C00000"/>
                </a:solidFill>
                <a:latin typeface="Times New Roman" pitchFamily="18" charset="0"/>
                <a:cs typeface="Times New Roman" pitchFamily="18" charset="0"/>
              </a:rPr>
              <a:t> - </a:t>
            </a:r>
            <a:r>
              <a:rPr lang="ru-RU" sz="1200" dirty="0" smtClean="0">
                <a:latin typeface="Times New Roman" pitchFamily="18" charset="0"/>
                <a:cs typeface="Times New Roman" pitchFamily="18" charset="0"/>
              </a:rPr>
              <a:t>Корневищный многолетник. Корневище сравнительно короткое, хотя и составлено большим числом междоузлий, 3—4 мм в диаметре, покрытое бурыми остатками чешуевидных листьев. Стебли прямые, толстые, трехгранные, в верхней части (под соцветием) шероховатые от мелких зубчиков, 40—100 см высоты, одетые в основании бурыми или красновато-бурыми влагалищами. Листья светло-зеленые, плоские, </a:t>
            </a:r>
            <a:r>
              <a:rPr lang="ru-RU" sz="1200" dirty="0" err="1" smtClean="0">
                <a:latin typeface="Times New Roman" pitchFamily="18" charset="0"/>
                <a:cs typeface="Times New Roman" pitchFamily="18" charset="0"/>
              </a:rPr>
              <a:t>двускладчатые</a:t>
            </a:r>
            <a:r>
              <a:rPr lang="ru-RU" sz="1200" dirty="0" smtClean="0">
                <a:latin typeface="Times New Roman" pitchFamily="18" charset="0"/>
                <a:cs typeface="Times New Roman" pitchFamily="18" charset="0"/>
              </a:rPr>
              <a:t>, широколинейные, обычно длиннее стебля. На пленке влагалищ срединных листьев имеются параллельные жилки и сравнительно слабо разветвленная срединная жилка.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Соцветие из 3—5 мужских и 2—4 женских расставленных, сидячих, прямостоячих или немного отклоненных от оси побега колосков. Мужские колоски линейные, 2—6 см длины; женские — цилиндрические, плотные, 3—-7(10) см длины, с отклоненными почти под прямым углом от оси колоска мешочками. Нижний кроющий лист обычно превышает соцветие. Рылец 3. Орешки маленькие.</a:t>
            </a:r>
            <a:endParaRPr lang="ru-RU" sz="1200" b="1" dirty="0" smtClean="0">
              <a:solidFill>
                <a:srgbClr val="C00000"/>
              </a:solidFill>
              <a:latin typeface="Times New Roman" pitchFamily="18" charset="0"/>
              <a:cs typeface="Times New Roman" pitchFamily="18" charset="0"/>
            </a:endParaRPr>
          </a:p>
        </p:txBody>
      </p:sp>
      <p:pic>
        <p:nvPicPr>
          <p:cNvPr id="3" name="Picture 2" descr="http://geobotany.narod.ru/f/o-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94" y="4371975"/>
            <a:ext cx="1701439" cy="241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www.oookorni.ru/images/com_sobi2/clients/393_im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371975"/>
            <a:ext cx="1799766" cy="241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Содержимое 2"/>
          <p:cNvSpPr txBox="1">
            <a:spLocks/>
          </p:cNvSpPr>
          <p:nvPr/>
        </p:nvSpPr>
        <p:spPr>
          <a:xfrm>
            <a:off x="4716016" y="222898"/>
            <a:ext cx="4038600" cy="39290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accent6">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1800" b="1" dirty="0" err="1" smtClean="0">
                <a:solidFill>
                  <a:srgbClr val="C00000"/>
                </a:solidFill>
                <a:latin typeface="Times New Roman" pitchFamily="18" charset="0"/>
                <a:cs typeface="Times New Roman" pitchFamily="18" charset="0"/>
              </a:rPr>
              <a:t>Полепестник</a:t>
            </a:r>
            <a:r>
              <a:rPr lang="ru-RU" sz="1800" b="1" dirty="0" smtClean="0">
                <a:solidFill>
                  <a:srgbClr val="C00000"/>
                </a:solidFill>
                <a:latin typeface="Times New Roman" pitchFamily="18" charset="0"/>
                <a:cs typeface="Times New Roman" pitchFamily="18" charset="0"/>
              </a:rPr>
              <a:t> зелёный -</a:t>
            </a:r>
            <a:r>
              <a:rPr lang="ru-RU" sz="1200" dirty="0" err="1" smtClean="0">
                <a:latin typeface="Times New Roman" pitchFamily="18" charset="0"/>
                <a:cs typeface="Times New Roman" pitchFamily="18" charset="0"/>
              </a:rPr>
              <a:t>Пололепестник</a:t>
            </a:r>
            <a:r>
              <a:rPr lang="ru-RU" sz="1200" dirty="0" smtClean="0">
                <a:latin typeface="Times New Roman" pitchFamily="18" charset="0"/>
                <a:cs typeface="Times New Roman" pitchFamily="18" charset="0"/>
              </a:rPr>
              <a:t> зеленый - Многолетнее травянистое растение с продолговатым пальчато- рассеченным клубнем . Клубень двураздельный, концы шиловидно удлинены, придаточные корни  отходят от основания побега. Стебель 10-35 см вые, с 2-5 эллиптически-яйцевидными либо продолговато-ланцетными листьями с выраженным влагалищем, 3-10 см дл. и 1-5 см </a:t>
            </a:r>
            <a:r>
              <a:rPr lang="ru-RU" sz="1200" dirty="0" err="1" smtClean="0">
                <a:latin typeface="Times New Roman" pitchFamily="18" charset="0"/>
                <a:cs typeface="Times New Roman" pitchFamily="18" charset="0"/>
              </a:rPr>
              <a:t>шир</a:t>
            </a:r>
            <a:r>
              <a:rPr lang="ru-RU" sz="1200" dirty="0" smtClean="0">
                <a:latin typeface="Times New Roman" pitchFamily="18" charset="0"/>
                <a:cs typeface="Times New Roman" pitchFamily="18" charset="0"/>
              </a:rPr>
              <a:t>. Соцветие 2-15 см дл., колосовидное, негустое, из 5-25 сидячих цветков. Прицветники линейно-ланцетные, 2-3,5 см дл., нижние длиннее цветков, верхние короче. Цветки желтовато- или </a:t>
            </a:r>
            <a:r>
              <a:rPr lang="ru-RU" sz="1200" dirty="0" err="1" smtClean="0">
                <a:latin typeface="Times New Roman" pitchFamily="18" charset="0"/>
                <a:cs typeface="Times New Roman" pitchFamily="18" charset="0"/>
              </a:rPr>
              <a:t>буровато</a:t>
            </a:r>
            <a:r>
              <a:rPr lang="ru-RU" sz="1200" dirty="0" smtClean="0">
                <a:latin typeface="Times New Roman" pitchFamily="18" charset="0"/>
                <a:cs typeface="Times New Roman" pitchFamily="18" charset="0"/>
              </a:rPr>
              <a:t>-зеленые. Наружные листочки околоцветника яйцевидные, туповатые, 4-7 мм дл., средний вогнутый, два листочка внутреннего круга линейные, собраны вместе в шлем. Губа со шпорцем, вниз обращенная, обратноклиновидная, Растет </a:t>
            </a:r>
            <a:r>
              <a:rPr lang="ru-RU" sz="1200" dirty="0" err="1" smtClean="0">
                <a:latin typeface="Times New Roman" pitchFamily="18" charset="0"/>
                <a:cs typeface="Times New Roman" pitchFamily="18" charset="0"/>
              </a:rPr>
              <a:t>пололепестник</a:t>
            </a:r>
            <a:r>
              <a:rPr lang="ru-RU" sz="1200" dirty="0" smtClean="0">
                <a:latin typeface="Times New Roman" pitchFamily="18" charset="0"/>
                <a:cs typeface="Times New Roman" pitchFamily="18" charset="0"/>
              </a:rPr>
              <a:t> зеленый в светлых лиственных, мелколиственных, реже смешанных лесах, по лесным полянам, опушкам, на участках с негустым травостоем, предпочитает условия полного освещения, выдерживает незначительное затенение. </a:t>
            </a:r>
            <a:endParaRPr lang="ru-RU" sz="1800" dirty="0" smtClean="0"/>
          </a:p>
        </p:txBody>
      </p:sp>
      <p:pic>
        <p:nvPicPr>
          <p:cNvPr id="9" name="Picture 2" descr="http://flower.onego.ru/orchid/ena_39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7" y="4371975"/>
            <a:ext cx="1606914" cy="241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flower.onego.ru/orchid/ena_28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3443" y="4371976"/>
            <a:ext cx="1611873" cy="241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95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3"/>
          <p:cNvSpPr txBox="1">
            <a:spLocks/>
          </p:cNvSpPr>
          <p:nvPr/>
        </p:nvSpPr>
        <p:spPr>
          <a:xfrm>
            <a:off x="4788024" y="188640"/>
            <a:ext cx="4038600" cy="41433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accent6">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1800" b="1" dirty="0" err="1">
                <a:solidFill>
                  <a:srgbClr val="C00000"/>
                </a:solidFill>
                <a:latin typeface="Times New Roman" pitchFamily="18" charset="0"/>
                <a:cs typeface="Times New Roman" pitchFamily="18" charset="0"/>
              </a:rPr>
              <a:t>Ладьян</a:t>
            </a:r>
            <a:r>
              <a:rPr lang="ru-RU" sz="1800" b="1" dirty="0">
                <a:solidFill>
                  <a:srgbClr val="C00000"/>
                </a:solidFill>
                <a:latin typeface="Times New Roman" pitchFamily="18" charset="0"/>
                <a:cs typeface="Times New Roman" pitchFamily="18" charset="0"/>
              </a:rPr>
              <a:t>  трёхнадрезный </a:t>
            </a:r>
            <a:r>
              <a:rPr lang="en-US" sz="1800" dirty="0">
                <a:solidFill>
                  <a:srgbClr val="C00000"/>
                </a:solidFill>
                <a:latin typeface="Times New Roman" pitchFamily="18" charset="0"/>
                <a:cs typeface="Times New Roman" pitchFamily="18" charset="0"/>
              </a:rPr>
              <a:t> </a:t>
            </a:r>
            <a:r>
              <a:rPr lang="en-US" sz="1800" b="1" dirty="0" err="1">
                <a:solidFill>
                  <a:srgbClr val="C00000"/>
                </a:solidFill>
                <a:latin typeface="Times New Roman" pitchFamily="18" charset="0"/>
                <a:cs typeface="Times New Roman" pitchFamily="18" charset="0"/>
              </a:rPr>
              <a:t>Corallorhíza</a:t>
            </a:r>
            <a:r>
              <a:rPr lang="en-US" sz="1800" b="1" dirty="0">
                <a:solidFill>
                  <a:srgbClr val="C00000"/>
                </a:solidFill>
                <a:latin typeface="Times New Roman" pitchFamily="18" charset="0"/>
                <a:cs typeface="Times New Roman" pitchFamily="18" charset="0"/>
              </a:rPr>
              <a:t> </a:t>
            </a:r>
            <a:r>
              <a:rPr lang="en-US" sz="1800" b="1" dirty="0" err="1" smtClean="0">
                <a:solidFill>
                  <a:srgbClr val="C00000"/>
                </a:solidFill>
                <a:latin typeface="Times New Roman" pitchFamily="18" charset="0"/>
                <a:cs typeface="Times New Roman" pitchFamily="18" charset="0"/>
              </a:rPr>
              <a:t>trífida</a:t>
            </a:r>
            <a:r>
              <a:rPr lang="ru-RU" sz="1800" b="1" dirty="0" smtClean="0">
                <a:solidFill>
                  <a:srgbClr val="C00000"/>
                </a:solidFill>
                <a:latin typeface="Times New Roman" pitchFamily="18" charset="0"/>
                <a:cs typeface="Times New Roman" pitchFamily="18" charset="0"/>
              </a:rPr>
              <a:t> </a:t>
            </a:r>
            <a:r>
              <a:rPr lang="ru-RU" sz="1800" b="1" dirty="0" smtClean="0">
                <a:latin typeface="Times New Roman" pitchFamily="18" charset="0"/>
                <a:cs typeface="Times New Roman" pitchFamily="18" charset="0"/>
              </a:rPr>
              <a:t>-</a:t>
            </a:r>
            <a:r>
              <a:rPr lang="ru-RU" sz="1800" b="1" dirty="0" smtClean="0">
                <a:solidFill>
                  <a:srgbClr val="C00000"/>
                </a:solidFill>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Короткокорневищный</a:t>
            </a:r>
            <a:r>
              <a:rPr lang="ru-RU" sz="1200" dirty="0" smtClean="0">
                <a:latin typeface="Times New Roman" pitchFamily="18" charset="0"/>
                <a:cs typeface="Times New Roman" pitchFamily="18" charset="0"/>
              </a:rPr>
              <a:t> травянистый многолетник. Произрастает на сфагновых болотах, в заболочен </a:t>
            </a:r>
            <a:r>
              <a:rPr lang="ru-RU" sz="1200" dirty="0" err="1" smtClean="0">
                <a:latin typeface="Times New Roman" pitchFamily="18" charset="0"/>
                <a:cs typeface="Times New Roman" pitchFamily="18" charset="0"/>
              </a:rPr>
              <a:t>ных</a:t>
            </a:r>
            <a:r>
              <a:rPr lang="ru-RU" sz="1200" dirty="0" smtClean="0">
                <a:latin typeface="Times New Roman" pitchFamily="18" charset="0"/>
                <a:cs typeface="Times New Roman" pitchFamily="18" charset="0"/>
              </a:rPr>
              <a:t>, реже в сухих хвойных, смешанных и мелколиственных лесах на участках с разреженным травяным покровом. На протяжении всего жизненного цикла </a:t>
            </a:r>
            <a:r>
              <a:rPr lang="ru-RU" sz="1200" dirty="0" err="1" smtClean="0">
                <a:latin typeface="Times New Roman" pitchFamily="18" charset="0"/>
                <a:cs typeface="Times New Roman" pitchFamily="18" charset="0"/>
              </a:rPr>
              <a:t>симбиотически</a:t>
            </a:r>
            <a:r>
              <a:rPr lang="ru-RU" sz="1200" dirty="0" smtClean="0">
                <a:latin typeface="Times New Roman" pitchFamily="18" charset="0"/>
                <a:cs typeface="Times New Roman" pitchFamily="18" charset="0"/>
              </a:rPr>
              <a:t> связан с грибом. Стебли </a:t>
            </a:r>
            <a:r>
              <a:rPr lang="ru-RU" sz="1200" dirty="0" err="1" smtClean="0">
                <a:latin typeface="Times New Roman" pitchFamily="18" charset="0"/>
                <a:cs typeface="Times New Roman" pitchFamily="18" charset="0"/>
              </a:rPr>
              <a:t>буровато</a:t>
            </a:r>
            <a:r>
              <a:rPr lang="ru-RU" sz="1200" dirty="0" smtClean="0">
                <a:latin typeface="Times New Roman" pitchFamily="18" charset="0"/>
                <a:cs typeface="Times New Roman" pitchFamily="18" charset="0"/>
              </a:rPr>
              <a:t>-желтые, до 30 см высотой, в нижней части с 2 пленчатыми трубчатыми влагалищами, в остальной части безлистные. Кисть 2-8 см длиной, рыхлая; цветки поникающие, мелкие, зеленовато-белые, в числе 2-10. Прицветники ланцетные, заостренные, короче завязи. Листочки околоцветника почти равные между собой, ланцетные, 3 из них подняты кверху, 2 боковые. Губа немного короче или равна прочим листочкам околоцветника, овальная, ниже середины трехлопастная, беловатая, около основания с 2 красноватыми продольными полосками и крапинками; боковые лопасти маленькие, </a:t>
            </a:r>
            <a:r>
              <a:rPr lang="ru-RU" sz="1200" dirty="0" err="1" smtClean="0">
                <a:latin typeface="Times New Roman" pitchFamily="18" charset="0"/>
                <a:cs typeface="Times New Roman" pitchFamily="18" charset="0"/>
              </a:rPr>
              <a:t>зубчикообразные</a:t>
            </a:r>
            <a:r>
              <a:rPr lang="ru-RU" sz="1200" dirty="0" smtClean="0">
                <a:latin typeface="Times New Roman" pitchFamily="18" charset="0"/>
                <a:cs typeface="Times New Roman" pitchFamily="18" charset="0"/>
              </a:rPr>
              <a:t>. Размножается семенами</a:t>
            </a:r>
            <a:r>
              <a:rPr lang="ru-RU" sz="1800" dirty="0" smtClean="0">
                <a:latin typeface="Times New Roman" pitchFamily="18" charset="0"/>
                <a:cs typeface="Times New Roman" pitchFamily="18" charset="0"/>
              </a:rPr>
              <a:t>. </a:t>
            </a:r>
            <a:endParaRPr lang="ru-RU" sz="1800" b="1" dirty="0" smtClean="0">
              <a:solidFill>
                <a:srgbClr val="C00000"/>
              </a:solidFill>
              <a:latin typeface="Times New Roman" pitchFamily="18" charset="0"/>
              <a:cs typeface="Times New Roman" pitchFamily="18" charset="0"/>
            </a:endParaRPr>
          </a:p>
        </p:txBody>
      </p:sp>
      <p:pic>
        <p:nvPicPr>
          <p:cNvPr id="3" name="Picture 6" descr="https://encrypted-tbn2.gstatic.com/images?q=tbn:ANd9GcTNpayTkltlL1cSUtObrhsWsNyJ0fV3hjC5J02GJhRj54GFuNMs2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441"/>
          <a:stretch/>
        </p:blipFill>
        <p:spPr bwMode="auto">
          <a:xfrm>
            <a:off x="5300282" y="4636268"/>
            <a:ext cx="3232158" cy="21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614699"/>
            <a:ext cx="1829393" cy="212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636268"/>
            <a:ext cx="1595002" cy="212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88640"/>
            <a:ext cx="4392488" cy="4524315"/>
          </a:xfrm>
          <a:prstGeom prst="rect">
            <a:avLst/>
          </a:prstGeom>
          <a:noFill/>
        </p:spPr>
        <p:txBody>
          <a:bodyPr wrap="square" rtlCol="0">
            <a:spAutoFit/>
          </a:bodyPr>
          <a:lstStyle/>
          <a:p>
            <a:pPr algn="just"/>
            <a:r>
              <a:rPr lang="ru-RU" b="1" dirty="0" err="1">
                <a:solidFill>
                  <a:srgbClr val="C00000"/>
                </a:solidFill>
                <a:latin typeface="Times New Roman" pitchFamily="18" charset="0"/>
                <a:cs typeface="Times New Roman" pitchFamily="18" charset="0"/>
              </a:rPr>
              <a:t>Хаммарбия</a:t>
            </a:r>
            <a:r>
              <a:rPr lang="ru-RU" b="1" dirty="0">
                <a:solidFill>
                  <a:srgbClr val="C00000"/>
                </a:solidFill>
                <a:latin typeface="Times New Roman" pitchFamily="18" charset="0"/>
                <a:cs typeface="Times New Roman" pitchFamily="18" charset="0"/>
              </a:rPr>
              <a:t> болотная — </a:t>
            </a:r>
            <a:r>
              <a:rPr lang="en-US" b="1" dirty="0" err="1">
                <a:solidFill>
                  <a:srgbClr val="C00000"/>
                </a:solidFill>
                <a:latin typeface="Times New Roman" pitchFamily="18" charset="0"/>
                <a:cs typeface="Times New Roman" pitchFamily="18" charset="0"/>
              </a:rPr>
              <a:t>Hammarbya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paludosa</a:t>
            </a:r>
            <a:r>
              <a:rPr lang="en-US" b="1" dirty="0">
                <a:solidFill>
                  <a:srgbClr val="C00000"/>
                </a:solidFill>
                <a:latin typeface="Times New Roman" pitchFamily="18" charset="0"/>
                <a:cs typeface="Times New Roman" pitchFamily="18" charset="0"/>
              </a:rPr>
              <a:t> (L.) </a:t>
            </a:r>
            <a:r>
              <a:rPr lang="ru-RU" b="1" dirty="0">
                <a:solidFill>
                  <a:srgbClr val="C00000"/>
                </a:solidFill>
                <a:latin typeface="Times New Roman" pitchFamily="18" charset="0"/>
                <a:cs typeface="Times New Roman" pitchFamily="18" charset="0"/>
              </a:rPr>
              <a:t>О. </a:t>
            </a:r>
            <a:r>
              <a:rPr lang="en-US" b="1" dirty="0" err="1" smtClean="0">
                <a:solidFill>
                  <a:srgbClr val="C00000"/>
                </a:solidFill>
                <a:latin typeface="Times New Roman" pitchFamily="18" charset="0"/>
                <a:cs typeface="Times New Roman" pitchFamily="18" charset="0"/>
              </a:rPr>
              <a:t>Kuntze</a:t>
            </a:r>
            <a:r>
              <a:rPr lang="ru-RU" b="1" dirty="0" smtClean="0">
                <a:solidFill>
                  <a:srgbClr val="C00000"/>
                </a:solidFill>
                <a:latin typeface="Times New Roman" pitchFamily="18" charset="0"/>
                <a:cs typeface="Times New Roman" pitchFamily="18" charset="0"/>
              </a:rPr>
              <a:t>. </a:t>
            </a:r>
            <a:r>
              <a:rPr lang="ru-RU" sz="1400" b="1" dirty="0" smtClean="0">
                <a:solidFill>
                  <a:srgbClr val="C0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Болотный вид умеренной полосы северного полушария, не образует сплошного ареала. На территории России встречается преимущественно в северной половине европейской части. В последние десятилетия численность резко сократилась в связи с проведением осушительной мелиорации. Многолетнее травянистое растение высотой 8–20 см, с нитевидным корневищем и стеблевым клубнем, ежегодно образующимся в пазухе верхнего листа. Образует микоризу с почвенными грибами. Цветет в июле-августе. Размножается вегетативно выводковыми почками, которые образуются по краям эллиптических листьев, расположенных у основания стебля, и семенами. Растет на сфагновых и осоково-сфагновых болотах, а также по топким берегам озер. Растение с нитевидным корневищем и с ежегодно образующимся стеблевым клубнем. Стебель тонкий, 6—20 см высоты. В пазухе верхнего листа находится вздутие, где закладывается клубень следующего года. Соцветие — прямая многоцветковая кисть, 2—7 см длины. Цветет в июле—августе. Для вегетативного размножения у </a:t>
            </a:r>
            <a:r>
              <a:rPr lang="ru-RU" sz="1200" dirty="0" err="1" smtClean="0">
                <a:latin typeface="Times New Roman" pitchFamily="18" charset="0"/>
                <a:cs typeface="Times New Roman" pitchFamily="18" charset="0"/>
              </a:rPr>
              <a:t>хаммарбии</a:t>
            </a:r>
            <a:r>
              <a:rPr lang="ru-RU" sz="1200" dirty="0" smtClean="0">
                <a:latin typeface="Times New Roman" pitchFamily="18" charset="0"/>
                <a:cs typeface="Times New Roman" pitchFamily="18" charset="0"/>
              </a:rPr>
              <a:t> болотной служат крошечные выводковые округлые почки, располагающиеся по краю листа. Такой способ размножения у орхидей редок.</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58275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4320480" cy="4339650"/>
          </a:xfrm>
          <a:prstGeom prst="rect">
            <a:avLst/>
          </a:prstGeom>
          <a:noFill/>
        </p:spPr>
        <p:txBody>
          <a:bodyPr wrap="square" rtlCol="0">
            <a:spAutoFit/>
          </a:bodyPr>
          <a:lstStyle/>
          <a:p>
            <a:pPr algn="just"/>
            <a:r>
              <a:rPr lang="ru-RU" b="1" dirty="0" err="1">
                <a:solidFill>
                  <a:srgbClr val="C00000"/>
                </a:solidFill>
                <a:latin typeface="Times New Roman" pitchFamily="18" charset="0"/>
                <a:cs typeface="Times New Roman" pitchFamily="18" charset="0"/>
              </a:rPr>
              <a:t>Офрис</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муховидный</a:t>
            </a:r>
            <a:r>
              <a:rPr lang="ru-RU" b="1" dirty="0">
                <a:solidFill>
                  <a:srgbClr val="C00000"/>
                </a:solidFill>
                <a:latin typeface="Times New Roman" pitchFamily="18" charset="0"/>
                <a:cs typeface="Times New Roman" pitchFamily="18" charset="0"/>
              </a:rPr>
              <a:t>, или </a:t>
            </a:r>
            <a:r>
              <a:rPr lang="ru-RU" b="1" dirty="0" err="1">
                <a:solidFill>
                  <a:srgbClr val="C00000"/>
                </a:solidFill>
                <a:latin typeface="Times New Roman" pitchFamily="18" charset="0"/>
                <a:cs typeface="Times New Roman" pitchFamily="18" charset="0"/>
              </a:rPr>
              <a:t>насекомоносный</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Ophrys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insectifera</a:t>
            </a:r>
            <a:r>
              <a:rPr lang="ru-RU" b="1" dirty="0">
                <a:solidFill>
                  <a:srgbClr val="C00000"/>
                </a:solidFill>
                <a:latin typeface="Times New Roman" pitchFamily="18" charset="0"/>
                <a:cs typeface="Times New Roman" pitchFamily="18" charset="0"/>
              </a:rPr>
              <a:t> L.). </a:t>
            </a:r>
            <a:r>
              <a:rPr lang="ru-RU" sz="1200" dirty="0">
                <a:latin typeface="Times New Roman" pitchFamily="18" charset="0"/>
                <a:cs typeface="Times New Roman" pitchFamily="18" charset="0"/>
              </a:rPr>
              <a:t>Цветки: Соцветие из 5-9 расставленных цветков. Листочки наружного круга зеленоватые; средний обратнояйцевидный, тупой, вогнутый, 6-8 мм длиной, боковые - продолговато-яйцевидные, неравносторонние; два листочка внутреннего круга линейные, красно-бурые, с бархатистым </a:t>
            </a:r>
            <a:r>
              <a:rPr lang="ru-RU" sz="1200" dirty="0" err="1">
                <a:latin typeface="Times New Roman" pitchFamily="18" charset="0"/>
                <a:cs typeface="Times New Roman" pitchFamily="18" charset="0"/>
              </a:rPr>
              <a:t>опушением</a:t>
            </a:r>
            <a:r>
              <a:rPr lang="ru-RU" sz="1200" dirty="0">
                <a:latin typeface="Times New Roman" pitchFamily="18" charset="0"/>
                <a:cs typeface="Times New Roman" pitchFamily="18" charset="0"/>
              </a:rPr>
              <a:t>; губа 9-10 мм длиной, плоская, продолговато-обратнояйцевидная, трёхлопастная, тёмно-красно-бурая с бархатистым </a:t>
            </a:r>
            <a:r>
              <a:rPr lang="ru-RU" sz="1200" dirty="0" err="1">
                <a:latin typeface="Times New Roman" pitchFamily="18" charset="0"/>
                <a:cs typeface="Times New Roman" pitchFamily="18" charset="0"/>
              </a:rPr>
              <a:t>опушением</a:t>
            </a:r>
            <a:r>
              <a:rPr lang="ru-RU" sz="1200" dirty="0">
                <a:latin typeface="Times New Roman" pitchFamily="18" charset="0"/>
                <a:cs typeface="Times New Roman" pitchFamily="18" charset="0"/>
              </a:rPr>
              <a:t>, с квадратным голубоватым пятном.</a:t>
            </a:r>
          </a:p>
          <a:p>
            <a:pPr algn="just"/>
            <a:r>
              <a:rPr lang="ru-RU" sz="1200" dirty="0">
                <a:latin typeface="Times New Roman" pitchFamily="18" charset="0"/>
                <a:cs typeface="Times New Roman" pitchFamily="18" charset="0"/>
              </a:rPr>
              <a:t>Листья: Листья в числе 3-5, продолговато-ланцетные, до 12 см длиной, верхний лист влагалищный, охватывающий стебель.</a:t>
            </a:r>
          </a:p>
          <a:p>
            <a:pPr algn="just"/>
            <a:r>
              <a:rPr lang="ru-RU" sz="1200" dirty="0">
                <a:latin typeface="Times New Roman" pitchFamily="18" charset="0"/>
                <a:cs typeface="Times New Roman" pitchFamily="18" charset="0"/>
              </a:rPr>
              <a:t>Высота: 15-40 см.</a:t>
            </a:r>
          </a:p>
          <a:p>
            <a:pPr algn="just"/>
            <a:r>
              <a:rPr lang="ru-RU" sz="1200" dirty="0">
                <a:latin typeface="Times New Roman" pitchFamily="18" charset="0"/>
                <a:cs typeface="Times New Roman" pitchFamily="18" charset="0"/>
              </a:rPr>
              <a:t>Подземная часть: С шаровидным или продолговатым клубнем.</a:t>
            </a:r>
          </a:p>
          <a:p>
            <a:pPr algn="just"/>
            <a:r>
              <a:rPr lang="ru-RU" sz="1200" dirty="0">
                <a:latin typeface="Times New Roman" pitchFamily="18" charset="0"/>
                <a:cs typeface="Times New Roman" pitchFamily="18" charset="0"/>
              </a:rPr>
              <a:t>Время цветения и </a:t>
            </a:r>
            <a:r>
              <a:rPr lang="ru-RU" sz="1200" dirty="0" smtClean="0">
                <a:latin typeface="Times New Roman" pitchFamily="18" charset="0"/>
                <a:cs typeface="Times New Roman" pitchFamily="18" charset="0"/>
              </a:rPr>
              <a:t>плодоношения: Цветёт </a:t>
            </a:r>
            <a:r>
              <a:rPr lang="ru-RU" sz="1200" dirty="0">
                <a:latin typeface="Times New Roman" pitchFamily="18" charset="0"/>
                <a:cs typeface="Times New Roman" pitchFamily="18" charset="0"/>
              </a:rPr>
              <a:t>в июне-июле; плодоносит в июле-августе.</a:t>
            </a:r>
          </a:p>
          <a:p>
            <a:pPr algn="just"/>
            <a:r>
              <a:rPr lang="ru-RU" sz="1200" dirty="0">
                <a:latin typeface="Times New Roman" pitchFamily="18" charset="0"/>
                <a:cs typeface="Times New Roman" pitchFamily="18" charset="0"/>
              </a:rPr>
              <a:t>Продолжительность жизни: Многолетнее растение.</a:t>
            </a:r>
          </a:p>
          <a:p>
            <a:pPr algn="just"/>
            <a:r>
              <a:rPr lang="ru-RU" sz="1200" dirty="0">
                <a:latin typeface="Times New Roman" pitchFamily="18" charset="0"/>
                <a:cs typeface="Times New Roman" pitchFamily="18" charset="0"/>
              </a:rPr>
              <a:t>Местообитание: Растёт на сыроватых лугах и низинных болотах, иногда среди кустарников; преимущественно на основных субстратах. Иногда в значительном количестве может появляться на сырых днищах старых известковых карьеров.</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570" y="4397029"/>
            <a:ext cx="1208407" cy="234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397029"/>
            <a:ext cx="2525215" cy="234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4692650" y="116632"/>
            <a:ext cx="419983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a:solidFill>
                  <a:srgbClr val="C00000"/>
                </a:solidFill>
                <a:latin typeface="Times New Roman" pitchFamily="18" charset="0"/>
                <a:cs typeface="Times New Roman" pitchFamily="18" charset="0"/>
              </a:rPr>
              <a:t>Гвоздика Фишера (</a:t>
            </a:r>
            <a:r>
              <a:rPr lang="en-US" b="1" dirty="0">
                <a:solidFill>
                  <a:srgbClr val="C00000"/>
                </a:solidFill>
                <a:latin typeface="Times New Roman" pitchFamily="18" charset="0"/>
                <a:cs typeface="Times New Roman" pitchFamily="18" charset="0"/>
              </a:rPr>
              <a:t>Dianthus </a:t>
            </a:r>
            <a:r>
              <a:rPr lang="en-US" b="1" dirty="0" err="1">
                <a:solidFill>
                  <a:srgbClr val="C00000"/>
                </a:solidFill>
                <a:latin typeface="Times New Roman" pitchFamily="18" charset="0"/>
                <a:cs typeface="Times New Roman" pitchFamily="18" charset="0"/>
              </a:rPr>
              <a:t>fischeri</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Spreng</a:t>
            </a:r>
            <a:r>
              <a:rPr lang="en-US" b="1" dirty="0">
                <a:solidFill>
                  <a:srgbClr val="C00000"/>
                </a:solidFill>
                <a:latin typeface="Times New Roman" pitchFamily="18" charset="0"/>
                <a:cs typeface="Times New Roman" pitchFamily="18" charset="0"/>
              </a:rPr>
              <a:t>.)</a:t>
            </a:r>
            <a:r>
              <a:rPr lang="ru-RU" b="1" dirty="0">
                <a:solidFill>
                  <a:srgbClr val="C00000"/>
                </a:solidFill>
                <a:latin typeface="Times New Roman" pitchFamily="18" charset="0"/>
                <a:cs typeface="Times New Roman" pitchFamily="18" charset="0"/>
              </a:rPr>
              <a:t> </a:t>
            </a:r>
            <a:r>
              <a:rPr lang="ru-RU" sz="1400"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Восточноевропейский эндемичный вид. Распространена в европейской части России, преимущественно в лесной полосе. Растёт на лугах, в разреженных лесах, сухих борах, на вырубках, придорожных луговинах. Многолетник с удлинённым корневищем, образующий рыхлую </a:t>
            </a:r>
            <a:r>
              <a:rPr lang="ru-RU" sz="1200" dirty="0" err="1">
                <a:latin typeface="Times New Roman" pitchFamily="18" charset="0"/>
                <a:cs typeface="Times New Roman" pitchFamily="18" charset="0"/>
              </a:rPr>
              <a:t>дерновинку</a:t>
            </a:r>
            <a:r>
              <a:rPr lang="ru-RU" sz="1200" dirty="0">
                <a:latin typeface="Times New Roman" pitchFamily="18" charset="0"/>
                <a:cs typeface="Times New Roman" pitchFamily="18" charset="0"/>
              </a:rPr>
              <a:t>. Стебель высотой 30-60 см, восходящий, округлый или в верхней части угловатый, обычно ветвистый, голый, облиственный, зелёный или иногда сизоватый. Листья длиной 4-10 см и шириной 4-8 мм. Цветки одиночные или по два. Чашечка длиной 15-17 мм и шириной 4-4,5 мм, наверху несколько суженная и красноватая, с острыми зубцами длиной 5-6 мм. Лепестки тёмно-розовые, широко обратно-клиновидные, длиной 10-12 мм, на верхней стороне с бородкой волосков, при основании пятнистые, на конце </a:t>
            </a:r>
            <a:r>
              <a:rPr lang="ru-RU" sz="1200" dirty="0" err="1">
                <a:latin typeface="Times New Roman" pitchFamily="18" charset="0"/>
                <a:cs typeface="Times New Roman" pitchFamily="18" charset="0"/>
              </a:rPr>
              <a:t>неравнозубчатые</a:t>
            </a:r>
            <a:r>
              <a:rPr lang="ru-RU" sz="1200" dirty="0">
                <a:latin typeface="Times New Roman" pitchFamily="18" charset="0"/>
                <a:cs typeface="Times New Roman" pitchFamily="18" charset="0"/>
              </a:rPr>
              <a:t>. Цветёт с июня по сентябрь. Размножается семенами. Зубчики коробочки при созревании отгибаются наружу. Предпочитает лёгкие суглинистые почвы со средней влажностью, при длительной засухе цветки засыхают. Пригодна для альпинариев и бордюров. В срезке стоит 6—8 дней.</a:t>
            </a: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7520" y="4397029"/>
            <a:ext cx="3167506" cy="234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15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468313" y="260350"/>
            <a:ext cx="359886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a:solidFill>
                  <a:srgbClr val="C00000"/>
                </a:solidFill>
                <a:latin typeface="Times New Roman" pitchFamily="18" charset="0"/>
                <a:cs typeface="Times New Roman" pitchFamily="18" charset="0"/>
              </a:rPr>
              <a:t>Чина гороховидная (лат. </a:t>
            </a:r>
            <a:r>
              <a:rPr lang="ru-RU" b="1" dirty="0" err="1">
                <a:solidFill>
                  <a:srgbClr val="C00000"/>
                </a:solidFill>
                <a:latin typeface="Times New Roman" pitchFamily="18" charset="0"/>
                <a:cs typeface="Times New Roman" pitchFamily="18" charset="0"/>
              </a:rPr>
              <a:t>Lathyrus</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pisiformis</a:t>
            </a:r>
            <a:r>
              <a:rPr lang="ru-RU" b="1" dirty="0">
                <a:solidFill>
                  <a:srgbClr val="C00000"/>
                </a:solidFill>
                <a:latin typeface="Times New Roman" pitchFamily="18" charset="0"/>
                <a:cs typeface="Times New Roman" pitchFamily="18" charset="0"/>
              </a:rPr>
              <a:t>)</a:t>
            </a:r>
            <a:r>
              <a:rPr lang="ru-RU" dirty="0">
                <a:latin typeface="Times New Roman" pitchFamily="18" charset="0"/>
                <a:cs typeface="Times New Roman" pitchFamily="18" charset="0"/>
              </a:rPr>
              <a:t> </a:t>
            </a:r>
            <a:r>
              <a:rPr lang="ru-RU" sz="1400" dirty="0">
                <a:latin typeface="Times New Roman" pitchFamily="18" charset="0"/>
                <a:cs typeface="Times New Roman" pitchFamily="18" charset="0"/>
              </a:rPr>
              <a:t>— </a:t>
            </a:r>
            <a:r>
              <a:rPr lang="ru-RU" sz="1200" dirty="0">
                <a:latin typeface="Times New Roman" pitchFamily="18" charset="0"/>
                <a:cs typeface="Times New Roman" pitchFamily="18" charset="0"/>
              </a:rPr>
              <a:t>травянистое многолетнее растение рода Чина семейства Бобовые (</a:t>
            </a:r>
            <a:r>
              <a:rPr lang="ru-RU" sz="1200" dirty="0" err="1">
                <a:latin typeface="Times New Roman" pitchFamily="18" charset="0"/>
                <a:cs typeface="Times New Roman" pitchFamily="18" charset="0"/>
              </a:rPr>
              <a:t>Fabaceae</a:t>
            </a:r>
            <a:r>
              <a:rPr lang="ru-RU" sz="1200" dirty="0">
                <a:latin typeface="Times New Roman" pitchFamily="18" charset="0"/>
                <a:cs typeface="Times New Roman" pitchFamily="18" charset="0"/>
              </a:rPr>
              <a:t>). Стебли 50-80 см высотой, почти прямостоячие или восходящие, крылатые, как и всё растение, почти голые или голые. Ось листа заканчивается ветвистым усиком. Листочки в числе 3-5 пар, 2-6 см длиной, 1-3,5 см шириной, яйцевидные, продолговато-овальные, иногда почти ланцетные. Прилистники яйцевидные, крупные, немного мельче ближайших листочков. Кисти довольно плотные, 6-20-цветковые. Чашечка 8-10 мм длиной, верхние зубцы её округло-треугольные, в 2-3 раза короче трубки, нижние продолговато-ланцетные, почти равны трубке. Венчики красновато-лиловые, (10)12-15 мм длиной Завязь может быть </a:t>
            </a:r>
            <a:r>
              <a:rPr lang="ru-RU" sz="1200" dirty="0" err="1">
                <a:latin typeface="Times New Roman" pitchFamily="18" charset="0"/>
                <a:cs typeface="Times New Roman" pitchFamily="18" charset="0"/>
              </a:rPr>
              <a:t>мелкожелезистая</a:t>
            </a:r>
            <a:r>
              <a:rPr lang="ru-RU" sz="1200" dirty="0">
                <a:latin typeface="Times New Roman" pitchFamily="18" charset="0"/>
                <a:cs typeface="Times New Roman" pitchFamily="18" charset="0"/>
              </a:rPr>
              <a:t>. Бобы 4-5 см длиной, продолговато-линейные, голые.</a:t>
            </a:r>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43" y="4415199"/>
            <a:ext cx="1633538"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36800" y="4428827"/>
            <a:ext cx="1582738"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260350"/>
            <a:ext cx="4248472" cy="4154984"/>
          </a:xfrm>
          <a:prstGeom prst="rect">
            <a:avLst/>
          </a:prstGeom>
          <a:noFill/>
        </p:spPr>
        <p:txBody>
          <a:bodyPr wrap="square" rtlCol="0">
            <a:spAutoFit/>
          </a:bodyPr>
          <a:lstStyle/>
          <a:p>
            <a:pPr algn="just"/>
            <a:r>
              <a:rPr lang="ru-RU" b="1" dirty="0">
                <a:solidFill>
                  <a:srgbClr val="C00000"/>
                </a:solidFill>
                <a:latin typeface="Times New Roman" pitchFamily="18" charset="0"/>
                <a:cs typeface="Times New Roman" pitchFamily="18" charset="0"/>
              </a:rPr>
              <a:t>Дудник болотный (</a:t>
            </a:r>
            <a:r>
              <a:rPr lang="en-US" b="1" dirty="0">
                <a:solidFill>
                  <a:srgbClr val="C00000"/>
                </a:solidFill>
                <a:latin typeface="Times New Roman" pitchFamily="18" charset="0"/>
                <a:cs typeface="Times New Roman" pitchFamily="18" charset="0"/>
              </a:rPr>
              <a:t>Angelica </a:t>
            </a:r>
            <a:r>
              <a:rPr lang="en-US" b="1" dirty="0" err="1">
                <a:solidFill>
                  <a:srgbClr val="C00000"/>
                </a:solidFill>
                <a:latin typeface="Times New Roman" pitchFamily="18" charset="0"/>
                <a:cs typeface="Times New Roman" pitchFamily="18" charset="0"/>
              </a:rPr>
              <a:t>palustris</a:t>
            </a:r>
            <a:r>
              <a:rPr lang="en-US" b="1" dirty="0">
                <a:solidFill>
                  <a:srgbClr val="C00000"/>
                </a:solidFill>
                <a:latin typeface="Times New Roman" pitchFamily="18" charset="0"/>
                <a:cs typeface="Times New Roman" pitchFamily="18" charset="0"/>
              </a:rPr>
              <a:t> (Bess.) </a:t>
            </a:r>
            <a:r>
              <a:rPr lang="en-US" b="1" dirty="0" err="1">
                <a:solidFill>
                  <a:srgbClr val="C00000"/>
                </a:solidFill>
                <a:latin typeface="Times New Roman" pitchFamily="18" charset="0"/>
                <a:cs typeface="Times New Roman" pitchFamily="18" charset="0"/>
              </a:rPr>
              <a:t>Hoffm</a:t>
            </a:r>
            <a:r>
              <a:rPr lang="en-US" b="1" dirty="0" smtClean="0">
                <a:solidFill>
                  <a:srgbClr val="C00000"/>
                </a:solidFill>
                <a:latin typeface="Times New Roman" pitchFamily="18" charset="0"/>
                <a:cs typeface="Times New Roman" pitchFamily="18" charset="0"/>
              </a:rPr>
              <a:t>.)</a:t>
            </a:r>
            <a:r>
              <a:rPr lang="ru-RU"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Цветки: Зонтики 8-30-лучевые, 5-7 см в поперечнике, без обёртки или она </a:t>
            </a:r>
            <a:r>
              <a:rPr lang="ru-RU" sz="1200" dirty="0" err="1">
                <a:latin typeface="Times New Roman" pitchFamily="18" charset="0"/>
                <a:cs typeface="Times New Roman" pitchFamily="18" charset="0"/>
              </a:rPr>
              <a:t>немноголистная</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зонтички</a:t>
            </a:r>
            <a:r>
              <a:rPr lang="ru-RU" sz="1200" dirty="0">
                <a:latin typeface="Times New Roman" pitchFamily="18" charset="0"/>
                <a:cs typeface="Times New Roman" pitchFamily="18" charset="0"/>
              </a:rPr>
              <a:t> в диаметре около 7-8 мм, с </a:t>
            </a:r>
            <a:r>
              <a:rPr lang="ru-RU" sz="1200" dirty="0" err="1">
                <a:latin typeface="Times New Roman" pitchFamily="18" charset="0"/>
                <a:cs typeface="Times New Roman" pitchFamily="18" charset="0"/>
              </a:rPr>
              <a:t>обёрточкой</a:t>
            </a:r>
            <a:r>
              <a:rPr lang="ru-RU" sz="1200" dirty="0">
                <a:latin typeface="Times New Roman" pitchFamily="18" charset="0"/>
                <a:cs typeface="Times New Roman" pitchFamily="18" charset="0"/>
              </a:rPr>
              <a:t> из многочисленных ланцетовидных или линейно-шиловидных листочков, короче цветоножек, неодинаковые по длине и сросшиеся при основании. Лепестки белые, 1-1,5 мм длиной, широкояйцевидные, немного выемчатые.</a:t>
            </a:r>
          </a:p>
          <a:p>
            <a:pPr algn="just"/>
            <a:r>
              <a:rPr lang="ru-RU" sz="1200" dirty="0">
                <a:latin typeface="Times New Roman" pitchFamily="18" charset="0"/>
                <a:cs typeface="Times New Roman" pitchFamily="18" charset="0"/>
              </a:rPr>
              <a:t>Листья: Стеблевых листьев 2-4, </a:t>
            </a:r>
            <a:r>
              <a:rPr lang="ru-RU" sz="1200" dirty="0" err="1">
                <a:latin typeface="Times New Roman" pitchFamily="18" charset="0"/>
                <a:cs typeface="Times New Roman" pitchFamily="18" charset="0"/>
              </a:rPr>
              <a:t>широкотреугольных</a:t>
            </a:r>
            <a:r>
              <a:rPr lang="ru-RU" sz="1200" dirty="0">
                <a:latin typeface="Times New Roman" pitchFamily="18" charset="0"/>
                <a:cs typeface="Times New Roman" pitchFamily="18" charset="0"/>
              </a:rPr>
              <a:t>, длиной и шириной до 20 см, дважды-трижды </a:t>
            </a:r>
            <a:r>
              <a:rPr lang="ru-RU" sz="1200" dirty="0" err="1">
                <a:latin typeface="Times New Roman" pitchFamily="18" charset="0"/>
                <a:cs typeface="Times New Roman" pitchFamily="18" charset="0"/>
              </a:rPr>
              <a:t>перисторассечённые</a:t>
            </a:r>
            <a:r>
              <a:rPr lang="ru-RU" sz="1200" dirty="0">
                <a:latin typeface="Times New Roman" pitchFamily="18" charset="0"/>
                <a:cs typeface="Times New Roman" pitchFamily="18" charset="0"/>
              </a:rPr>
              <a:t>, стержни листа и его сегментов коленчато вниз изогнутые; черешок крылатый; листочки снизу по жилкам остро шероховатые, лежат в разной плоскости, яйцевидные или ромбические, цельные, по краям пильчато-зубчатые, с </a:t>
            </a:r>
            <a:r>
              <a:rPr lang="ru-RU" sz="1200" dirty="0" err="1">
                <a:latin typeface="Times New Roman" pitchFamily="18" charset="0"/>
                <a:cs typeface="Times New Roman" pitchFamily="18" charset="0"/>
              </a:rPr>
              <a:t>черешочками</a:t>
            </a:r>
            <a:r>
              <a:rPr lang="ru-RU" sz="1200" dirty="0" smtClean="0">
                <a:latin typeface="Times New Roman" pitchFamily="18" charset="0"/>
                <a:cs typeface="Times New Roman" pitchFamily="18" charset="0"/>
              </a:rPr>
              <a:t>. Высота</a:t>
            </a:r>
            <a:r>
              <a:rPr lang="ru-RU" sz="1200" dirty="0">
                <a:latin typeface="Times New Roman" pitchFamily="18" charset="0"/>
                <a:cs typeface="Times New Roman" pitchFamily="18" charset="0"/>
              </a:rPr>
              <a:t>: от 40 до 100(120) см</a:t>
            </a:r>
            <a:r>
              <a:rPr lang="ru-RU" sz="1200" dirty="0" smtClean="0">
                <a:latin typeface="Times New Roman" pitchFamily="18" charset="0"/>
                <a:cs typeface="Times New Roman" pitchFamily="18" charset="0"/>
              </a:rPr>
              <a:t>. Стебель</a:t>
            </a:r>
            <a:r>
              <a:rPr lang="ru-RU" sz="1200" dirty="0">
                <a:latin typeface="Times New Roman" pitchFamily="18" charset="0"/>
                <a:cs typeface="Times New Roman" pitchFamily="18" charset="0"/>
              </a:rPr>
              <a:t>: Стебель полый, ребристый, в верхней части ветвистый</a:t>
            </a:r>
            <a:r>
              <a:rPr lang="ru-RU" sz="1200" dirty="0" smtClean="0">
                <a:latin typeface="Times New Roman" pitchFamily="18" charset="0"/>
                <a:cs typeface="Times New Roman" pitchFamily="18" charset="0"/>
              </a:rPr>
              <a:t>. Плоды</a:t>
            </a:r>
            <a:r>
              <a:rPr lang="ru-RU" sz="1200" dirty="0">
                <a:latin typeface="Times New Roman" pitchFamily="18" charset="0"/>
                <a:cs typeface="Times New Roman" pitchFamily="18" charset="0"/>
              </a:rPr>
              <a:t>: Длиной 4-6 мм и шириной 2,5-4 мм, овально-продолговатые</a:t>
            </a:r>
            <a:r>
              <a:rPr lang="ru-RU" sz="1200" dirty="0" smtClean="0">
                <a:latin typeface="Times New Roman" pitchFamily="18" charset="0"/>
                <a:cs typeface="Times New Roman" pitchFamily="18" charset="0"/>
              </a:rPr>
              <a:t>. Время </a:t>
            </a:r>
            <a:r>
              <a:rPr lang="ru-RU" sz="1200" dirty="0">
                <a:latin typeface="Times New Roman" pitchFamily="18" charset="0"/>
                <a:cs typeface="Times New Roman" pitchFamily="18" charset="0"/>
              </a:rPr>
              <a:t>цветения и плодоношения: Цветёт в июле, плодоносит в августе</a:t>
            </a:r>
            <a:r>
              <a:rPr lang="ru-RU" sz="1200" dirty="0" smtClean="0">
                <a:latin typeface="Times New Roman" pitchFamily="18" charset="0"/>
                <a:cs typeface="Times New Roman" pitchFamily="18" charset="0"/>
              </a:rPr>
              <a:t>. Продолжительность </a:t>
            </a:r>
            <a:r>
              <a:rPr lang="ru-RU" sz="1200" dirty="0">
                <a:latin typeface="Times New Roman" pitchFamily="18" charset="0"/>
                <a:cs typeface="Times New Roman" pitchFamily="18" charset="0"/>
              </a:rPr>
              <a:t>жизни: Монокарпический многолетник, реже двулетник, отмирающий после плодоношения.</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7029" y="4431088"/>
            <a:ext cx="2052870"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141737" y="4445152"/>
            <a:ext cx="1358942"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49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51520" y="162605"/>
            <a:ext cx="416535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err="1" smtClean="0">
                <a:solidFill>
                  <a:srgbClr val="C00000"/>
                </a:solidFill>
                <a:latin typeface="Times New Roman" pitchFamily="18" charset="0"/>
                <a:cs typeface="Times New Roman" pitchFamily="18" charset="0"/>
              </a:rPr>
              <a:t>Гирчовник</a:t>
            </a:r>
            <a:r>
              <a:rPr lang="ru-RU" b="1" dirty="0" smtClean="0">
                <a:solidFill>
                  <a:srgbClr val="C00000"/>
                </a:solidFill>
                <a:latin typeface="Times New Roman" pitchFamily="18" charset="0"/>
                <a:cs typeface="Times New Roman" pitchFamily="18" charset="0"/>
              </a:rPr>
              <a:t> </a:t>
            </a:r>
            <a:r>
              <a:rPr lang="ru-RU" b="1" dirty="0">
                <a:solidFill>
                  <a:srgbClr val="C00000"/>
                </a:solidFill>
                <a:latin typeface="Times New Roman" pitchFamily="18" charset="0"/>
                <a:cs typeface="Times New Roman" pitchFamily="18" charset="0"/>
              </a:rPr>
              <a:t>татарский (</a:t>
            </a:r>
            <a:r>
              <a:rPr lang="en-US" b="1" dirty="0" err="1">
                <a:solidFill>
                  <a:srgbClr val="C00000"/>
                </a:solidFill>
                <a:latin typeface="Times New Roman" pitchFamily="18" charset="0"/>
                <a:cs typeface="Times New Roman" pitchFamily="18" charset="0"/>
              </a:rPr>
              <a:t>Conioselinum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tataricum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Hoffm</a:t>
            </a:r>
            <a:r>
              <a:rPr lang="en-US" b="1" dirty="0">
                <a:solidFill>
                  <a:srgbClr val="C00000"/>
                </a:solidFill>
                <a:latin typeface="Times New Roman" pitchFamily="18" charset="0"/>
                <a:cs typeface="Times New Roman" pitchFamily="18" charset="0"/>
              </a:rPr>
              <a:t>.)</a:t>
            </a:r>
            <a:r>
              <a:rPr lang="ru-RU" sz="1200" b="1" dirty="0">
                <a:latin typeface="Times New Roman" pitchFamily="18" charset="0"/>
                <a:cs typeface="Times New Roman" pitchFamily="18" charset="0"/>
              </a:rPr>
              <a:t>. </a:t>
            </a:r>
            <a:r>
              <a:rPr lang="ru-RU" sz="1200" dirty="0">
                <a:latin typeface="Times New Roman" pitchFamily="18" charset="0"/>
                <a:cs typeface="Times New Roman" pitchFamily="18" charset="0"/>
              </a:rPr>
              <a:t>Цветки: Зонтики с внутренней стороны имеют от 15 до 40 шероховатых лучей; обёртки нет или она представлена 1-3 опадающими листочками; листочки </a:t>
            </a:r>
            <a:r>
              <a:rPr lang="ru-RU" sz="1200" dirty="0" err="1">
                <a:latin typeface="Times New Roman" pitchFamily="18" charset="0"/>
                <a:cs typeface="Times New Roman" pitchFamily="18" charset="0"/>
              </a:rPr>
              <a:t>обёрточек</a:t>
            </a:r>
            <a:r>
              <a:rPr lang="ru-RU" sz="1200" dirty="0">
                <a:latin typeface="Times New Roman" pitchFamily="18" charset="0"/>
                <a:cs typeface="Times New Roman" pitchFamily="18" charset="0"/>
              </a:rPr>
              <a:t> линейно-нитевидные, многочисленные, длиннее цветоножек. Зубцы чашечки незаметные. Лепестки белые, с загнутой внутрь верхушкой, наружные - несколько крупнее.</a:t>
            </a:r>
          </a:p>
          <a:p>
            <a:pPr algn="just" eaLnBrk="1" hangingPunct="1"/>
            <a:r>
              <a:rPr lang="ru-RU" sz="1200" dirty="0">
                <a:latin typeface="Times New Roman" pitchFamily="18" charset="0"/>
                <a:cs typeface="Times New Roman" pitchFamily="18" charset="0"/>
              </a:rPr>
              <a:t>Листья: Нижние листья черешковые, пластинки их в очертании треугольные, дважды-трижды </a:t>
            </a:r>
            <a:r>
              <a:rPr lang="ru-RU" sz="1200" dirty="0" err="1">
                <a:latin typeface="Times New Roman" pitchFamily="18" charset="0"/>
                <a:cs typeface="Times New Roman" pitchFamily="18" charset="0"/>
              </a:rPr>
              <a:t>перисторассечённые</a:t>
            </a:r>
            <a:r>
              <a:rPr lang="ru-RU" sz="1200" dirty="0">
                <a:latin typeface="Times New Roman" pitchFamily="18" charset="0"/>
                <a:cs typeface="Times New Roman" pitchFamily="18" charset="0"/>
              </a:rPr>
              <a:t>; черешки округлые, при основании расширенные в стеблеобъемлющие влагалища; средние и верхние стеблевые листья с узкими и длинными влагалищами. Высота: до 250 см. Стебель: Со слегка коленчато изогнутым в узлах стеблем. Плоды: Голый, блестящий, яйцевидно-продолговатый. Время цветения и плодоношения: Цветёт в июне-июле, плодоносит в июле-августе. Продолжительность жизни: Многолетнее растение. </a:t>
            </a:r>
            <a:r>
              <a:rPr lang="ru-RU" sz="1200" dirty="0" err="1">
                <a:latin typeface="Times New Roman" pitchFamily="18" charset="0"/>
                <a:cs typeface="Times New Roman" pitchFamily="18" charset="0"/>
              </a:rPr>
              <a:t>Гирчовник</a:t>
            </a:r>
            <a:r>
              <a:rPr lang="ru-RU" sz="1200" dirty="0">
                <a:latin typeface="Times New Roman" pitchFamily="18" charset="0"/>
                <a:cs typeface="Times New Roman" pitchFamily="18" charset="0"/>
              </a:rPr>
              <a:t> татарский растёт по лесам, в прибрежных ивняках, ольшаниках, по заболоченным лугам и низинным болотам, на облесённых и открытых склонах, по лесным оврагам. В России встречается в европейской части и в Сибири. Известен во всех областях Средней России.</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353" y="4764163"/>
            <a:ext cx="3021692" cy="201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одержимое 2"/>
          <p:cNvSpPr txBox="1">
            <a:spLocks/>
          </p:cNvSpPr>
          <p:nvPr/>
        </p:nvSpPr>
        <p:spPr>
          <a:xfrm>
            <a:off x="4716016" y="131706"/>
            <a:ext cx="4176464" cy="39290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accent6">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b="1" dirty="0">
                <a:solidFill>
                  <a:srgbClr val="C00000"/>
                </a:solidFill>
                <a:latin typeface="Times New Roman" pitchFamily="18" charset="0"/>
                <a:cs typeface="Times New Roman" pitchFamily="18" charset="0"/>
              </a:rPr>
              <a:t>Синеголовник плосколистный или Синеголовник плоский (лат. </a:t>
            </a:r>
            <a:r>
              <a:rPr lang="ru-RU" sz="2000" b="1" dirty="0" err="1">
                <a:solidFill>
                  <a:srgbClr val="C00000"/>
                </a:solidFill>
                <a:latin typeface="Times New Roman" pitchFamily="18" charset="0"/>
                <a:cs typeface="Times New Roman" pitchFamily="18" charset="0"/>
              </a:rPr>
              <a:t>Eryngium</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planum</a:t>
            </a:r>
            <a:r>
              <a:rPr lang="ru-RU" sz="2000" b="1" dirty="0">
                <a:solidFill>
                  <a:srgbClr val="C00000"/>
                </a:solidFill>
                <a:latin typeface="Times New Roman" pitchFamily="18" charset="0"/>
                <a:cs typeface="Times New Roman" pitchFamily="18" charset="0"/>
              </a:rPr>
              <a:t>) </a:t>
            </a:r>
            <a:r>
              <a:rPr lang="ru-RU" sz="1200" dirty="0">
                <a:latin typeface="Times New Roman" pitchFamily="18" charset="0"/>
                <a:cs typeface="Times New Roman" pitchFamily="18" charset="0"/>
              </a:rPr>
              <a:t>— многолетнее растение, вид рода Синеголовник (</a:t>
            </a:r>
            <a:r>
              <a:rPr lang="ru-RU" sz="1200" dirty="0" err="1">
                <a:latin typeface="Times New Roman" pitchFamily="18" charset="0"/>
                <a:cs typeface="Times New Roman" pitchFamily="18" charset="0"/>
              </a:rPr>
              <a:t>Eryngium</a:t>
            </a:r>
            <a:r>
              <a:rPr lang="ru-RU" sz="1200" dirty="0">
                <a:latin typeface="Times New Roman" pitchFamily="18" charset="0"/>
                <a:cs typeface="Times New Roman" pitchFamily="18" charset="0"/>
              </a:rPr>
              <a:t>) семейства Зонтичные (</a:t>
            </a:r>
            <a:r>
              <a:rPr lang="ru-RU" sz="1200" dirty="0" err="1">
                <a:latin typeface="Times New Roman" pitchFamily="18" charset="0"/>
                <a:cs typeface="Times New Roman" pitchFamily="18" charset="0"/>
              </a:rPr>
              <a:t>Umbelliferae</a:t>
            </a:r>
            <a:r>
              <a:rPr lang="ru-RU" sz="1200" dirty="0" smtClean="0">
                <a:latin typeface="Times New Roman" pitchFamily="18" charset="0"/>
                <a:cs typeface="Times New Roman" pitchFamily="18" charset="0"/>
              </a:rPr>
              <a:t>). Многолетнее растение с прямым стержневым </a:t>
            </a:r>
            <a:r>
              <a:rPr lang="ru-RU" sz="1200" dirty="0" smtClean="0">
                <a:latin typeface="Times New Roman" pitchFamily="18" charset="0"/>
                <a:cs typeface="Times New Roman" pitchFamily="18" charset="0"/>
                <a:hlinkClick r:id="rId3" tooltip="Корень"/>
              </a:rPr>
              <a:t>корнем</a:t>
            </a:r>
            <a:r>
              <a:rPr lang="ru-RU" sz="1200" dirty="0" smtClean="0">
                <a:latin typeface="Times New Roman" pitchFamily="18" charset="0"/>
                <a:cs typeface="Times New Roman" pitchFamily="18" charset="0"/>
              </a:rPr>
              <a:t>.</a:t>
            </a:r>
          </a:p>
          <a:p>
            <a:pPr marL="0" indent="0" algn="just">
              <a:buNone/>
            </a:pPr>
            <a:r>
              <a:rPr lang="ru-RU" sz="1200" dirty="0" smtClean="0">
                <a:latin typeface="Times New Roman" pitchFamily="18" charset="0"/>
                <a:cs typeface="Times New Roman" pitchFamily="18" charset="0"/>
                <a:hlinkClick r:id="rId4" tooltip="Стебель"/>
              </a:rPr>
              <a:t>Стебли</a:t>
            </a:r>
            <a:r>
              <a:rPr lang="ru-RU" sz="1200" dirty="0" smtClean="0">
                <a:latin typeface="Times New Roman" pitchFamily="18" charset="0"/>
                <a:cs typeface="Times New Roman" pitchFamily="18" charset="0"/>
              </a:rPr>
              <a:t> высотой до 1 метра, в верхней части ветвистые. Все части растения, особенно верхняя, имеют голубой или фиолетовый оттенок.</a:t>
            </a:r>
          </a:p>
          <a:p>
            <a:pPr marL="0" indent="0" algn="just">
              <a:buNone/>
            </a:pPr>
            <a:r>
              <a:rPr lang="ru-RU" sz="1200" dirty="0" smtClean="0">
                <a:latin typeface="Times New Roman" pitchFamily="18" charset="0"/>
                <a:cs typeface="Times New Roman" pitchFamily="18" charset="0"/>
                <a:hlinkClick r:id="rId5" tooltip="Лист"/>
              </a:rPr>
              <a:t>Листья</a:t>
            </a:r>
            <a:r>
              <a:rPr lang="ru-RU" sz="1200" dirty="0" smtClean="0">
                <a:latin typeface="Times New Roman" pitchFamily="18" charset="0"/>
                <a:cs typeface="Times New Roman" pitchFamily="18" charset="0"/>
              </a:rPr>
              <a:t> жёсткие, кожистые, по краям с колючими зубцами. Прикорневые листья овальные или яйцевидные, длиной до 15 см, на длинных черешках. В средней части стебля — </a:t>
            </a:r>
            <a:r>
              <a:rPr lang="ru-RU" sz="1200" dirty="0" err="1" smtClean="0">
                <a:latin typeface="Times New Roman" pitchFamily="18" charset="0"/>
                <a:cs typeface="Times New Roman" pitchFamily="18" charset="0"/>
              </a:rPr>
              <a:t>неяснолопастные</a:t>
            </a:r>
            <a:r>
              <a:rPr lang="ru-RU" sz="1200" dirty="0" smtClean="0">
                <a:latin typeface="Times New Roman" pitchFamily="18" charset="0"/>
                <a:cs typeface="Times New Roman" pitchFamily="18" charset="0"/>
              </a:rPr>
              <a:t>, на коротких черешках. В верхней части стебля листья сидячие, </a:t>
            </a:r>
            <a:r>
              <a:rPr lang="ru-RU" sz="1200" dirty="0" err="1" smtClean="0">
                <a:latin typeface="Times New Roman" pitchFamily="18" charset="0"/>
                <a:cs typeface="Times New Roman" pitchFamily="18" charset="0"/>
              </a:rPr>
              <a:t>пальчатораздельные</a:t>
            </a:r>
            <a:r>
              <a:rPr lang="ru-RU" sz="1200" dirty="0" smtClean="0">
                <a:latin typeface="Times New Roman" pitchFamily="18" charset="0"/>
                <a:cs typeface="Times New Roman" pitchFamily="18" charset="0"/>
              </a:rPr>
              <a:t> с 3—5 долями.</a:t>
            </a:r>
          </a:p>
          <a:p>
            <a:pPr marL="0" indent="0" algn="just">
              <a:buNone/>
            </a:pPr>
            <a:r>
              <a:rPr lang="ru-RU" sz="1200" dirty="0" smtClean="0">
                <a:latin typeface="Times New Roman" pitchFamily="18" charset="0"/>
                <a:cs typeface="Times New Roman" pitchFamily="18" charset="0"/>
                <a:hlinkClick r:id="rId6" tooltip="Цветок"/>
              </a:rPr>
              <a:t>Цветки</a:t>
            </a:r>
            <a:r>
              <a:rPr lang="ru-RU" sz="1200" dirty="0" smtClean="0">
                <a:latin typeface="Times New Roman" pitchFamily="18" charset="0"/>
                <a:cs typeface="Times New Roman" pitchFamily="18" charset="0"/>
              </a:rPr>
              <a:t> с голубыми или синими лепестками собраны в плотные яйцевидные головки длиной до 2 см. Листочки обвёртки, </a:t>
            </a:r>
            <a:r>
              <a:rPr lang="ru-RU" sz="1200" dirty="0" smtClean="0">
                <a:latin typeface="Times New Roman" pitchFamily="18" charset="0"/>
                <a:cs typeface="Times New Roman" pitchFamily="18" charset="0"/>
                <a:hlinkClick r:id="rId7" tooltip="Прицветник"/>
              </a:rPr>
              <a:t>прицветники</a:t>
            </a:r>
            <a:r>
              <a:rPr lang="ru-RU" sz="1200" dirty="0" smtClean="0">
                <a:latin typeface="Times New Roman" pitchFamily="18" charset="0"/>
                <a:cs typeface="Times New Roman" pitchFamily="18" charset="0"/>
              </a:rPr>
              <a:t> и </a:t>
            </a:r>
            <a:r>
              <a:rPr lang="ru-RU" sz="1200" dirty="0" smtClean="0">
                <a:latin typeface="Times New Roman" pitchFamily="18" charset="0"/>
                <a:cs typeface="Times New Roman" pitchFamily="18" charset="0"/>
                <a:hlinkClick r:id="rId8" tooltip="Чашелистик"/>
              </a:rPr>
              <a:t>чашелистики</a:t>
            </a:r>
            <a:r>
              <a:rPr lang="ru-RU" sz="1200" dirty="0" smtClean="0">
                <a:latin typeface="Times New Roman" pitchFamily="18" charset="0"/>
                <a:cs typeface="Times New Roman" pitchFamily="18" charset="0"/>
              </a:rPr>
              <a:t> ланцетовидные, с остистыми зубцами. Листочки обвёртки по длине равны цветочным головкам или даже длиннее. Цветёт синеголовник плосколистный в июне—июле.</a:t>
            </a:r>
          </a:p>
          <a:p>
            <a:pPr marL="0" indent="0" algn="just">
              <a:buNone/>
            </a:pPr>
            <a:r>
              <a:rPr lang="ru-RU" sz="1200" dirty="0" smtClean="0">
                <a:latin typeface="Times New Roman" pitchFamily="18" charset="0"/>
                <a:cs typeface="Times New Roman" pitchFamily="18" charset="0"/>
                <a:hlinkClick r:id="rId9" tooltip="Плод"/>
              </a:rPr>
              <a:t>Плоды</a:t>
            </a:r>
            <a:r>
              <a:rPr lang="ru-RU" sz="1200" dirty="0" smtClean="0">
                <a:latin typeface="Times New Roman" pitchFamily="18" charset="0"/>
                <a:cs typeface="Times New Roman" pitchFamily="18" charset="0"/>
              </a:rPr>
              <a:t> яйцевидные, чешуйчатые длиной до 3 мм.</a:t>
            </a:r>
          </a:p>
          <a:p>
            <a:pPr marL="0" indent="0">
              <a:buNone/>
            </a:pPr>
            <a:endParaRPr lang="ru-RU" sz="1200" b="1" dirty="0" smtClean="0">
              <a:solidFill>
                <a:srgbClr val="C00000"/>
              </a:solidFill>
              <a:latin typeface="Times New Roman" pitchFamily="18" charset="0"/>
              <a:cs typeface="Times New Roman" pitchFamily="18" charset="0"/>
            </a:endParaRPr>
          </a:p>
          <a:p>
            <a:endParaRPr lang="ru-RU" sz="1800" dirty="0" smtClean="0"/>
          </a:p>
        </p:txBody>
      </p:sp>
      <p:pic>
        <p:nvPicPr>
          <p:cNvPr id="5" name="Picture 2" descr="https://encrypted-tbn3.gstatic.com/images?q=tbn:ANd9GcTn5AVTLjBilNBa-cQdfKsXM3nFKu5HMm41YWEH7MdQOJcOLtdVxQ"/>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27623" y="4764163"/>
            <a:ext cx="2688793" cy="201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26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www.inf-red.ru/plants/gorechavka_krestovidny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4918076"/>
            <a:ext cx="1373028" cy="182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ttps://encrypted-tbn0.gstatic.com/images?q=tbn:ANd9GcQh8Hode7TjVfpv4qhG4oREnWjf_10mDQDLsA6TcYupdOuzdp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1" y="4918076"/>
            <a:ext cx="18634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4788024" y="116632"/>
            <a:ext cx="4095400" cy="4339650"/>
          </a:xfrm>
          <a:prstGeom prst="rect">
            <a:avLst/>
          </a:prstGeom>
          <a:noFill/>
          <a:ln w="9525">
            <a:noFill/>
            <a:miter lim="800000"/>
            <a:headEnd/>
            <a:tailEnd/>
          </a:ln>
        </p:spPr>
        <p:txBody>
          <a:bodyPr wrap="square">
            <a:spAutoFit/>
          </a:bodyPr>
          <a:lstStyle/>
          <a:p>
            <a:pPr algn="just"/>
            <a:r>
              <a:rPr lang="vi-VN" b="1" dirty="0">
                <a:solidFill>
                  <a:srgbClr val="C00000"/>
                </a:solidFill>
                <a:latin typeface="Times New Roman" pitchFamily="18" charset="0"/>
                <a:cs typeface="Times New Roman" pitchFamily="18" charset="0"/>
              </a:rPr>
              <a:t>Змееголо́вник Рю́йша (лат. </a:t>
            </a:r>
            <a:r>
              <a:rPr lang="en-US" b="1" dirty="0" err="1">
                <a:solidFill>
                  <a:srgbClr val="C00000"/>
                </a:solidFill>
                <a:latin typeface="Times New Roman" pitchFamily="18" charset="0"/>
                <a:cs typeface="Times New Roman" pitchFamily="18" charset="0"/>
              </a:rPr>
              <a:t>Dracocephalum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ruyschiana</a:t>
            </a:r>
            <a:r>
              <a:rPr lang="en-US" b="1" dirty="0">
                <a:solidFill>
                  <a:srgbClr val="C00000"/>
                </a:solidFill>
                <a:latin typeface="Times New Roman" pitchFamily="18" charset="0"/>
                <a:cs typeface="Times New Roman" pitchFamily="18" charset="0"/>
              </a:rPr>
              <a:t>) </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вид многолетних травянистых растений рода Змееголовник</a:t>
            </a:r>
            <a:r>
              <a:rPr lang="ru-RU" sz="1200" dirty="0">
                <a:latin typeface="Times New Roman" pitchFamily="18" charset="0"/>
                <a:cs typeface="Times New Roman" pitchFamily="18" charset="0"/>
              </a:rPr>
              <a:t>.</a:t>
            </a:r>
            <a:r>
              <a:rPr lang="vi-VN" sz="1200" dirty="0">
                <a:latin typeface="Times New Roman" pitchFamily="18" charset="0"/>
                <a:cs typeface="Times New Roman" pitchFamily="18" charset="0"/>
              </a:rPr>
              <a:t> </a:t>
            </a:r>
            <a:r>
              <a:rPr lang="ru-RU" sz="1200" dirty="0">
                <a:latin typeface="Times New Roman" pitchFamily="18" charset="0"/>
                <a:cs typeface="Times New Roman" pitchFamily="18" charset="0"/>
              </a:rPr>
              <a:t>Цветки: Цветки крупные, с ярко-синим венчиком длиной 2-2,8 см, собраны в мутовки, которые сближены на концах стеблей в плотное колосовидное соцветие. Листья: Листья ланцетно-линейные или линейные, </a:t>
            </a:r>
            <a:r>
              <a:rPr lang="ru-RU" sz="1200" dirty="0" err="1">
                <a:latin typeface="Times New Roman" pitchFamily="18" charset="0"/>
                <a:cs typeface="Times New Roman" pitchFamily="18" charset="0"/>
              </a:rPr>
              <a:t>цельнокрайние</a:t>
            </a:r>
            <a:r>
              <a:rPr lang="ru-RU" sz="1200" dirty="0">
                <a:latin typeface="Times New Roman" pitchFamily="18" charset="0"/>
                <a:cs typeface="Times New Roman" pitchFamily="18" charset="0"/>
              </a:rPr>
              <a:t>, с завёрнутыми краями, сидячие, сверху тёмно-зелёные, блестящие, снизу более светлые, с точечными желёзками. Высота: 20-60 см.  Стеблей несколько, они прямостоячие, с укороченными побегами в пазухах листьев. Подземная часть: С ветвистым корневищем. Плоды: Чёрные, яйцевидные, длиной до 2,5 мм, неясно трёхгранные. Время цветения и плодоношения: Цветёт в июне-июле, плоды созревают в июле-августе. Продолжительность жизни: Многолетнее растение.</a:t>
            </a:r>
          </a:p>
          <a:p>
            <a:pPr algn="just"/>
            <a:r>
              <a:rPr lang="ru-RU" sz="1200" dirty="0">
                <a:latin typeface="Times New Roman" pitchFamily="18" charset="0"/>
                <a:cs typeface="Times New Roman" pitchFamily="18" charset="0"/>
              </a:rPr>
              <a:t>Местообитание: Змееголовник </a:t>
            </a:r>
            <a:r>
              <a:rPr lang="ru-RU" sz="1200" dirty="0" err="1">
                <a:latin typeface="Times New Roman" pitchFamily="18" charset="0"/>
                <a:cs typeface="Times New Roman" pitchFamily="18" charset="0"/>
              </a:rPr>
              <a:t>Рюйша</a:t>
            </a:r>
            <a:r>
              <a:rPr lang="ru-RU" sz="1200" dirty="0">
                <a:latin typeface="Times New Roman" pitchFamily="18" charset="0"/>
                <a:cs typeface="Times New Roman" pitchFamily="18" charset="0"/>
              </a:rPr>
              <a:t> растёт в светлых лесах, на опушках, полянах, в зарослях кустарников, на открытых известняковых склонах. Светолюбив, предпочитает песчаные и карбонатные почвы. Растёт всегда рассеянно, сокращаясь в численности по мере развития густого травостоя из высокорослых растений.</a:t>
            </a:r>
          </a:p>
        </p:txBody>
      </p:sp>
      <p:pic>
        <p:nvPicPr>
          <p:cNvPr id="8" name="Picture 2"/>
          <p:cNvPicPr>
            <a:picLocks noChangeAspect="1" noChangeArrowheads="1"/>
          </p:cNvPicPr>
          <p:nvPr/>
        </p:nvPicPr>
        <p:blipFill>
          <a:blip r:embed="rId4" cstate="print"/>
          <a:srcRect/>
          <a:stretch>
            <a:fillRect/>
          </a:stretch>
        </p:blipFill>
        <p:spPr bwMode="auto">
          <a:xfrm>
            <a:off x="5724525" y="4918075"/>
            <a:ext cx="2439988" cy="1828800"/>
          </a:xfrm>
          <a:prstGeom prst="rect">
            <a:avLst/>
          </a:prstGeom>
          <a:noFill/>
          <a:ln w="9525">
            <a:noFill/>
            <a:miter lim="800000"/>
            <a:headEnd/>
            <a:tailEnd/>
          </a:ln>
          <a:effectLst/>
        </p:spPr>
      </p:pic>
      <p:sp>
        <p:nvSpPr>
          <p:cNvPr id="9" name="TextBox 1"/>
          <p:cNvSpPr txBox="1">
            <a:spLocks noChangeArrowheads="1"/>
          </p:cNvSpPr>
          <p:nvPr/>
        </p:nvSpPr>
        <p:spPr bwMode="auto">
          <a:xfrm>
            <a:off x="142719" y="173038"/>
            <a:ext cx="4165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b="1" dirty="0">
                <a:solidFill>
                  <a:srgbClr val="C00000"/>
                </a:solidFill>
                <a:latin typeface="Times New Roman" pitchFamily="18" charset="0"/>
                <a:cs typeface="Times New Roman" pitchFamily="18" charset="0"/>
              </a:rPr>
              <a:t>Горечавка крестовидная (</a:t>
            </a:r>
            <a:r>
              <a:rPr lang="ru-RU" b="1" dirty="0" err="1">
                <a:solidFill>
                  <a:srgbClr val="C00000"/>
                </a:solidFill>
                <a:latin typeface="Times New Roman" pitchFamily="18" charset="0"/>
                <a:cs typeface="Times New Roman" pitchFamily="18" charset="0"/>
              </a:rPr>
              <a:t>Gentiana</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cruciata</a:t>
            </a:r>
            <a:r>
              <a:rPr lang="ru-RU" b="1" dirty="0">
                <a:solidFill>
                  <a:srgbClr val="C00000"/>
                </a:solidFill>
                <a:latin typeface="Times New Roman" pitchFamily="18" charset="0"/>
                <a:cs typeface="Times New Roman" pitchFamily="18" charset="0"/>
              </a:rPr>
              <a:t> L.) </a:t>
            </a:r>
            <a:r>
              <a:rPr lang="ru-RU" b="1" dirty="0">
                <a:latin typeface="Times New Roman" pitchFamily="18" charset="0"/>
                <a:cs typeface="Times New Roman" pitchFamily="18" charset="0"/>
              </a:rPr>
              <a:t>- </a:t>
            </a:r>
            <a:r>
              <a:rPr lang="ru-RU" dirty="0"/>
              <a:t> </a:t>
            </a:r>
            <a:r>
              <a:rPr lang="ru-RU" sz="1400" dirty="0">
                <a:latin typeface="Times New Roman" pitchFamily="18" charset="0"/>
                <a:cs typeface="Times New Roman" pitchFamily="18" charset="0"/>
              </a:rPr>
              <a:t>Цветки четырёхчленные, крупные - длиной до 3,5 см, расположены пучками в пазухах верхних листьев на очень коротких цветоножках, образуя 4-6 густых мутовок. Листья двух типов: 5-8 из них, собранные в прикорневую розетку, овально-ланцетные или эллиптические, длиной 3-8 см и шириной 1,5-2,5 см; остальные - расположены густо на стебле, яйцевидно-ланцетные, длиной до 8 см и шириной до 2 см, сидят попарно (супротивно) и основаниями срастаются в длинные влагалища. </a:t>
            </a:r>
            <a:r>
              <a:rPr lang="ru-RU" sz="1400" u="sng" dirty="0">
                <a:latin typeface="Times New Roman" pitchFamily="18" charset="0"/>
                <a:cs typeface="Times New Roman" pitchFamily="18" charset="0"/>
              </a:rPr>
              <a:t>Высота</a:t>
            </a:r>
            <a:r>
              <a:rPr lang="ru-RU" sz="1400" dirty="0">
                <a:latin typeface="Times New Roman" pitchFamily="18" charset="0"/>
                <a:cs typeface="Times New Roman" pitchFamily="18" charset="0"/>
              </a:rPr>
              <a:t>: 20-50 см. </a:t>
            </a:r>
            <a:r>
              <a:rPr lang="ru-RU" sz="1400" u="sng" dirty="0">
                <a:latin typeface="Times New Roman" pitchFamily="18" charset="0"/>
                <a:cs typeface="Times New Roman" pitchFamily="18" charset="0"/>
              </a:rPr>
              <a:t>Стебель</a:t>
            </a:r>
            <a:r>
              <a:rPr lang="ru-RU" sz="1400" dirty="0">
                <a:latin typeface="Times New Roman" pitchFamily="18" charset="0"/>
                <a:cs typeface="Times New Roman" pitchFamily="18" charset="0"/>
              </a:rPr>
              <a:t>: Стебли прямостоячие или приподнимающиеся, довольно грубые, диаметром 2-3 мм. Основания стеблей окутаны волокнистыми влагалищами старых листьев. </a:t>
            </a:r>
            <a:r>
              <a:rPr lang="ru-RU" sz="1400" u="sng" dirty="0">
                <a:latin typeface="Times New Roman" pitchFamily="18" charset="0"/>
                <a:cs typeface="Times New Roman" pitchFamily="18" charset="0"/>
              </a:rPr>
              <a:t>Корень</a:t>
            </a:r>
            <a:r>
              <a:rPr lang="ru-RU" sz="1400" dirty="0">
                <a:latin typeface="Times New Roman" pitchFamily="18" charset="0"/>
                <a:cs typeface="Times New Roman" pitchFamily="18" charset="0"/>
              </a:rPr>
              <a:t>: С толстым корневищем. </a:t>
            </a:r>
            <a:r>
              <a:rPr lang="ru-RU" sz="1400" u="sng" dirty="0">
                <a:latin typeface="Times New Roman" pitchFamily="18" charset="0"/>
                <a:cs typeface="Times New Roman" pitchFamily="18" charset="0"/>
              </a:rPr>
              <a:t>Плоды</a:t>
            </a:r>
            <a:r>
              <a:rPr lang="ru-RU" sz="1400" dirty="0">
                <a:latin typeface="Times New Roman" pitchFamily="18" charset="0"/>
                <a:cs typeface="Times New Roman" pitchFamily="18" charset="0"/>
              </a:rPr>
              <a:t>: Продолговатые коробочки. </a:t>
            </a:r>
            <a:r>
              <a:rPr lang="ru-RU" sz="1400" u="sng" dirty="0">
                <a:latin typeface="Times New Roman" pitchFamily="18" charset="0"/>
                <a:cs typeface="Times New Roman" pitchFamily="18" charset="0"/>
              </a:rPr>
              <a:t>Семена</a:t>
            </a:r>
            <a:r>
              <a:rPr lang="ru-RU" sz="1400" dirty="0">
                <a:latin typeface="Times New Roman" pitchFamily="18" charset="0"/>
                <a:cs typeface="Times New Roman" pitchFamily="18" charset="0"/>
              </a:rPr>
              <a:t>: Блестящие коричневые. Цветёт в июне-августе, плоды созревают в июле-сентябре.</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Многолетнее растение.</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47163413"/>
      </p:ext>
    </p:extLst>
  </p:cSld>
  <p:clrMapOvr>
    <a:masterClrMapping/>
  </p:clrMapOvr>
</p:sld>
</file>

<file path=ppt/theme/theme1.xml><?xml version="1.0" encoding="utf-8"?>
<a:theme xmlns:a="http://schemas.openxmlformats.org/drawingml/2006/main" name="lessss54387">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33E0A40001E814E995471E0489B1028" ma:contentTypeVersion="1" ma:contentTypeDescription="Создание документа." ma:contentTypeScope="" ma:versionID="1ef7d38ec03c930eb334f4ee5131ff55">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BE0CE5-201E-408B-B3BA-32A7575D3CB4}"/>
</file>

<file path=customXml/itemProps2.xml><?xml version="1.0" encoding="utf-8"?>
<ds:datastoreItem xmlns:ds="http://schemas.openxmlformats.org/officeDocument/2006/customXml" ds:itemID="{A1E757FC-6D3E-4626-BDA9-5E0E5270DBAE}"/>
</file>

<file path=customXml/itemProps3.xml><?xml version="1.0" encoding="utf-8"?>
<ds:datastoreItem xmlns:ds="http://schemas.openxmlformats.org/officeDocument/2006/customXml" ds:itemID="{C64A0465-E0B9-40F6-BD7C-7D34A319BB51}"/>
</file>

<file path=docProps/app.xml><?xml version="1.0" encoding="utf-8"?>
<Properties xmlns="http://schemas.openxmlformats.org/officeDocument/2006/extended-properties" xmlns:vt="http://schemas.openxmlformats.org/officeDocument/2006/docPropsVTypes">
  <Template>lessss54387</Template>
  <TotalTime>196</TotalTime>
  <Words>6314</Words>
  <Application>Microsoft Office PowerPoint</Application>
  <PresentationFormat>Экран (4:3)</PresentationFormat>
  <Paragraphs>105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lessss54387</vt:lpstr>
      <vt:lpstr>Нерехтский район</vt:lpstr>
      <vt:lpstr>Растения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Животные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dc:creator>
  <cp:lastModifiedBy>Светлана</cp:lastModifiedBy>
  <cp:revision>25</cp:revision>
  <dcterms:created xsi:type="dcterms:W3CDTF">2012-11-02T14:20:26Z</dcterms:created>
  <dcterms:modified xsi:type="dcterms:W3CDTF">2013-08-01T13:33:42Z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0x010100533E0A40001E814E995471E0489B1028</vt:lpwstr>
  </property>
</Properties>
</file>