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58" r:id="rId21"/>
    <p:sldId id="278" r:id="rId22"/>
    <p:sldId id="259" r:id="rId23"/>
    <p:sldId id="286" r:id="rId24"/>
    <p:sldId id="287" r:id="rId25"/>
    <p:sldId id="288" r:id="rId26"/>
    <p:sldId id="289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EBAE"/>
    <a:srgbClr val="06A23A"/>
    <a:srgbClr val="FF3399"/>
    <a:srgbClr val="A0E8F2"/>
    <a:srgbClr val="1FB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3456789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89084" y="3643314"/>
            <a:ext cx="3761167" cy="306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1B466-BE97-4BD7-8387-75AB69004AAA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2B671-B312-4F26-AABE-F1D164CEEB5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chemeClr val="bg2">
              <a:lumMod val="25000"/>
            </a:schemeClr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25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25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25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9471" y="1844824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i="1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Красносельский</a:t>
            </a:r>
            <a:r>
              <a:rPr lang="ru-RU" sz="54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5400" i="1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Krasnoselski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1979550" cy="247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716463" y="188913"/>
            <a:ext cx="4175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«Красная книга – это документ совести человека, по которому каждая нация перед лицом мира несет ответственность за сокровища своей природы»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994400" y="6143861"/>
            <a:ext cx="311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Ребятам о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«Красной книге»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Костромской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41764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Дремлик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Epipactis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— род многолетних травянистых растений семейства Орхидные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Orchidaceae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Многолетние травы с зелёными многочисленными листьями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Цветки поникающие, на коротких или длинноватых скрученных цветоножках; околоцветник с несколько расходящимися свободными листочками, наружными немного более длинными. Губа без шпорца, продолговатая, разделённая глубокой поперечной вырезкой с той и другой стороны на две доли: заднюю —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гипохилий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переднюю —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эпихилий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Гипохилий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обычно чашевидно-вогнутый, выделяющий со дна нектар;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эпихилий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почти плоский с гладкими или морщинистыми бугорками или гребешками при основании; колонка короткая, пыльник прикреплён своим основанием;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поллинии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неравнобоко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-грушевидные, двураздельные, связанные маленькой желёзкой. Завязь прямая.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r="14926" b="5497"/>
          <a:stretch/>
        </p:blipFill>
        <p:spPr bwMode="auto">
          <a:xfrm>
            <a:off x="596990" y="3477956"/>
            <a:ext cx="1454730" cy="30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/>
          <a:stretch/>
        </p:blipFill>
        <p:spPr bwMode="auto">
          <a:xfrm>
            <a:off x="2056858" y="3477956"/>
            <a:ext cx="1954227" cy="30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3548651"/>
            <a:ext cx="511526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44008" y="116632"/>
            <a:ext cx="424847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Та́йник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яйцеви́дный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Listéra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ováta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— травянистое растение  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многолетнее травянистое растение высотой 20-60 см. Стебель в верхней части густо опушенный, с 2-3 буроватыми чешуевидными листьями у основания. Два стеблевых листа яйцевидные почти супротивные, 4-13 см в длину и 3-8 см в ширину. Невзрачные зеленоватые цветки собраны в многоцветковое кистевидное соцветие. Листочки околоцветника, за исключением губы, 4-5 мм в длину, чашелистики достигают в ширину примерно 2 мм, 2 боковых лепестка - около 1 мм шириной. Губа 7-15 мм длиной, с двумя тупыми лопастями. Как и у большинства орхидей, у тайника выработались приспособления, обеспечивающие эффективное перекрестное опыление. В начале цветения выступающий вперед клювик прикрывает фертильную часть рыльца. Он также содержит липкую жидкость, которая при малейшем прикосновении выделяется и прикрепляет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поллинии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 насекомым-опылителям. Во второй фазе цветения, после отделения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поллиниев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клювик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риподнимается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освобождая доступ к фертильной части рыльца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42631"/>
            <a:ext cx="1720286" cy="283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3477956"/>
            <a:ext cx="216024" cy="26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42148"/>
            <a:ext cx="13144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1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44644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Бровник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одноклубневый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Herminium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monorchis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(L.) R.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Br.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Семейство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Орхидные – </a:t>
            </a:r>
            <a:r>
              <a:rPr lang="en-US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Orchidaceae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Бровник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одноклубневый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относится к семейству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орхидных. Евро-азиатский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лугово-болотный вид. В России широко распространен в европейской и азиатской частях. Многолетнее травянистое растение высотой 8–25 см, с одиночным округлым, ежегодно сменяющимся клубнем. Цветет в июле. Размножается преимущественно семенами. Образует микоризу с почвенными грибами. Растет по сырым лугам и полянам, моховым болотам, заболоченным лугам с кустарником, ольшаникам в долинах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рек.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7180"/>
            <a:ext cx="2441848" cy="265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19" y="4437112"/>
            <a:ext cx="306056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116632"/>
            <a:ext cx="42484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Гнездо́вка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настоя́щая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Neóttia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nídus-ávis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многолетнее травянистое корневищное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незелёное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растение; вид рода Гнездовка семейства Орхидные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Являясь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сапрофитом, растение питается продуктами гниения органических веществ. В России известны следующие народные названия растения: детская трава,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приворотень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гнездовик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младенчица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гнездичная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Жёлто-бурое растение с прямым стеблем и густым удлинённым соцветием, достигает в высоту 20—45 см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Чешуевидные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листья в количестве четырёх—шести прижаты к стеблю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Цветки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размещены на коротких цветоножках и пахнут мёдом. Гнездовка настоящая цветёт с мая по июль. Встречается в большей части Европы. Предпочитает тенистые леса и заросли кустарника с обилием перегноя. Растёт на кислом гумусе или среди гниющих корней и пней. В народной медицине применяются трава (стебли, листья, цветки) и корни растения. В измельчённом виде накладывается на гнойные раны или зубы при зубной боли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Водный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настой травы применяется при малярии, корней — как противоглистное средство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Химический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состав растения пока не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изучен.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"/>
          <a:stretch/>
        </p:blipFill>
        <p:spPr bwMode="auto">
          <a:xfrm>
            <a:off x="5004048" y="4001294"/>
            <a:ext cx="1556427" cy="266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01294"/>
            <a:ext cx="1660984" cy="26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04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3889375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Кубышка малая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Nuphar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pumila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вид многолетних травянистых растений рода Кубышка. Многолетнее водное растение; предпочитает (как и кувшинка) спокойные водоемы с ослабленным течением и волнением. Может произрастать на более глубоких местах, чем кувшинка. К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орневище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 2 см в диаметре, длинное, ползучее, Листья двух форм. Нижние (прикорневые) на черешках 26-40 см дл. с тонкими, по краю гофрированными листовыми пластинками. Эти листья подводные, сохраняются зелеными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фотосинтезируют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в зимнее время и отмирают весной с появлением в мае первых плавающих листьев. Верхние листья плавающие с почти плоскими черешками. Цветки 1,5-3 см в диаметре, желтые на длинных цветоножках. Чашелистики снаружи 1,2-2,2 см дл., зеленые, с внутренней стороны желтые. Лепестки - 4-6 мм дл., многочисленные, желтые, резко суженные к ноготку; тычинки многочисленные; пыльники короткие, почти квадратные. Рыльце выпуклое, с зубчатым краем и с 7-14 выдающимися лучами. Золотистый цветок кувшинки раскрыт в течение суток.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21163"/>
            <a:ext cx="3248025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88913"/>
            <a:ext cx="43204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Ломонос прямой (лат. 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Clematis recta)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вид цветковых растений рода Ломонос (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Clematis)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семейства Лютиковые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Ranunculaceae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природе ареал вида охватывает материковую часть Европы и Кавказ. Натурализовалось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повсеместно. Произрастает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кустарниках, лесах, в речных долинах. Стебель прямой, травянистый,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тонкобороздчатый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в верхней части коротко опушённый, более густо в узлах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Листья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голубовато-зеленые, перистые, с бороздчатыми голыми или слабо опушёнными черешками; листочки в числе 2—4 пар, более менее отставленные, коротко-черешковые, яйцевидные, крупные, длиной до 9 см, на вершине заострённые, при основании клиновидно суженные или слегка сердцевидные, по краю обычно цельные, снизу с выступающими жилками, сверху голые, более тёмные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Цветки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многочисленные в сложно щитковидном соцветии. Чашелистики в числе 4, молочно-белые, мелкие, длиной 8—15 мм, узко-яйцевидные или продолговато обратно-клиновидные, снизу с узкой коротко-пушистой каймой, сверху голые. Пыльники голые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Плодики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почти голые, сжатые, с недлинным и перисто-опушенным столбиком.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66" y="4188619"/>
            <a:ext cx="1610042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89" y="4188619"/>
            <a:ext cx="1753659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84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5076056" y="188913"/>
            <a:ext cx="3672657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Прострел раскрытый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Pulsatilla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patens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Mill.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Многолетнее травянистое растение высотой 10-12 (при плодах до 40) см с толстым вертикальным корневищем. Листья в прикорневой розетке, появляются обычно после цветения. Листья имеют длинные черешки и трижды-рассеченную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округлосердцевидную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очертании пластинку, в начале раз­вития опушенные. На стебле, несущем цветонос, имеется мутовка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сильноволосистых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листьев, рассеченных на узколинейные доли. Околоцветник простой, венчиковидный, состоит из шести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узкояйцевидных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сине-фиолетовых долей, снаружи опушенных. Тычинки и пестики многочисленные, плод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многоорешек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 перисто-волосистой остью, являющейся приспособлением для «ввинчивания» созревшего плода в почву. Цветение в апреле-мае, созревание плодов в мае-июне. Растение ядовито, обладает лекарственными свойства­ми.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Экология.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Растет в светлых сосновых борах с редким травянистым покровом,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верещатниках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предпочитает сухие южные песчаные склоны</a:t>
            </a:r>
            <a:r>
              <a:rPr lang="ru-RU" dirty="0"/>
              <a:t>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681538"/>
            <a:ext cx="2535237" cy="21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913"/>
            <a:ext cx="44644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Хохлатка промежуточная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Corydalis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intermedia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многолетнее травянистое поликарпическое растение. Клубень подземный, ежегодно сменяющийся, маленький, 8-15 мм в диаметре, шаровидный, светло-бурый. Корневая система состоит из ежегодно сменяющихся, эфемерных придаточных корней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Листовая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серия взрослых растений состоит из 3-4 чешуевидных и 2 срединных листьев. Междоузлие верхнего чешуевидного листа удлиненное (4-5 см). Соцветие - короткая, малоцветковая, до цветения поникающая верхушечная кисть. Прицветники цельные, крупные, обратнояйцевидные, туповатые или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короткозаостренные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Цветоножки тонкие, даже при плодах в 2-3 раза короче прицветников. Чашелистики очень мелкие, пленчатые, зубчатые. Венчик мелкий, около 15 мм длины, тускло-пурпурный, отгиб наружных лепестков довольно широкий, на верхушке с большой выемкой.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Плод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коробочка, прямостоячая или отклоненная, продолговатая, 10-15 мм длины и 4-5 мм ширины, заостренная в плоский носик, переходящий в столбик. Семена черные, блестящие, 2 мм в диаметре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Хохлатка промежуточная размножается семенным путем, вегетативное размножение почти полностью отсутствует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Хохлатка промежуточная 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эумезофит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произрастает на почвах разного механического состава: супесчаных, суглинистых и глинистых. Охотно селится на известняках. Растет на равнинах и в горах, в Альпах поднимается до 2 000 м над уровнем моря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4744006"/>
            <a:ext cx="2378829" cy="205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09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432048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Кровохлёбка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лека́рственная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или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апте́чная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Sanguisórba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officinális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многолетнее травянистое растение семейства Розовые. Растёт по заливным лугам, на полянах, по обрывам, в зарослях кустарников, по берегам болот и рек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Распространена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всей Европе, в Северной Америке и в умеренном климате Восточной Азии. Корневище горизонтальное, с длинными тонкими мочковатыми корнями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Стебель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большей частью одиночный, ребристый, внутри полый, голый, прямостоячий, высотой 30—90 см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прикорневой, длинночерешковый, крупный, непарноперистый, остропильчатый, сидячий, сверху тёмно-зелёный, снизу сизо-зелёный, верхние мельче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Цветки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мелкие, тёмно-пурпуровые, собраны в овальные, иногда колосовидные, головки, длиной 1—3 см, на длинных цветоносах. Цветёт с июля до августа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Плоды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односемянные четырёхгранные орешки коричневого цвета. Созревают в августе — сентябре. В корневищах содержатся дубильные вещества (до 23%), крахмал (до 30%), эфирное масло, сапонины, красящие вещества. В народной медицине отвары и настои корневищ (иногда соцветий и надземной части) используют как болеутоляющее, противовоспалительное, кровоостанавливающее и вяжущее средство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Хороший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медонос.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b="5220"/>
          <a:stretch/>
        </p:blipFill>
        <p:spPr bwMode="auto">
          <a:xfrm>
            <a:off x="467543" y="4369074"/>
            <a:ext cx="1569087" cy="235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61247"/>
            <a:ext cx="1800200" cy="235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644008" y="142875"/>
            <a:ext cx="4038600" cy="40719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Гера́нь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Ро́берта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Geránium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robertiánum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— растение семейства Гераниевые, вид рода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Герань.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Однолетнее растение высотой 20-50 см. По причине неприятного запаха его еще называют вонючкой. Стебель прямой, часто с красноватым оттенком, железисто-опушенный. Листья 3-5-перистораздельные, сегменты с торчащим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опушением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дваждыперисторассеченные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Цветки обычно по два на одной цветоножке. Лепестки длиной 9-13 мм, розовые, с 3 продольными полосками. Двустворчатые растрескивающиеся плоды с клювиком. Цветет с мая по октябрь. Размножается семенами. Плоды распространяются с помощью разбрасывающего устройства. Герань Роберта - довольно обычное растение. Предпочитает сырые, тенистые заросли, влажные скалы и камни, ее можно встретить даже в трещинах на старых деревьях, а также в лиственных и хвойных лесах. Вонючий аистник, как часто называют это лекарственное растение, легко распознается по его неприятному запаху, который особенно чувствуется, если пальцами растереть листья.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encrypted-tbn2.gstatic.com/images?q=tbn:ANd9GcQwxDAEy33QyIAhDklBCrzXfBSblp9pfnzS83Z78ZqTYpDyCpK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06" y="4369074"/>
            <a:ext cx="1769633" cy="235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/>
          <a:stretch/>
        </p:blipFill>
        <p:spPr bwMode="auto">
          <a:xfrm>
            <a:off x="6709407" y="4333171"/>
            <a:ext cx="1877457" cy="239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33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3"/>
          <p:cNvSpPr txBox="1">
            <a:spLocks/>
          </p:cNvSpPr>
          <p:nvPr/>
        </p:nvSpPr>
        <p:spPr>
          <a:xfrm>
            <a:off x="179512" y="153152"/>
            <a:ext cx="4038600" cy="3929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Молочай Бородина (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Euphorbia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borodinii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Sambuk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Растения 30—80 см высотой, голые или иногда опушённые, сизоватые. Корень ползучий,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тонкоцилиндрический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ветвистый, с длинными отпрысками. Корневая система распространяется от основания растения на глубину до 8 м и вдоль поверхности почвы до 5 м, Стебли прямостоячие, круглые, полосчатые, голе, наверху с 1—23 тонкими, часто изогнутыми, пазушными цветоносами 1,5—7,5 см длиной, ниже с густо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олиственными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впоследствии удлиняющимися нецветущими ветвями.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Верхушечные цветоносы, как и пазушные — простые или на конце один или два раза двураздельные. Листочки обёртки линейно-ланцетовидные или продолговато-яйцевидные, Нектарники жёлтые или зелёные, впоследствии буреющие, коротко-двурогие, часто почти безрогие. Столбики 1―1,5 мм длиной, внизу примерно на </a:t>
            </a:r>
            <a:r>
              <a:rPr lang="ru-RU" sz="12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⁄</a:t>
            </a:r>
            <a:r>
              <a:rPr lang="ru-RU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длины сросшиеся, наверху на </a:t>
            </a:r>
            <a:r>
              <a:rPr lang="ru-RU" sz="12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⁄</a:t>
            </a:r>
            <a:r>
              <a:rPr lang="ru-RU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рассечённые.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6" descr="&amp;Icy;&amp;zcy;&amp;ocy;&amp;bcy;&amp;rcy;&amp;acy;&amp;zhcy;&amp;iecy;&amp;ncy;&amp;icy;&amp;iecy; &amp;rcy;&amp;acy;&amp;scy;&amp;tcy;&amp;iecy;&amp;ncy;&amp;icy;&amp;yacy; Euphorbia borodini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3410"/>
            <a:ext cx="17145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5527"/>
          <a:stretch/>
        </p:blipFill>
        <p:spPr bwMode="auto">
          <a:xfrm>
            <a:off x="2198812" y="4053411"/>
            <a:ext cx="1785359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499992" y="153152"/>
            <a:ext cx="439248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Повойничек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мокричный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Elatine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alsinastrum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Цветки зеленоватые или розовато-белые, в мутовках в пазухах листьев. Чашечка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четырёхраздельная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длиной 1-2 мм. Лепестки в числе четырёх, эллиптические или продолговато-овальные, длиной 1,5-2,5(3) мм и шириной 0,6-2 мм, тупые, почти равные чашечке или несколько длиннее её. Тычинок восемь, они короче лепестков. Листья: Подводные листья по 8-12 собраны в мутовки, сидячие,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цельнокрайние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линейные или шиловидно-линейные, с одной жилкой, длиной 1,5-2,5 см и шириной 0,5-1 (2) мм; надводные - по 3-5(8) в мутовке, яйцевидно-ланцетные или овальные, с 3-7 жилками, длиной 0,4-1,5 см и шириной 1,5-5(8) мм, туповатые или коротко заострённые. Прилистники плёнчатые, острые, зубчатые, длиной около 1,5 мм. Высота: 5-30(40) см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Стебель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округлый, с четырьмя продольными бороздками, густо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олиственный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в основании разветвлённый и укореняющийся в узлах. Плоды: Коробочка, шаровидная или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вдавленно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-шаровидная, 3-5(6) мм в диаметре,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четырёхгнёздная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четырёхстворчатая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Семена: Многочисленные, длиной 0,8-1 мм, цилиндрические, восьмиугольные, поперечно-морщинистые. Растёт на сырых грунтовых дорогах, по канавам, в карьерах, часто в воде.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49" y="4242048"/>
            <a:ext cx="3570374" cy="23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22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41044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Двулепестник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парижский, или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Колдуница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парижская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Circaea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lutetiana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L.).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Соцветие верхушечное - простая или разветвлённая кисть. Цветоножки без прицветников. Чашечка с короткой трубкой и продолговато-яйцевидными, заострёнными, опушёнными зубцами. Лепестки розовые, равные чашечке. Тычинок две; пыльники длиной 0,6-1 мм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Листья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супротивные, с желобчатым черешком и яйцевидной или яйцевидно-ланцетной пластинкой, на верхушке заострённой, в основании округлой или сердцевидной, с мелкими редкими зубчиками по краям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Высота 20-50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Стебли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прямостоячие, простые или разветвлённые, опушённые мягкими волосками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Корневищное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растение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Плоды  овально-грушевидные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двусемянные, длиной около 3 мм, покрытые длинными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крючковидно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-изогнутыми щетинками, равными поперечнику плода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Цветёт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июне-июле, плодоносит в июле-августе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Многолетнее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растение.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Местообитание: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Двулепестник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парижский растёт в тенистых, чаще широколиственных лесах, а также в ольшаниках. Встречается во всех областях Средней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России.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2520"/>
            <a:ext cx="1440160" cy="265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63" y="4052520"/>
            <a:ext cx="1997631" cy="266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116632"/>
            <a:ext cx="4032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Бу́тень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арома́тный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Chaerophýllum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aromáticum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вид многолетних травянистых растений семейства Зонтичные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Apiaceae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). Распространён в умеренном климате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Европы.</a:t>
            </a:r>
          </a:p>
          <a:p>
            <a:pPr algn="just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Бутень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ароматный — травянистое двулетнее растение рода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бутень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 крепким высоким стеблем, 50—200 см высоты, бороздчатым, ветвистым, вздутым в узлах; листья дважды тройчатосложные, серо-зеленые, с зубчатыми долями. Цветки мелкие белые, в зонтиках о 15— 20 лучах, зонтики без общей обертки или с оберткой из 1 листочка,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зонтички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 7-9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широкопленчатыми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листочками обертки; плоды — продолговатые, с темными полосками. Цветет в июле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Народное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бутеня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ароматного —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старадуб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Бутень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ароматный встречается в кустарниках, смешанных лесах, по оврагам, нечасто, по всей стране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Корень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бутеня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ароматного содержит эфирное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масло.  Корень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бутеня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ароматного,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настоенный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 водке, применяют при желудочных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заболеваниях.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4" y="3963839"/>
            <a:ext cx="1800199" cy="275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28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79512" y="162605"/>
            <a:ext cx="4038600" cy="39290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Синеголовник плосколистный или Синеголовник плоский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Eryngium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planum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многолетнее растение, вид рода Синеголовник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Eryngium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семейства Зонтичные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Umbelliferae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). Многолетнее растение с прямым стержневым корнем.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Стебли высотой до 1 метра, в верхней части ветвистые. Все части растения, особенно верхняя, имеют голубой или фиолетовый оттенок.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Листья жёсткие, кожистые, по краям с колючими зубцами. Прикорневые листья овальные или яйцевидные, длиной до 15 см, на длинных черешках. В средней части стебля —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неяснолопастные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на коротких черешках. В верхней части стебля листья сидячие,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пальчатораздельные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 3—5 долями.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Цветки с голубыми или синими лепестками собраны в плотные яйцевидные головки длиной до 2 см. Листочки обвёртки, прицветники и чашелистики ланцетовидные, с остистыми зубцами. Листочки обвёртки по длине равны цветочным головкам или даже длиннее. Цветёт синеголовник плосколистный в июне—июле.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Плоды яйцевидные, чешуйчатые длиной до 3 мм.</a:t>
            </a:r>
          </a:p>
          <a:p>
            <a:pPr marL="0" indent="0">
              <a:buNone/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/>
          </a:p>
        </p:txBody>
      </p:sp>
      <p:pic>
        <p:nvPicPr>
          <p:cNvPr id="3" name="Picture 2" descr="https://encrypted-tbn3.gstatic.com/images?q=tbn:ANd9GcTn5AVTLjBilNBa-cQdfKsXM3nFKu5HMm41YWEH7MdQOJcOLtdVx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3204471" cy="240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62605"/>
            <a:ext cx="4176464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Пупочник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завитой, или ползучий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Omphalodes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scorpioides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Haenke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Schrank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Цветки одиночные, располагаются в пазухах листьев и в разветвлениях стебля на длинных тонких цветоножках, по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отцветании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ещё более удлиняющихся и дуговидно изгибающихся. Чашечка слабо опушённая прижатыми волосками, рассечена на пять ланцетных или продолговатых зубцов, при плодах увеличивающихся и становящихся звездчато-простёртыми, до 10 мм в диаметре. Венчик бледно-голубой, колесовидный, с короткой трубочкой и слегка вогнутым отгибом диаметром 4-5 мм, с тупыми или широкими лопастями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Листья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нежные, теневые, при сушке легко чернеющие, продолговато-ланцетные, длиной 2-4 см и шириной 1-2 см; нижние -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лопатчатые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суженные в черешок, супротивные; верхние - очередные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Стебель с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лежачими и приподнимающимися, слабыми побегами длиной до 35 см, ветвистыми, голыми или прижато щетинисто-опушёнными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Плоды -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эремы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буроватые, опушённые, около 3 мм в диаметре, с плёнчатым пузыревидно вздутым крылом, завёрнутым внутрь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Время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цветения и плодоношения: Цветёт в апреле-июне, плоды созревают в мае-июле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Однолетнее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или двулетнее растение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Пупочник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ползучий растёт в дубравах, реже мелколиственных лесах на богатой почве, преимущественно в долинах рек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74" y="4358751"/>
            <a:ext cx="2088231" cy="240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621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4032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Воробейник лекарственный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Lithospermum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officinalis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L.)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многолетнее травянистое растение высотой до 60 см с высоким ветвистым прямостоячим стеблем. Корень мощный, толстый, темно-красный. Стебель прямой до 50 см высотой, покрыт щетинистыми волосками. Листья ланцетные, сидячие, заостренные, жестко-шершавые, с жилками на нижней стороне. Цветки мелкие, беловато-зеленоватые. Плоды - белые блестящие, твердые, яйцевидные орешки - появляются в августе. Цветет воробейник в июне-июле. Латинское название: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lithon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- "каменный"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spermum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- "семя". Народное название: воробьиное семя, воробьиное зелье, каменное семя, журавлиное семя, жемчужная трава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Произрастает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лесах средней полосы и на юге европейской части России, на Кавказе, в Западной Европе. В лечебных целях используют все части растения воробейника лекарственного: стебли, листья, цветки и плоды. Траву собирают в июне-июле, плоды в августе. Кора корней содержит красный пигмент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литоспермин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плоды - жирное масло. В растении обнаружены вещества, тормозящие выработку гормонов щитовидной железы.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3569" r="5095" b="3415"/>
          <a:stretch/>
        </p:blipFill>
        <p:spPr bwMode="auto">
          <a:xfrm>
            <a:off x="424543" y="4343400"/>
            <a:ext cx="1676400" cy="230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23184"/>
            <a:ext cx="1730828" cy="230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9403" y="183589"/>
            <a:ext cx="4176464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Мытник Кауфмана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Pedicularis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kaufmannii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Pinzger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/>
              <a:t>.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Цветки почти сидячие, собраны в густые удлинённые верхушечные соцветия. Чашечка колокольчатая, покрытая длинными курчавыми волосками, с пятью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цельнокрайними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широкотреугольными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зубцами. Венчик жёлтый, длиной 25-28 мм, двугубый, с прямой трубкой; верхняя губа шлемовидная, вверху резко серповидно согнутая, клювовидная, с двумя острыми направленными вперёд и вниз зубцами; нижняя губа короче верхней, трёхлопастная, зазубренная, реснитчатая, с поперечно-овальной или почти округлой средней долей, которая в 1,5 раза уже боковых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Листья очередные, опушённые; прикорневые в общем очертании ланцетные, с черешками короче пластинки,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перисторассечённые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на продолговатые или яйцевидные сегменты, расставленные внизу и налегающие друг на друга в верхней части пластинки, сегменты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перистораздельные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хрящевато-заострённые; верхние листья сидячие, гребенчато-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перистораздельные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постепенно переходящие в прицветники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Высота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: 15-50 см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Стебель прямостоячий, простой, густо опушён тонкими курчавыми волосками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Плоды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: Косо-продолговатые коробочки, на верхушке оттянутые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Цветёт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мае-июле, плоды созревают в июне-августе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Многолетнее растение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Мытник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Кауфмана растёт на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остепнённых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лугах, в степях, светлых лесах, на полянах, придорожных луговинах.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22" y="4343400"/>
            <a:ext cx="1733818" cy="230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4339335"/>
            <a:ext cx="1368152" cy="231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968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Подмаренник промежуточный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Galium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intermedium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Schult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Цветки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верхушечных рыхлых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метельчато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-щитковидных соцветиях; цветоносы и цветоножки волосовидные, в 2-3 раза длиннее цветков, голые. Венчик белый, длиной 3-6 мм, с четырьмя яйцевидно-продолговатыми лопастями, которые срослись при основании, а заканчиваются коротким остриём. Тычинки короче лопастей венчика, пыльники жёлтые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Листья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линейно-ланцетные или ланцетные, длиной (23)40-45(60) мм и шириной (3,5)5-7(9) мм, суженные к обоим концам, часто на верхушке с коротким белым остриём, тонкие, с одной жилкой, серовато-зелёные, особенно снизу, располагаются в мутовках по 6-10 на коротких черешках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Высота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30-120 см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Стебель прямостоячий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гладкий, ветвистый, вверху четырёхгранный, внизу округлый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Подземная часть 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длинным ползучим корневищем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Плоды -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двойчатые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но чаще с одним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развившимся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шаровидным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мерикарпием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 незрелые плоды гладкие, с голубоватым восковым налётом; зрелые - без голубоватого налёта, слегка мелкоморщинистые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Цветёт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июне-сентябре, плоды созревают в июле-октябре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Многолетнее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растение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Подмаренник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промежуточный растёт в тенистых широколиственных лесах, лесных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оврагах.Европейский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вид. В нашей стране, в том числе в Средней России, встречается во многих областях.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62970"/>
            <a:ext cx="1296144" cy="220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55" y="4546951"/>
            <a:ext cx="1668625" cy="222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778374" y="188640"/>
            <a:ext cx="4042097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Крестовник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приречный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Senecio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fluviatilis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Wallr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Семейство астровые (сложноцветные) -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Asteraceae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Dumort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Compositae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Giseke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Многолетнее травянистое растение высотой 20-100 см, почти голое или паутинисто-опушенное, с прямым ребристым, разветвленным вверху стеблем. Нижние листья продолговато-обратнояйцевидные,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лировиднонадрезанные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средние и верхние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перисторассеченные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Корзинки многочисленные, в щитковидном соцветии. Обертка 8-10 мм шириной.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Ложноязычковые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цветки желтые, 8-10 мм длиной. Краевые семянки голые, внутренние опушенные, все с хохолком. Цветет летом и осенью. Распространен в Сибирской Арктике, в европейской части России (все районы, в Западной и Восточной Сибири, на Украине, в Беларуси, в Средней Азии и на Кавказе. Растет в разреженных лесах, на опушках, среди кустарников, в луговых степях, на лугах, на известняках, вдоль дорог, в посевах, сорное. С лечебной целью используется трава (стебли, листья, цветки). Растение содержит эфирное масло, каучук, алкалоиды,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терпеноиды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сесквитерпеноиды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сапонины,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полиацетиленовые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соединения, кумарины,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флавоноиды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цветках обнаружены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космен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нектар, алкалоиды.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455" y="4562970"/>
            <a:ext cx="2952225" cy="220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21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Растения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948691"/>
            <a:ext cx="32403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Гроздовник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полулунный</a:t>
            </a: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Гроздовник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многораздельный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Полевица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булавовидная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Коротконожка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лесная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Кострец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Бенекена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Поточник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сжатый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Осока </a:t>
            </a:r>
            <a:r>
              <a:rPr lang="ru-RU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Арнелла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Осока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просяная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Осока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вздутоносая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Осока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береговая</a:t>
            </a:r>
          </a:p>
          <a:p>
            <a:r>
              <a:rPr lang="ru-RU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Болотница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малоцветковая</a:t>
            </a:r>
          </a:p>
          <a:p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Пушица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широколисная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Гусиный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лук краснеющий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Купена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многоцветковая</a:t>
            </a: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Дремлик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болотный</a:t>
            </a: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Бровник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одноклубневый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Тайник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яйцевидный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226" y="944565"/>
            <a:ext cx="39604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Гнездовка настоящая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Кубышка малая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Ломонос прямой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Прострел раскрытый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Хохлатка промежуточная</a:t>
            </a:r>
          </a:p>
          <a:p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Кровохлёбка лекарственная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Герань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Роберта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Молочай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Бородина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Повойничек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водноперечный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Двулепестник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парижский</a:t>
            </a: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Бутень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ароматный</a:t>
            </a:r>
          </a:p>
          <a:p>
            <a:r>
              <a:rPr 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Синеголовник 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плосколистный</a:t>
            </a: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Пупочник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ползучий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Воробейник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лекарственный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Мытник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Кауфмана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Подмаренник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промежуточный</a:t>
            </a:r>
          </a:p>
          <a:p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Крестовник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приречный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5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Животные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1556792"/>
            <a:ext cx="2808312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Ночница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усатая</a:t>
            </a:r>
          </a:p>
          <a:p>
            <a:r>
              <a:rPr 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Гусь </a:t>
            </a:r>
            <a:r>
              <a:rPr lang="ru-RU" sz="1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пискулька</a:t>
            </a:r>
            <a:endParaRPr lang="ru-RU" sz="16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Зуек  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малый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Улит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большой</a:t>
            </a:r>
          </a:p>
          <a:p>
            <a:r>
              <a:rPr 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Зимородок 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обыкновенный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Камышевка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дроздовидная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Дубонос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обыкновенный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Жаба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зелёная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Стерлядь</a:t>
            </a:r>
          </a:p>
          <a:p>
            <a:r>
              <a:rPr lang="ru-RU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Быстрянка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Угорь 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обыкновенный</a:t>
            </a:r>
          </a:p>
          <a:p>
            <a:r>
              <a:rPr lang="ru-RU" sz="16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Беззубка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5035" y="1556792"/>
            <a:ext cx="2515277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A23A"/>
                </a:solidFill>
                <a:latin typeface="Times New Roman" pitchFamily="18" charset="0"/>
                <a:cs typeface="Times New Roman" pitchFamily="18" charset="0"/>
              </a:rPr>
              <a:t>Перловица толстая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Щитень весенний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Щитень летний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Рак  речной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узкопалый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Стрекоза плоская</a:t>
            </a:r>
          </a:p>
          <a:p>
            <a:r>
              <a:rPr 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Красотка – девушка</a:t>
            </a:r>
          </a:p>
          <a:p>
            <a:r>
              <a:rPr lang="ru-RU"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Лютка дриада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Изящная стрелка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Жук  носорог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Садовый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шмель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Земляной шмель</a:t>
            </a:r>
          </a:p>
        </p:txBody>
      </p:sp>
    </p:spTree>
    <p:extLst>
      <p:ext uri="{BB962C8B-B14F-4D97-AF65-F5344CB8AC3E}">
        <p14:creationId xmlns:p14="http://schemas.microsoft.com/office/powerpoint/2010/main" val="2001879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3657600" cy="433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Усатая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ночница 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Myotis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mystacinus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небольшая летучая мышь рода ночниц. Во многом подобна ночнице Брандта, была выделена в отдельный вид лишь в 1970 году. Масса 3.3-8 г, длина тела 39-46 мм, длина хвоста 36-44 мм, длина предплечья 30-35 мм, размах крыльев 19-23 см. Вид распространён на большей части Европы, северо-западе Африки, Европейской России, Предуралье, Кавказе и Закавказье. Населяет различные ландшафты лесной и лесостепной зоны, включая антропогенные. Убежища — щелевидные укрытия в постройках, скальные трещины, пещеры и т. п. Вылетает на охоту после сгущения сумерек. Охотится на летающих насекомых невысоко над землей над просеками, опушками и всевозможными открытыми пространствами. Полет довольно быстрый, маневренный. Эхолокационные сигналы низкой интенсивности в диапазоне 80-35 кГц, с максимальной амплитудой около 45-50 кГц. Оседла, зимует в различных подземных убежищах. Спаривание после окончания лактации или на зимовках. Живет до 24 лет.</a:t>
            </a:r>
          </a:p>
          <a:p>
            <a:pPr>
              <a:defRPr/>
            </a:pPr>
            <a:endParaRPr lang="ru-RU" sz="115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6044" r="3810" b="6044"/>
          <a:stretch>
            <a:fillRect/>
          </a:stretch>
        </p:blipFill>
        <p:spPr bwMode="auto">
          <a:xfrm>
            <a:off x="1066800" y="4800600"/>
            <a:ext cx="2808288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643438" y="228600"/>
            <a:ext cx="3816994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Пискулька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гусь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Anser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erythropus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птица семейства утиных, мелкий гусь. Название своё получила за писк, издаваемый в полёте.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Пискулька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по окраске похожа на белолобого гуся, однако значительно меньше ростом. Также имеет более короткий клюв. Взрослые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пискульки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имеют большое белое пятно на лбу, которое распространяется почти до макушки головы. Масса взрослой птицы от 1,6 до 2,5 кг. В России она встречается от Кольского полуострова до Анадырского залива.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Пискулька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встречается в долинах крупных рек, возле озёр и небольших ручьев, предпочитает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полугорный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ландшафт. Также селится на островах озёр. Птенцов водит по злаково-осоковым и разнотравным лугам, в кустарниках по берегам водоёмов. Питание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пискульки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составляет растительная пища. На севере это хвощи, пушица, осока и некоторые злаковые. На зимовках пасётся на полях, поедая люцерну и овес. Гнездо располагает среди кустарников близ воды. В кладке от 1 до 8 яиц, чаще 4-6. Основной причиной снижения численности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пискулек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является охота и, возможно, отравление химикатами на местах зимовок.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730750"/>
            <a:ext cx="2290763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58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800600" y="228600"/>
            <a:ext cx="40386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Ма́лый </a:t>
            </a:r>
            <a:r>
              <a:rPr lang="vi-VN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зуёк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(лат.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Charadrius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dubius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птица рода зуйки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Charadrius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из семейства ржанковых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Charadriidae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Небольшая птица крупнее воробья, обитающая на песчаных или галечниковых побережьях рек и озёр, иногда вдали от воды. Перелётная птица.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Окраска верхней стороны тела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буровато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-серая, нижняя сторона тела белая, на зобе имеется поперечная полоса чёрного цвета. Темя черноватое, на лбу широкая чёрная полоса, ограниченная сверху тонкой белой полосой и проходящая через обведённые жёлтой каймой глаза. Цвет ног — серо-красный. Гнездо зуйка выглядит как небольшое углубление в песке, иногда с валиком из камушков. Самка откладывает 4 желтоватых с тёмными точками яйца. Время насиживания кладки от 22 до 27 дней. Птенцы вылупляются на протяжении 2-3 суток. Обнаружить малого зуйка на галечниковой отмели очень трудно, и стоит только на мгновение отвести глаза, как он опять исчезает, заметив приближение человека, поворачиваться к нему темной спинной стороной, прижиматься к земле и делаться совершенно незаметным. Затем малый галстучник отбегает и лишь после этого поднимается на крыло.</a:t>
            </a:r>
          </a:p>
          <a:p>
            <a:pPr eaLnBrk="1" hangingPunct="1"/>
            <a:endParaRPr lang="ru-RU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78" y="4651028"/>
            <a:ext cx="2937444" cy="195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544" y="228600"/>
            <a:ext cx="3875856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Большой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улит (лат.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Tringa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nebularia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вид птиц из семейства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бекасовых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Scolopacidae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Взрослый большой улит достигает величины до 35 см и немного крупнее своего родича травника. Его размах крыльев составляет до 70 см, а вес — до 280 г. У него длинные серо-зелёные лапы и длинный, сильный и слегка изогнутый вниз клюв. Верхняя сторона тела коричнево-серая, а живот окрашен в белый цвет. Естественными врагами большого улита являются хищные птицы. В целом это пугливая и осторожная птица, которая умеет хорошо плавать и нырять. Его пение звучит как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тью-тью-тью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». Большой улит обитает главным образом у мелких водоёмов, например на болотах, у запруд и рек в Северной Европе (за исключением Исландии) и Северной Азии. Большой улит питается червями, ракообразными, насекомыми и их личинками. Своим хорошо приспособленным длинным клювом он также вылавливает мелкую рыбу из воды. Брачный период большого улита длится от мая до июля. Гнездо является углублением в земле, выстланным травой. Самка откладывает от 4 до 5 яиц, которые насиживаются обоими родителями в течение 25 дней. Птенцы уже с первого дня жизни весьма активны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9" y="4660899"/>
            <a:ext cx="3076185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61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5003800" y="188913"/>
            <a:ext cx="3744913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Обыкновенный зиморо́док (лат.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Alcedo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atthis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мелкая птица семейства зимородковых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Alcedinidae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немного крупнее воробья.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Длина крыла 7—8 см, вес 25-45 граммов. Имеет яркое оперение. Самец и самка одинаковые по окрасу, но самцы чуть крупнее и ярче. Зимородки любят уединения, увидеть их — редкость. Голос — прерывистый писк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тиип-тиип-тиип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». Продолжительность жизни примерно 15 лет. В конце апреля — начале мая зимородок прилетает в среднюю полосу России. У зимородка очень строгие требования к жизни: чистый водоем с проточной водой, обрыв и заросшие берега. Зимородки не любят близкого соседства с другими птицами. Питается мелкой рыбой, реже водными беспозвоночными. Норма потребления 10-12 рыбок в сутки при отсутствии семьи. Зимородки моногамны. Чтобы стать парой, самец преподносит самке пойманную рыбку. Гнёзда зимородки роют в крутых береговых откосах, в непосредственной близости от водоёма. В кладке — 5-8 блестящих белых яиц (в целом от 4 до 11). Яйца высиживаются по очереди каждым родителем примерно три недели.</a:t>
            </a:r>
          </a:p>
          <a:p>
            <a:pPr eaLnBrk="1" hangingPunct="1"/>
            <a:endParaRPr lang="ru-RU" dirty="0"/>
          </a:p>
        </p:txBody>
      </p:sp>
      <p:pic>
        <p:nvPicPr>
          <p:cNvPr id="3" name="Picture 2" descr="C:\Users\Светлана\Desktop\зи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2"/>
          <a:stretch>
            <a:fillRect/>
          </a:stretch>
        </p:blipFill>
        <p:spPr bwMode="auto">
          <a:xfrm>
            <a:off x="5507038" y="4652963"/>
            <a:ext cx="25939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95536" y="188913"/>
            <a:ext cx="3745111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Дроздовидная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камышовка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(лат.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Acrocephalus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arundinaceus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певчая птица семейства славковых. Длина тела примерно 19 см, крылья длиной 9 см, таким образом это самый крупный представитель рода. Вес составляет примерно от 25 до 36 граммов. Распространён на территории почти всей Европы с апреля по сентябрь. Его зимняя квартира находится в тропической и южной Африке. Время отлёта и направление движения стаи свойственны ему от природы. Обитает в густых зарослях камыша и в кустарнике по берегам озёр, прудов, болот и рек.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Дроздовидная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камышовка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карабкается и ловко прыгает в камыше, питается пауками, моллюсками, насекомыми и их личинками, молодыми амфибиями и ягодами. Половая зрелость наступает через один год. Основной период гнездования с мая по июль. Самка откладывает от 4 до 6 яиц. Высиживание длится от 13 до 15 дней. Молодые птицы остаются в гнезде от 12 до 14 дней. Часто в гнёздах можно найти яйца кукушки, так как они имеют схожий цвет.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7" y="4619814"/>
            <a:ext cx="2674751" cy="20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715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5076056" y="260648"/>
            <a:ext cx="3744913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Обыкновенный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дубонос (лат.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Coccothraustes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coccothraustes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вид птиц из семейства вьюрковых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Fringillidae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Птица средних размеров (длиной до 18 см) с очень массивным голубовато-серым (зимой палевым) клювом, приспособленным для щелканья косточек плодов и ягод: вишни, черешни, черемухи. Весной питается также почками и молодыми побегами, а летом — насекомыми (голые гусеницы чешуекрылых, майские хрущи и пр.). Дубонос живет в лиственных и смешанных лесах, рощах, садах, дубравах, полезащитных насаждениях и парках, иногда в непосредственной близости от человеческого жилья. Совершая налёты на огороды и сады, дубоносы порой начисто уничтожают урожай. Особенно привлекают его старые яблоневые сады, кладбища и опушки дубрав. Обычно держится скрытно в кронах деревьев. Половая активность развивается постепенно вслед за ходом весны. Массовая откладка яиц происходит в мае. Кладка состоит из 3-7, чаще 4-5 яиц. Птенцы находятся в гнезде 11-14 суток.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2"/>
            <a:ext cx="2371725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27584" y="282625"/>
            <a:ext cx="36718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Зелёная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жаба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Bufo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viridis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земноводное, принадлежащее к роду Жабы. Обитает в Южной и Центральной Европе, Северной Африке, Передней, Средней и Центральной Азии. Более южный чем серая жаба вид, на севере доходит только до Вологодской и Кировской областей.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Предпочитает открытые места: поля, луга, поймы рек. Окрас: крупные тёмно-зелёные пятна, обрамлённые узкой чёрной каймой, на светло-серо-оливковом фоне. Рацион составляют в основном беспозвоночные, обитающие на суше. Имеет два способа защиты от врагов: маскирующая окраска и токсичные выделения на коже. Брачный период длится с мая до середины лета.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Зелёная жаба бывает у водоёмов только в период икрометания. Ведёт сумеречный образ жизни, а днём прячется в норах грызунов, щелях стен, в ямках, которые редко роют сами. Чаще ходят, чем прыгают, так как у неё слабо развиты мышцы задних конечностей. Но при необходимости способна прыгнуть на небольшое расстояние, так как её задние ноги довольно длинные.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9" y="4437112"/>
            <a:ext cx="3271236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735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611188" y="260350"/>
            <a:ext cx="36734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Сте́рлядь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Acipenser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ruthenus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рыба семейства осетровых. Длина тела до 125 см, весит до 16 кг (обычно меньше). Среди других осетровых отличается наиболее ранним наступлением половой зрелости: самцы впервые нерестятся в возрасте 4—5 лет, самки — 7—8 лет. Плодовитость 4—140 тысяч икринок. Нерестится в мае, обычно в руслах верховий рек. Икра клейкая, откладывается на каменисто-галечниковый грунт. Она развивается около 4-5 дней. Взрослые особи обычно достигают длины 40—60 см и массы 0,5—2 кг, иногда встречаются экземпляры массой 6—7 кг и даже до 16 кг. Питается преимущественно донными беспозвоночными, охотно поедает икру рыб. Осенью, в сентябре, собирается на глубоких участках рек (ямах), где проводит всю зиму в малоподвижном состоянии, не питаясь. Зарегулирование рек обычно улучшает условия откорма стерляди, но ухудшает условия её воспроизводства. Предельный возраст стерляди около 30 лет. Ценная промысловая рыба. Объект прудового и озёрного разведения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4" y="4756150"/>
            <a:ext cx="2747962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716016" y="260350"/>
            <a:ext cx="4104134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Быстрянка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(лат.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Alburnoides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bipunctatus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рыба семейства карповых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Cyprinidae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Спина и верхняя часть боков темно-зеленая, низ боков и брюхо серебристые. Спинной и хвостовой плавники серые, прочие светлые, у основания желтоватые. В период нереста окраска становится ярче, плавники у основания красноватыми. Питается главным образом личинками насекомых, в особенности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хирономид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различными ракообразными, иногда водорослями. В отличие от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уклеи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обитает только в реках с хорошо аэрируемой водой, обычно на быстром течении, откуда, по-видимому, и получила свое название. Предельный возраст не превышает 5-6 лет. Половозрелой становится на третьем году. Нерестится с середины мая до конца июня, на быстринах с каменистым дном. Икрометание порционное. Абсолютная и относительная плодовитость высокая. Растет довольно медленно. Максимальная длина не превышает 12—13 см, масса около 15—20 г. Прирост длины тела в первые годы не превышает 2,5—3,5 см, а затем значительно сокращается. Какого-либо промыслового значения не имеет и не может быть перспективной рыбой. Может служить насадкой при ловле хищных рыб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56150"/>
            <a:ext cx="2770188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902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395288" y="115888"/>
            <a:ext cx="388868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Речной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у́горь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или европейский угорь или обыкновенный угорь или обыкновенный речной угорь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Anguilla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anguilla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вид хищных пресноводных рыб из семейства угрёвые. В 2008 году был включён в Красную книгу МСОП как вид, «подверженный критической опасности» (категория «CR»). Обладает длинным извивающимся телом с буро-зеленоватой спиной, с желтизной на боках и брюшной части. Кожа очень скользкая, а чешуя — мелкая. Способен по мокрой от дождя или росы траве преодолевать значительные участки суши.  Предпочитает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тиховодье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однако встречается и на быстром течении. Держится в нижних слоях на разной глубине и любом донном грунте в укрытиях. Охотится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восновном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ночью на прибрежном мелководье. Питается личинками насекомых, моллюсками, лягушками, мелкой рыбой. Достигает двухметровой длины и массы 4 кг. Нерестится угорь в 8000 км от мест нагула — 400 м под водой Саргассова моря, где температура достигает 16—17 градусов тепла, после чего погибает. Икринки размером около 1 мм, одна самка выметывает их до полумиллиона и более. Прожив в реках 9 — 12 лет, угорь мигрирует («скатывается») обратно в море и отправляется в далёкий путь на нерест.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3" y="4838700"/>
            <a:ext cx="2800350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644008" y="117801"/>
            <a:ext cx="410445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Беззубка обыкновенная (речная беззубка) - 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Anodonta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cygnea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Беззубка рыбья, или обыкновенная 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Anodonta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cygnea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Раковину имеет двустворчатую, удлиненно-овальную; передний край ее округлый, брюшной равномерно выгнут, спинной в передней половине прямой, заметно наклоненный вперед, а задняя его половина слегка выгнута, наклонена назад и имеет тупой угол. Задний край суженный, слегка усеченный, образует со спинным и брюшным краем закругленные углы. Макушки выступающие, отстоят от переднего края. Створки замка не имеют. Окраска раковины желто-серая, более светлая в передней части, более темная в задней. Длина раковины до 120 мм, редко больше, высота до 60 и выпуклость до 35 мм. Встречается беззубка в постоянных водоемах. Распространена в Европе, кроме крайнего северо-востока. Встречаются в реках на участках с медленным течением, где в течение всего года не бывает дефицита кислорода. Эти моллюски - активные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филтраторы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очищающие до 40 литров воды в сутки. С верхней стороны раковины на внутренней поверхности имеются "зубы", образующие так называемый "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замОк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". У беззубки "зубы" и "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замОк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 отсутствует, отчего и происходит название моллюска.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48" y="4873625"/>
            <a:ext cx="2797175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895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410445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Толстая (овальная) перловица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unio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crassus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phylipsson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1788)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тоўстая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авальная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перламутраўка</a:t>
            </a:r>
            <a:r>
              <a:rPr lang="ru-RU" dirty="0"/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Перловицы широко распространены в Европе. Настоящие перловицы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Unio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обладают крепкой раковиной, хорошо развитым замком с одним-двумя центральными и хорошо развитыми пластинчатыми боковыми зубами. Наружные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полужабры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сзади до конца срастаются с мантией, а края мантии срастаются только над верхним (выводным) сифоном; верхний и нижний (вводной) сифоны разделены перегородкой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Глохидии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довольно крупные, с шиповатым зубом, развитие их происходит обычно только во внешних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полужабрах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Оплодотворение яиц и заражение ими жабр у перловиц наблюдается с конца апреля до июня; созревание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глохидиев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жабрах и выбрасывание их происходит с конца мая по август. Вынашивание яиц и развитие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глохидиев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продолжается 20-40 дней. Перловица толстая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Unio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crassus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), с овальной, довольно вздутой раковиной, нередко с розовым перламутровым слоем внутри. Обитает в реках Европы и Европейской части СССР, в озерах обычно не встречается.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27" y="4240838"/>
            <a:ext cx="20288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148065" y="208965"/>
            <a:ext cx="367208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Узкопалый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речной рак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Astacus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leptodactylus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вид десятиногих ракообразных из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инфраотряда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Astacidea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Распространён в пресных водоёмах на всей территории Европы.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Узкопалый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речной рак длиной от 16 до 18 см, иногда до 25 см. Окрас тела от светло-песочного до светло-коричневого цвета. Телосложение стройнее чем 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широкопалого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речного рака, самый заметный отличительный признак — это обе сильно вытянутые клешни. Рак предпочитает тёплые, прогретые летом, богатые питательным веществом низменные водоёмы или медленно текущие реки. Он живёт также в загрязнённых водоёмах. Если имеются подходящие береговые откосы, он сам копает жилые норы. Он более устойчив к загрязнению чем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широкопалый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речной рак. Первоначально рак проживал в районе Чёрного и Каспийского морей. После эпизоотии чумы раков он был завезён в несколько водоёмов Центральной Европы, так как ошибочно полагали, что этот вид устойчив к чуме раков.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24" y="4240838"/>
            <a:ext cx="3275030" cy="245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36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467544" y="260648"/>
            <a:ext cx="3888432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Щитень летний -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Triops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cancriformis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Bosc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1803)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Класс Ракообразные –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Crustacea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Отряд Щитни –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Notostraca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Триопсиды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Triopsidae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Вид с сокращающейся численностью. Занесен в Красные Книги ряда регионов Российской Федерации и соседних государств. Встречается на всех континентах, за исключением Антарктиды. В России и сопредельных государствах широко распространен в лесной, лесостепной, степной и полупустынной зонах. Вид редок, но в отдельных случаях может достигать высокой численности. По всей области наблюдается сокращение местообитаний щитня и численность его в водоемах. Обитатель эфемерных и постоянных водоемов на заливных лугах и водоразделах, грунтовых дорогах, пашне, придорожных канав и прудов. Продолжительность активной фазы жизни щитня ограничена сроками существования водоемов и обычно не превышает 30-35 дней. Питается растениями, беспозвоночными, различными органическими остатками.    Вид сохранился практически без изменений с раннего триаса (230 млн. лет).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0654"/>
            <a:ext cx="3672407" cy="194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788024" y="260648"/>
            <a:ext cx="3959919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Щитень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весенний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Lepidurus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вид щитней. Населяет преимущественно прохладные регионы. В странах Европы и Азии появляются в начале марта, как только начинает сходить снег, и исчезают в конце апреля — начале мая, когда температура поднимается до 15 °C и выше.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Lepidurus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apus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заселяет временные пересыхающие водоёмы, трясины, заливные луга и лужи, образующиеся после таяния снега. В некоторых странах занесен в Красную книгу. Эти щитни окрашены в зеленовато-бурый цвет и имеют длинный, покрывающий почти всё тело светлый щиток с мелкими тёмными пятнами. На конце брюшка, между двумя хвостовыми придатками у этих щитней (как и у всех видов рода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Lepidurus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находится небольшая, размером 20-30 мм, плоская пластина. Как правило, она окрашена в зеленоватый цвет. Активны щитни круглые сутки. Большую часть времени они проводят возле дна, роясь в грунте и отыскивая там свою пищу. В пищу щитни используют почти все, даже себе подобных. Они живут в мелких временных пресных водоёмах где у них нет естественных врагов.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37251"/>
            <a:ext cx="3452835" cy="204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779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23528" y="188640"/>
            <a:ext cx="4032448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Стрекоза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плоская, или стрекоза плоскобрюха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Libellula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depressa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вид разнокрылых стрекоз из семейства настоящих стрекоз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Libellulidae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). Распространены в Европе, встречаются на территории России. Заметно отличается от других видов стрекоз, длину крыльев имеет в 33—37 мм, длину брюшка — 22—28 мм. Брюшко сильно уплощено и расширено. В основании крыла расположено большое темно-коричневое пятно, в остальной части мембрана крыла прозрачная. Самцов и самок отличают по цвету брюшка: у самцов оно сверху окрашено в ярко-синий (чаще ярко-голубой) цвет, а у самок медово-коричневого цвета. Обитает по берегам водоёмов, далеко от воды не улетает, предпочитает водоёмы со стоячей или слабо проточной водой. Откладывая яйца в воду самка ударяет по её поверхности концом брюшка. Личинки этого вида стрекозы развиваются около 2 лет, обитая во время развития в стоячих или слабо проточных водоёмах с илистым дном. Хищники, охотятся на более мелких летающих насекомых быстрым нападением с воздуха, для захвата пойманной добычи служат прочные ноги с острыми шипами. Не может обитать в загрязнённых водоёмах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48" y="4581129"/>
            <a:ext cx="3178008" cy="211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932040" y="188640"/>
            <a:ext cx="3672408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Блестящая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красотка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Calopteryx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splendens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стрекоза, принадлежащая к семейству Красотки. Длина тела — до 50 мм, размах крыльев до 70 мм. Тело блестящее, от золотисто-зелёного у самок до синеватого у самцов. Летают медленно, только вблизи воды, часто присаживаются на листья ивы. 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Распространена в Европе, Сибири (на востоке - до оз. Байкал). Местами численность может быть достаточно высока, в лесной зоне области она, как правило, выше, чем у красотки-девушки. Населяет берега озер, рек и других водоемов. Непременным условием обитания вида является наличие водной растительности и прибрежных зарослей кустарников. Взрослые стрекозы летают с июня по август. Стрекозы летают медленно, только вблизи воды, часто присаживаясь для отдыха, обычно на листья ивы. Личинки живут в ручьях и речках со слабым течением и в озерах с чистой водой.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4286" r="3125" b="5283"/>
          <a:stretch>
            <a:fillRect/>
          </a:stretch>
        </p:blipFill>
        <p:spPr bwMode="auto">
          <a:xfrm>
            <a:off x="5321860" y="4581129"/>
            <a:ext cx="3214603" cy="211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5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468313" y="260350"/>
            <a:ext cx="381635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Гроздовник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полулунный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Botrychium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lunaria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(L.)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Биология.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Небольшой,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летнезеленый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папоротник 10-30 см высотой, нижняя часть нередко красноватая. Единственный лист, в отличие от других папоротников,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почкосложении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не имеет улиткообразного закручивания. Стерильная часть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трофофор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продолговатая или треугольно-продолговатая, рассеченная на 3-5 пар супротивных неравномерно перисто-лопастных сегментов первого порядка, верхние из которых укорочены и сливаются. Спороносная часть (спорофор) дважды-трижды перисто-раздельная, на коротком черешке вы­дается над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трофоформ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развивается не каждый год. Корневища большей частью короткие; придаточные корни – с микоризой, мясистые, лишены корневых волосков, в почве располагаются почти горизонтально. 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Гаметофиты ведут подземный образ жизни, развиваются до 20 лет, для роста нуждаются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эндофитном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грибе из класса фикомицетов. Заражение происходит на очень ранних стадиях заростка, что является обязательным условием развития.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Спороносит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июне-июле. Требователен к влажности почвы.</a:t>
            </a:r>
          </a:p>
          <a:p>
            <a:pPr eaLnBrk="1" hangingPunct="1"/>
            <a:endParaRPr lang="ru-RU" dirty="0"/>
          </a:p>
        </p:txBody>
      </p:sp>
      <p:pic>
        <p:nvPicPr>
          <p:cNvPr id="3" name="Picture 7" descr="http://im8-tub-ru.yandex.net/i?id=497918417-41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92663"/>
            <a:ext cx="23082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003800" y="260350"/>
            <a:ext cx="3671888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Гроздовник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многораздельный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Botrychium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multifidum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Зимнезеленый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папоротник, в состоянии спороношения достигает высоты 30–35 см. Единственный лист располагается на коротком корневище,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почкосложении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улиткообразное закручивание отсутствует. Листья развиваются медленно, разделены на 2 части: спороносную (спорофор) и отходящую почти от осно­вания стерильную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трофофор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). Спорофор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треугольноовальный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дважды-трижды разветвленный, метельчатый или колосовидный, развивается не ежегодно. Несет свободные спорангии (до 3 мм), с массивными много­слойными стенками и большим числом спор. Корневище небольшое, белое, мясистое, корни микоризные, без корневых волосков, отходят горизонтально. Облигатный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микотроф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Заросток подземный, без хлорофилла, развивается до 20 лет, для нормального развития и роста нуждается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эндофитном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грибе из класса фикомицетов, который проникает в ткани на ранних стадиях онтогенеза гаме­тофита. Численность динамична.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Спороносит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июле – сентябре.</a:t>
            </a:r>
          </a:p>
          <a:p>
            <a:pPr eaLnBrk="1" hangingPunct="1"/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4792663"/>
            <a:ext cx="295592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705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5148064" y="332656"/>
            <a:ext cx="3745111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Лютка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дриада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Lestes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dryas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Представитель отряда стрекоз, встретить которого можно на заросших берегах водоемов, практически на всей территории Евразии.  </a:t>
            </a:r>
          </a:p>
          <a:p>
            <a:pPr algn="just" eaLnBrk="1" hangingPunct="1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	И самцы и женские особи этих насекомых имеют одинаковую окраску: преимущественно бронзово – зеленое туловище и желтая грудь с небольшими полосками. Длина тела этих небольших стрекоз, обычно не превышает 35 – 40 миллиметров, а размах прозрачных крыльев с бурыми краями составляет 50 миллиметров.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Свои яйца самки этих насекомых откладывают во внутреннюю часть стеблей водных растений, которые после отмирания, попадают в воду вместе с будущим потомством.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 bwMode="auto">
          <a:xfrm>
            <a:off x="5493250" y="4417552"/>
            <a:ext cx="3399925" cy="226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95536" y="259797"/>
            <a:ext cx="417646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Стрелка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изящная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Ischnura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elegans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семейство Стрелки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Coenagrionidae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Стрелки - мелкие стройные стрекозы с узкими прозрачными крыльями. Самцы и самки обычно имеют различную окраску. У большинства видов самцы голубые, с черными пятнами и полосами, самки бледно-зеленые. Однако некоторые стрелки имеют иную окраску. В покое крылья складывают вдоль брюшка. Яйца откладывают на подводные части растений. Стрекозы обладают прекрасным зрением, их крупные глаза состоят из десятков тысяч отдельных глазков-фасеток. Стрекозы, хотя и необычно прожорливы,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охотяться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только днем, на лету схватывают и поедают комаров, мух, бабочек и даже жуков. В поисках добычи они могут улетать далеко от водоемом, но в период размножения возвращаются и откладывают яйца прямо на водные растения или в воду. Группу воздушных пиратов по праву могут возглавить стрекозы. В мире насекомых -это грозные хищники, обладающие неутомимым полетом. Летая против ветра, они используют воздушные потоки и могут долго парить в воздухе благодаря огромным сетчатым крыльям. Пожалуй, никто, кроме стрекоз, не может летать не только вперед, но и назад.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11002" r="6868" b="10333"/>
          <a:stretch>
            <a:fillRect/>
          </a:stretch>
        </p:blipFill>
        <p:spPr bwMode="auto">
          <a:xfrm>
            <a:off x="683568" y="4417552"/>
            <a:ext cx="3524644" cy="226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850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967288" y="314325"/>
            <a:ext cx="381793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Жук-носорог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обыкновенный (лат.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Oryctes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nasicornis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жук, принадлежащий к семейству пластинчатоусые. Длина тела самцов 25—43 мм. Жук блестящий; темно-буро-красного, красно-бурого цвета. Низ и бёдра значительно светлее, желтовато-красно-бурого цвета. Тело умеренно продолговатое, выпуклое, довольно широкое, у самца параллельное, у самки назад слегка расширенное. Более крупные особи отличаются и наиболее сильно развитым рогом на голове у самцов. У носорога-самки на носу только небольшой бугорок, и размерами она меньше. Личинка толстая, жёлто-белая, С-образно изогнутая, длиной до 80 мм; живет в кучках растительного перегноя, в компостных кучах, в дуплах лиственных деревьев и в парниках; иногда она вредит корням растений. Встречается повсюду, кроме тундры и тайги. Он летает в теплые летние вечера и часто прилетает на свет. Его личинка, достигающая в длину 80 мм, живет в кучках растительного перегноя, в компостных кучах, в дуплах лиственных деревьев и даже в парниках; иногда она вредит корням растений, например виноградной лозы и роз. Развитие продолжается 4 года.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645025"/>
            <a:ext cx="3167063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88640"/>
            <a:ext cx="43204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Шмель садовый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Bombus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hortorum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Шмели - одни из немногих беспозвоночных, способных регулировать температуру своего тела, нагревая его усиленной работой грудных мышц.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Длина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тела садового шмеля 18—24 мм У него светлые перевязи на спинке и 1-м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тергите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брюшка желтоватого цвета, а ширина перевязи из черных волосков между основаниями крыльев почти вдвое шире пятна из желтоватых волосков на щитике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Шмели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это общественные насекомые. Гнездо шмелей представляет собой неправильный шар из травы, мха, прутиков и т. п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Молодая самка обычно строит вначале небольшое гнездышко, далее его достраивают рабочие. Особенностью шмелей является то, что, в отличие от других общественных пчел, все личинки развиваются и выкармливаются вместе, в одной камере. В других ячейках самка делает запасы меда и перги (медового теста) на случай плохой погоды. Обычно в крупных шмелиных гнездах бывает 100—200, редко до 500 особей. Осенью молодое поколение половых особей покидает гнездо и спаривается. Самцы вскоре гибнут, а самки забираются в укромные места и перезимовывают, чтобы весной дать начало новым семьям. Семьи живут с весны до осени; осенью все население гнезд, кроме молодых самок нового поколения, погибает.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56" y="4626291"/>
            <a:ext cx="2451356" cy="20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355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619672" y="571500"/>
            <a:ext cx="606700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	Земляной шмель (лат.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Bombus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terrestris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вид шмелей. Самки 19—23 мм (до 27 мм), рабочие 11—17 мм, самцы 11—22 мм. Земляной шмель черный с двумя рыжими полосками. Кончик брюшка у земляного шмеля бело-серый. Другие разновидности характеризуются другим типом окраски. На европейском континенте существует около полусотни разновидностей этих насекомых. Распространение: Европа (кроме северо-восточных районов), Передняя Азия, Кавказ, юг Урала и Западной Сибири, Средняя Азия, северо-запад Африки. В течение полета шмеля, длящегося около ста минут, это насекомое способно опылить 2634 цветка. Шмели практически не кусаются. В рою темного земляного шмеля насчитывается несколько сотен особей, а в южных районах их число может достигать тысячи. Шмели селятся в заброшенных норках мышей или других грызунов. Также их жилища можно встретить в дуплах, расщелинах, заброшенных скворечниках и других укромных местах, выбираемы ранней весной плодущей маткой. С приходом первых холодов гибнет весь рой, кроме оплодотворенной самки. Человек часто мешает развитию роя, повреждая укрытие матки во время вспахивания земли или строительства дорог.</a:t>
            </a:r>
          </a:p>
          <a:p>
            <a:pPr algn="just" eaLnBrk="1" hangingPunct="1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41738"/>
            <a:ext cx="3240088" cy="287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06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403244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Полеви́ца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Agróstis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род однолетних и многолетних широко распространённых сорных или кормовых трав семейства Злаки, или Мятликовые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Poaceae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), распространённых в зонах умеренного климата в Северном полушарии и в горных районах тропиков. Произрастает на лёгких почвах, во влажных местах: на лугах, болотах или на берегах водоёмов. Часто является основным компонентом растительности заливных лугов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Agrostis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Рисунок из книги Якоба Штурма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Deutschlands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Flora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Abbildungen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 Для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этого растения, иногда неверно, используют другие русские названия: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полевичка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метлица, или метла, обозначающие другие травы семейства Злаки. Луговые злаки высотой более 1 метра, образующие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дерновинки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Листья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сидячие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очерёдные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ланцетной формы, с острой верхушкой и гладким краем. Стеблевые листья 1—6 мм шириной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Соцветие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раскидистая или сжатая (после цветения) метёлка из колосков 1,2—3 мм длиной. Колосковые чешуи неравные, окрашенные,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килеватые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Время цветения — июнь—июль. Эти травы находят применение как сочный и сухой корм для скота, используются для формирования газонов при декоративных посадках.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84918"/>
            <a:ext cx="1584176" cy="237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384918"/>
            <a:ext cx="1119598" cy="237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69978"/>
            <a:ext cx="3816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оротконожка лесная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Brachypodium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sylvaticum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Huds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Beauv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Цветки: Соцветие 6-15 см длиной, поникающее. Колоски 15-30 мм длиной, 6-15-цветковые. Колосковые чешуи щетинисто-волосистые; нижняя цветковая чешуя лишь по бокам слабо волосистая, с остью 6-12 мм длиной, у верхних цветков ости обычно длиннее чешуи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Листья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листовые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пластинки 4-12 мм шириной, плоские, голые или рассеянно волосистые; язычок до 4 мм длиной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Высота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50-100 см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Стебель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Стебли в узлах волосистые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Время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цветения и плодоношения: Цветёт в июне-августе, плодоносит в июле-сентябре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Продолжительность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жизни: Многолетнее растение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Местообитание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Коротконожка лесная растёт в лиственных и смешанных лесах, кустарниках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Распространенность: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Еврозападносибирско-древнесредиземноморский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вид. В России распространён преимущественно в средних и южных районах европейской части, на юге Сибири и Дальнего Востока. Спорадически встречается во всех областях Средней России.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0"/>
          <a:stretch/>
        </p:blipFill>
        <p:spPr bwMode="auto">
          <a:xfrm>
            <a:off x="5220693" y="4367204"/>
            <a:ext cx="1569344" cy="237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22" y="4367204"/>
            <a:ext cx="1576425" cy="237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705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42484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Кострец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Бенекена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Bromopsis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benekenii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Lange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Holub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Цветки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Метёлка 15-20(30) см длиной, часто поникающая, с 2-4 веточками в нижнем узле, самая длинная из которых достигает 10 см. Колоски 20-25(30) мм длиной, зелёные. Нижняя цветковая чешуя 12-14 мм длиной, к верхушке постепенно тонко заострённая, с узким плёнчатым краем и остью 7-9 мм длиной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Листья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Листовые пластинки 4-10(12) мм шириной, сизо-зелёные, с рассеянными волосками; влагалища нижних листьев с длинными, вниз отогнутыми волосками, а у верхних листьев 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коротковолосистые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или голые; язычок до 1,5 мм длиной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Высота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60-100(150) см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Стебель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Стебли под соцветием шероховатые, над узлами и в узлах коротко опушены вниз направленными волосками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Корень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Короткокорневищное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растение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Время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цветения и плодоношения: Цветёт в июле-августе, плодоносит в августе.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Продолжительность жизни: Многолетнее растение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Местообитание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Кострец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Бенекена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растёт в тенистых смешанных и лиственных лесах; в северных районах очень редок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Распространенность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Евросибирско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-ирано-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туранский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вид. В России распространён в европейской части и на юге Западной Сибири. В Средней России встречается во всех областях, чаще в чернозёмной полосе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Рыхлодерновинное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растение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" y="4794836"/>
            <a:ext cx="2608360" cy="186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62" y="4794835"/>
            <a:ext cx="813587" cy="186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932040" y="100945"/>
            <a:ext cx="3894584" cy="3857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Поточник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сжатый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Blysmus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compressus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Cyperaceae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Травянистый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короткокорневищный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многолетник. Корневище ползучее, с подземными побегами. Стебли прямостоячие, 15–40 см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выс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., внизу с бурыми чешуевидными листьями. Срединные листья линейные, до 5 мм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шир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., короче стебля. Соцветие – верхушечный двухрядный плоский колос, около 3 см дл., состоящий из 5-12 простых колосков. В колоске от 5 до 10 цветков. Цветки обоеполые, околоцветник в виде 3–6 щетинок; тычинок 3; рылец 2. Плод – орешек.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Биология и экология.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Вид произрастает по открытым ключевым болотам, заболоченным лугам, берегам водоемов. Вегетативно малоподвижное растение, формирует рыхлые дерновины обычно размером до 1–2 кв. м. Светолюбив.. Цветет в июне – июле; опыляется ветром. Плоды созревают в конце июля – августе, распространяются преимущественно водой.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/>
          </a:p>
        </p:txBody>
      </p:sp>
      <p:pic>
        <p:nvPicPr>
          <p:cNvPr id="6" name="Picture 2" descr="user pos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3123" r="5837" b="3854"/>
          <a:stretch/>
        </p:blipFill>
        <p:spPr bwMode="auto">
          <a:xfrm>
            <a:off x="5018314" y="4005064"/>
            <a:ext cx="170905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user pos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4004" r="6427" b="3791"/>
          <a:stretch/>
        </p:blipFill>
        <p:spPr bwMode="auto">
          <a:xfrm>
            <a:off x="7097486" y="4002360"/>
            <a:ext cx="17291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12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410445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Осока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Арнелла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Carex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arnellii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Christ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Распространение: лесная зона восточной части Восточно-Европейской равнины, Сибири и Дальнего Востока, север Китая и Японии.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Пенз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обл.: Пензенский,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Городищенский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районы.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Экология и биология: произрастает в лиственных и смешанных лесах. Растения с косым, толстым, деревянистым корневищем. Стебли подземных побегов окружены в основании ржаво-бурыми остатками старых влагалищ, листья серовато-зеленые, до 5 мм ширины. Влагалища кроющих листьев короткие, 5 - 10 мм длины. Тычиночных колосков обычно 2. Пестичные колоски длинные,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редкоцветковые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нижние поникающие. Мешочки яйцевидные с тонкими длинными 2-раздельными носиками (1, 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Лимитирующие факторы: выпас скота в лесах</a:t>
            </a:r>
            <a:r>
              <a:rPr lang="ru-RU" dirty="0"/>
              <a:t>.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788024" y="188640"/>
            <a:ext cx="381635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Осо́ка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просяна́я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Carex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panicea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—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многолетнее травянистое растение  -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Травянистый длиннокорневищный многолетник. Корневище восходящее. Стебли тонкие, 10-40 см, внизу с грязно-бурыми влагалищами, распадающимися на волокна. Срединные листья серо-зеленые, жестковатые, до 4 мм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шир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., короче стебля. Соцветие состоит из верхушечного булавовидного мужского колоска и 2-3 расставленных продолговатых женских колосков, прямо торчащих на ножках. Мешочки яйцевидные, с усеченным носиком; рылец 3.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Осока просяная произрастает по заболоченным лугам, окраинам низинных болот, обычно на глинистой почве. Светолюбивый и теплолюбивый вид. Избегает обводненных участков. Входит в состав осоково-разнотравных сообществ. Цветет в мае-июне; опыляется ветром. Плодоносит в июне-июле; плоды распространяются водой. Размножается семенами и вегетативно, посредством корневищ.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34" y="4293095"/>
            <a:ext cx="16589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26" y="4293094"/>
            <a:ext cx="1585912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3789040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endParaRPr lang="ru-RU" sz="1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6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57200" y="214312"/>
            <a:ext cx="4038600" cy="40787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Осока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вздутоносная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Carex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rhynchophysa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Корневищный многолетник. Корневище сравнительно короткое, хотя и составлено большим числом междоузлий, 3—4 мм в диаметре, покрытое бурыми остатками чешуевидных листьев. Стебли прямые, толстые, трехгранные, в верхней части (под соцветием) шероховатые от мелких зубчиков, 40—100 см высоты, одетые в основании бурыми или красновато-бурыми влагалищами. Листья светло-зеленые, плоские,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двускладчатые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широколинейные, обычно длиннее стебля. На пленке влагалищ срединных листьев имеются параллельные жилки и сравнительно слабо разветвленная срединная жилка.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Соцветие из 3—5 мужских и 2—4 женских расставленных, сидячих, прямостоячих или немного отклоненных от оси побега колосков. Мужские колоски линейные, 2—6 см длины; женские — цилиндрические, плотные, 3—-7(10) см длины, с отклоненными почти под прямым углом от оси колоска мешочками. Нижний кроющий лист обычно превышает соцветие. Рылец 3. Орешки маленькие.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10251"/>
            <a:ext cx="1594520" cy="213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99" y="4517958"/>
            <a:ext cx="1490861" cy="213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214312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Осо́ка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берегова́я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Carex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riparia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многолетнее травянистое растение, вид рода Осока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Carex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семейства Осоковые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Cyperaceae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). Серо-зелёное, с сильными и толстыми подземными побегами растение. Стебли кверху шероховатые, 60—150 см высотой, не высоко облиственные. Листья жёсткие, плоские, (5)7-15 мм шириной. Колоски в числе 5—10, книзу расставленные. Верхние 3—6 тычиночные, сближенные,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утолщённо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прдолговато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-цилиндрические, 2—6 см длиной, с ланцетными и острыми, каштаново-ржавыми чешуями. Нижний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прицветный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лист превышает стебель. Чешуи яйцевидные, наверху круто переходящие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удлиннёный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шиловидный, по краям шероховатый шип, каштановые, с тремя жилками, между ними светлые, длиннее мешочка. Мешочки яйцевидно-конические, кожистые, выпукло-трёхгранные, 5—6 мм длиной, оливковые, с многочисленными жилками, к основанию возможно губчатые, постепенно суженные в короткий, гладкий и широкий, полукругло выемчатый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растопыренно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двузубчатый носик. Плодоносит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мае—июне</a:t>
            </a:r>
            <a:r>
              <a:rPr lang="ru-RU" sz="1200" dirty="0" smtClean="0"/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99" y="4508014"/>
            <a:ext cx="1410690" cy="213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4"/>
          <a:stretch/>
        </p:blipFill>
        <p:spPr bwMode="auto">
          <a:xfrm>
            <a:off x="6919568" y="4508014"/>
            <a:ext cx="1756888" cy="21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6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381642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Болотница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малоцветковая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Heleocharis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pauciflora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Многолетнее растение. Стебли тонкие, бороздчатые, прямые или дуговидно-согнутые в одну сторону, 8—13 см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выcотой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Влагалища коричневые или коричнево-бурые, верхние зеленоватые. Колоски 3 — 5мм длиной, 3—7-цветковые, яйцевидные или ланцетные. Кроющие чешуи яйцевидные, тупые или островатые, коричневые или коричнево-бурые, по краю обычно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широкопленчатые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 самая нижняя охватывает колосок, тупая, длиннее половины колоска или почти равная ему. Щетинки в числе 4—6, обычно короче плода. Орешек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обратнояйцевидно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-трехгранный, серовато-белый или серый, гладкий;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стилоподий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шиловидный или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узкотреугольный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берегам ручьев и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осочниках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верхнего горного пояса. Распространение : Кавказ ,Арктика., Европейская часть, Западная Сибирь ,Восточная Сибирь , Скандинавия., Европа, Северная Америка.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6829" r="6250" b="5552"/>
          <a:stretch/>
        </p:blipFill>
        <p:spPr bwMode="auto">
          <a:xfrm>
            <a:off x="379713" y="4351566"/>
            <a:ext cx="1816023" cy="22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r="16892"/>
          <a:stretch/>
        </p:blipFill>
        <p:spPr bwMode="auto">
          <a:xfrm>
            <a:off x="2627784" y="4351566"/>
            <a:ext cx="1241850" cy="22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88640"/>
            <a:ext cx="43204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Пушица широколистная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Eriophorum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latifolium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Hoppe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Многолетнее растение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Цветки: Соцветие из 3-12 колосков на поникающих, шероховатых цветоносах, одетых при основании 2-3 короткими кроющими листьями с черноватыми влагалищами. Колоски яйцевидные или эллиптические, в цветущем состоянии 6-10 мм длиной и 3-5 мм шириной. Щетинки околоцветника белые с ветвистым кончиком. Пыльники 1-1,5 мм длиной. Листья: Листовые пластинки 3-8 мм шириной, ярко-зелёные, плоские, на нижней стороне с небольшим килем; язычок в виде узкой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плёночки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 верхнего стеблевого листа отсутствует. Высота: 25-70 см. Стебли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тупотрёхгранные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олиственные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в основании часто окружены остатками отмерших листьев и оттого обычно утолщённые. Корень с укороченным корневищем. Плоды 3-3,5 мм длиной и 1,2-1,5 мм шириной, бурые, матовые, удлинённые, трёхгранные. Цветёт в июне-июле, плодоносит в июле-августе. Пушица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широколистная растёт на низинных, часто ключевых болотах, 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ручьёв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в заболоченных кустарниках, на сырых и заболоченных лугах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России распространена во многих районах европейской части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встречается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 всех областях Средней России.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41198"/>
            <a:ext cx="1209671" cy="22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4341198"/>
            <a:ext cx="1656184" cy="230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2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41044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Гусиный лук красноватый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Gagea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erubescens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Bess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Schult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Schult.f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Соцветие 3-18-цветковое. Цветки колокольчатые, с прицветниками, снаружи красноватые, по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отцветании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цветоножки дуговидно отклоняются вниз.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Листья: С узколинейным, снизу с тремя жилками прикорневым листом, превышающим по высоте соцветие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Высотой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 15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см.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Стебель трёхгранный, с двумя верховыми,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подсоцветными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узколинейными листьями, иногда с небольшим коленом 2-5 мм длиной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Корень 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одной небольшой луковицей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Плод - коробочка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почти шаровидная, вдавленная на вершине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Время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цветения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плодоношения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апреле-мае; плодоносит в конце мая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Растёт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лугах с редким травостоем, на опушках лесов, по обочинам дорог, на залежах, иногда на пашнях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Распространён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Средней Европе, Белоруссии, на Украине и в Молдавии. В России - в центральных районах европейской части. В Средней России, по-видимому, во всех областях, нередко, но спорадически; чаще в чернозёмной полосе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Дополнение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Эфемероид.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4" y="4108216"/>
            <a:ext cx="1508956" cy="258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r="17789"/>
          <a:stretch/>
        </p:blipFill>
        <p:spPr bwMode="auto">
          <a:xfrm>
            <a:off x="2267744" y="4108217"/>
            <a:ext cx="2014565" cy="25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000667" y="116632"/>
            <a:ext cx="37338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vi-VN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Купе́на </a:t>
            </a:r>
            <a:r>
              <a:rPr lang="vi-VN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многоцветко́вая (лат. Polygonátum multiflórum) </a:t>
            </a:r>
            <a:r>
              <a:rPr lang="vi-VN" sz="1200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многолетнее травянистое растение, вид рода Купена (Polygonatum) семейства Иглицевые (Ruscaceae)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.. Растение 30—60 см высотой. Стебель круглый, голый. Листья продолговатые или эллиптические, у основания немного суженные, голые, с короткими черешками, 10—11 см длиной и 4—4,5 см шириной или же нижние листья 14—15 см длиной, сверху зелёные, снизу серовато-зеленоватые. Цветоножки выходят из пазух листьев, с 3—5 цветками, голые. Околоцветник суженный над зевом, кверху немного расширенный, с шестью зеленоватыми зубцами, которые наверху с внутренней стороны коротко опушённые. Тычиночные нити волосистые. Цветёт в мае — июне.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Плод — сине-чёрная ягода. Растёт в берёзовых и хвойных лесах, среди кустарников.</a:t>
            </a:r>
          </a:p>
          <a:p>
            <a:pPr eaLnBrk="1" hangingPunct="1"/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797152"/>
            <a:ext cx="2528269" cy="189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r="22297"/>
          <a:stretch/>
        </p:blipFill>
        <p:spPr bwMode="auto">
          <a:xfrm>
            <a:off x="7238290" y="3356992"/>
            <a:ext cx="1489281" cy="17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863389"/>
      </p:ext>
    </p:extLst>
  </p:cSld>
  <p:clrMapOvr>
    <a:masterClrMapping/>
  </p:clrMapOvr>
</p:sld>
</file>

<file path=ppt/theme/theme1.xml><?xml version="1.0" encoding="utf-8"?>
<a:theme xmlns:a="http://schemas.openxmlformats.org/drawingml/2006/main" name="lesss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459A61-44A0-435E-99C4-FB29132276CD}"/>
</file>

<file path=customXml/itemProps2.xml><?xml version="1.0" encoding="utf-8"?>
<ds:datastoreItem xmlns:ds="http://schemas.openxmlformats.org/officeDocument/2006/customXml" ds:itemID="{D8405B25-AA8C-4897-97AB-5F0680A7C612}"/>
</file>

<file path=customXml/itemProps3.xml><?xml version="1.0" encoding="utf-8"?>
<ds:datastoreItem xmlns:ds="http://schemas.openxmlformats.org/officeDocument/2006/customXml" ds:itemID="{4CA0C54B-7F39-40C9-891A-2D890B2071A7}"/>
</file>

<file path=docProps/app.xml><?xml version="1.0" encoding="utf-8"?>
<Properties xmlns="http://schemas.openxmlformats.org/officeDocument/2006/extended-properties" xmlns:vt="http://schemas.openxmlformats.org/officeDocument/2006/docPropsVTypes">
  <Template>lesss</Template>
  <TotalTime>309</TotalTime>
  <Words>9201</Words>
  <Application>Microsoft Office PowerPoint</Application>
  <PresentationFormat>Экран (4:3)</PresentationFormat>
  <Paragraphs>161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lesss</vt:lpstr>
      <vt:lpstr>Красносельский район</vt:lpstr>
      <vt:lpstr>Растения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Животные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учитель</cp:lastModifiedBy>
  <cp:revision>34</cp:revision>
  <dcterms:created xsi:type="dcterms:W3CDTF">2012-11-02T14:17:20Z</dcterms:created>
  <dcterms:modified xsi:type="dcterms:W3CDTF">2013-08-29T07:24:46Z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