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slides/slide1.xml" ContentType="application/vnd.openxmlformats-officedocument.presentationml.slide+xml"/>
  <Override PartName="/ppt/slides/slide6.xml" ContentType="application/vnd.openxmlformats-officedocument.presentationml.slide+xml"/>
  <Override PartName="/ppt/slides/slide2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3.xml" ContentType="application/vnd.openxmlformats-officedocument.presentationml.slide+xml"/>
  <Override PartName="/ppt/slideLayouts/slideLayout10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2" r:id="rId4"/>
    <p:sldId id="263" r:id="rId5"/>
    <p:sldId id="260" r:id="rId6"/>
    <p:sldId id="257" r:id="rId7"/>
    <p:sldId id="258" r:id="rId8"/>
    <p:sldId id="261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CC"/>
    <a:srgbClr val="CCFFFF"/>
    <a:srgbClr val="99FFCC"/>
    <a:srgbClr val="CCFF66"/>
    <a:srgbClr val="66FFCC"/>
    <a:srgbClr val="31F348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customXml" Target="../customXml/item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customXml" Target="../customXml/item2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ustomXml" Target="../customXml/item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0C354-1612-4D8A-BAA4-C73575A215D9}" type="datetimeFigureOut">
              <a:rPr lang="ru-RU" smtClean="0"/>
              <a:pPr/>
              <a:t>17.06.2014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51D03-74FC-4A9E-AB5B-C7AD33D5E7D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0C354-1612-4D8A-BAA4-C73575A215D9}" type="datetimeFigureOut">
              <a:rPr lang="ru-RU" smtClean="0"/>
              <a:pPr/>
              <a:t>17.06.2014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51D03-74FC-4A9E-AB5B-C7AD33D5E7D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0C354-1612-4D8A-BAA4-C73575A215D9}" type="datetimeFigureOut">
              <a:rPr lang="ru-RU" smtClean="0"/>
              <a:pPr/>
              <a:t>17.06.2014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51D03-74FC-4A9E-AB5B-C7AD33D5E7D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0C354-1612-4D8A-BAA4-C73575A215D9}" type="datetimeFigureOut">
              <a:rPr lang="ru-RU" smtClean="0"/>
              <a:pPr/>
              <a:t>17.06.2014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51D03-74FC-4A9E-AB5B-C7AD33D5E7D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0C354-1612-4D8A-BAA4-C73575A215D9}" type="datetimeFigureOut">
              <a:rPr lang="ru-RU" smtClean="0"/>
              <a:pPr/>
              <a:t>17.06.2014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51D03-74FC-4A9E-AB5B-C7AD33D5E7D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0C354-1612-4D8A-BAA4-C73575A215D9}" type="datetimeFigureOut">
              <a:rPr lang="ru-RU" smtClean="0"/>
              <a:pPr/>
              <a:t>17.06.2014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51D03-74FC-4A9E-AB5B-C7AD33D5E7D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0C354-1612-4D8A-BAA4-C73575A215D9}" type="datetimeFigureOut">
              <a:rPr lang="ru-RU" smtClean="0"/>
              <a:pPr/>
              <a:t>17.06.2014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51D03-74FC-4A9E-AB5B-C7AD33D5E7D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0C354-1612-4D8A-BAA4-C73575A215D9}" type="datetimeFigureOut">
              <a:rPr lang="ru-RU" smtClean="0"/>
              <a:pPr/>
              <a:t>17.06.2014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51D03-74FC-4A9E-AB5B-C7AD33D5E7D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0C354-1612-4D8A-BAA4-C73575A215D9}" type="datetimeFigureOut">
              <a:rPr lang="ru-RU" smtClean="0"/>
              <a:pPr/>
              <a:t>17.06.2014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51D03-74FC-4A9E-AB5B-C7AD33D5E7D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0C354-1612-4D8A-BAA4-C73575A215D9}" type="datetimeFigureOut">
              <a:rPr lang="ru-RU" smtClean="0"/>
              <a:pPr/>
              <a:t>17.06.2014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51D03-74FC-4A9E-AB5B-C7AD33D5E7D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0C354-1612-4D8A-BAA4-C73575A215D9}" type="datetimeFigureOut">
              <a:rPr lang="ru-RU" smtClean="0"/>
              <a:pPr/>
              <a:t>17.06.2014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51D03-74FC-4A9E-AB5B-C7AD33D5E7D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80C354-1612-4D8A-BAA4-C73575A215D9}" type="datetimeFigureOut">
              <a:rPr lang="ru-RU" smtClean="0"/>
              <a:pPr/>
              <a:t>17.06.2014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A51D03-74FC-4A9E-AB5B-C7AD33D5E7DC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ru.wikipedia.org/wiki/1992_%D0%B3%D0%BE%D0%B4" TargetMode="External"/><Relationship Id="rId2" Type="http://schemas.openxmlformats.org/officeDocument/2006/relationships/hyperlink" Target="http://ru.wikipedia.org/wiki/%D0%9C%D0%B8%D0%BD%D0%B8%D1%81%D1%82%D0%B5%D1%80%D1%81%D1%82%D0%B2%D0%BE_%D0%BF%D1%80%D0%B8%D1%80%D0%BE%D0%B4%D0%BD%D1%8B%D1%85_%D1%80%D0%B5%D1%81%D1%83%D1%80%D1%81%D0%BE%D0%B2_%D0%B8_%D1%8D%D0%BA%D0%BE%D0%BB%D0%BE%D0%B3%D0%B8%D0%B8_%D0%A0%D0%BE%D1%81%D1%81%D0%B8%D0%B9%D1%81%D0%BA%D0%BE%D0%B9_%D0%A4%D0%B5%D0%B4%D0%B5%D1%80%D0%B0%D1%86%D0%B8%D0%B8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ru.wikipedia.org/wiki/%D0%9C%D0%BE%D1%81%D0%BA%D0%B2%D0%B0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ru.wikipedia.org/wiki/2001_%D0%B3%D0%BE%D0%B4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hyperlink" Target="http://ru.wikipedia.org/wiki/%D0%91%D0%B0%D0%B9%D0%BA%D0%B0%D0%BB" TargetMode="External"/><Relationship Id="rId3" Type="http://schemas.openxmlformats.org/officeDocument/2006/relationships/hyperlink" Target="http://ru.wikipedia.org/wiki/%D0%A0%D0%B5%D1%81%D0%BF%D1%83%D0%B1%D0%BB%D0%B8%D0%BA%D0%B0" TargetMode="External"/><Relationship Id="rId7" Type="http://schemas.openxmlformats.org/officeDocument/2006/relationships/hyperlink" Target="http://ru.wikipedia.org/wiki/%D0%A0%D1%83%D1%81%D1%81%D0%BA%D0%B0%D1%8F_%D0%B2%D1%8B%D1%85%D1%83%D1%85%D0%BE%D0%BB%D1%8C" TargetMode="External"/><Relationship Id="rId12" Type="http://schemas.openxmlformats.org/officeDocument/2006/relationships/hyperlink" Target="http://ru.wikipedia.org/wiki/%D0%A1%D1%80%D0%B5%D0%B4%D0%BD%D1%8F%D1%8F_%D0%90%D0%B7%D0%B8%D1%8F" TargetMode="Externa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ru.wikipedia.org/wiki/%D0%90%D0%B2%D1%82%D0%BE%D0%BD%D0%BE%D0%BC%D0%BD%D1%8B%D0%B9_%D0%BE%D0%BA%D1%80%D1%83%D0%B3" TargetMode="External"/><Relationship Id="rId11" Type="http://schemas.openxmlformats.org/officeDocument/2006/relationships/hyperlink" Target="http://ru.wikipedia.org/wiki/%D0%94%D0%B0%D0%BB%D1%8C%D0%BD%D0%B8%D0%B9_%D0%92%D0%BE%D1%81%D1%82%D0%BE%D0%BA" TargetMode="External"/><Relationship Id="rId5" Type="http://schemas.openxmlformats.org/officeDocument/2006/relationships/hyperlink" Target="http://ru.wikipedia.org/wiki/%D0%9E%D0%B1%D0%BB%D0%B0%D1%81%D1%82%D0%B8_%D0%A0%D0%BE%D1%81%D1%81%D0%B8%D0%B9%D1%81%D0%BA%D0%BE%D0%B9_%D0%A4%D0%B5%D0%B4%D0%B5%D1%80%D0%B0%D1%86%D0%B8%D0%B8" TargetMode="External"/><Relationship Id="rId10" Type="http://schemas.openxmlformats.org/officeDocument/2006/relationships/hyperlink" Target="http://ru.wikipedia.org/wiki/%D0%90%D0%BB%D1%82%D0%B0%D0%B9%D1%81%D0%BA%D0%B8%D0%B5_%D0%B3%D0%BE%D1%80%D1%8B" TargetMode="External"/><Relationship Id="rId4" Type="http://schemas.openxmlformats.org/officeDocument/2006/relationships/hyperlink" Target="http://ru.wikipedia.org/w/index.php?title=%D0%9A%D1%80%D0%B0%D1%8F_%D0%A1%D0%A1%D0%A1%D0%A0&amp;action=edit&amp;redlink=1" TargetMode="External"/><Relationship Id="rId9" Type="http://schemas.openxmlformats.org/officeDocument/2006/relationships/hyperlink" Target="http://ru.wikipedia.org/wiki/%D0%9A%D0%B0%D0%B2%D0%BA%D0%B0%D0%B7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Красные книги различных стран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58" y="2357430"/>
            <a:ext cx="4956107" cy="38162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Picture 4" descr="https://encrypted-tbn2.gstatic.com/images?q=tbn:ANd9GcQ5e9ZXOrUOShFR4nlsBCaYYR1I7RbSUcF9M8HsvITNjPvoYBFGSQ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929322" y="2357430"/>
            <a:ext cx="2786082" cy="3830865"/>
          </a:xfrm>
          <a:prstGeom prst="rect">
            <a:avLst/>
          </a:prstGeom>
          <a:noFill/>
        </p:spPr>
      </p:pic>
      <p:sp>
        <p:nvSpPr>
          <p:cNvPr id="7" name="Заголовок 6"/>
          <p:cNvSpPr>
            <a:spLocks noGrp="1"/>
          </p:cNvSpPr>
          <p:nvPr>
            <p:ph type="ctrTitle"/>
          </p:nvPr>
        </p:nvSpPr>
        <p:spPr>
          <a:xfrm>
            <a:off x="685800" y="214291"/>
            <a:ext cx="7772400" cy="1571635"/>
          </a:xfrm>
        </p:spPr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Красная книга РФ</a:t>
            </a:r>
            <a:endParaRPr lang="ru-RU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История создания</a:t>
            </a:r>
            <a:endParaRPr lang="ru-RU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428736"/>
            <a:ext cx="8301038" cy="4740277"/>
          </a:xfrm>
        </p:spPr>
        <p:txBody>
          <a:bodyPr>
            <a:noAutofit/>
          </a:bodyPr>
          <a:lstStyle/>
          <a:p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У нас, тогда ещё в СССР, Красную книгу учредили в 1974г. В середине 80-х годов в ней упомянули 94 вида исчезающих млекопитающих, 37 видов пресмыкающихся, 80 видов птиц, 681 вид высших растений… К нашему сожалению, этот печальный список увеличивается с каждым годом, что означает: живая природа всё ещё продолжает пребывать в смертельной опасности. Да и статистика здесь очень удручающая: в начале века исчезал лишь один вид животных за год. Сейчас целый вид исчезает ежедневно!</a:t>
            </a:r>
          </a:p>
          <a:p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После становления России как независимого государства и реформы всей системы государственного управления в области охраны окружающей среды встал вопрос о подготовке издания Красной книги Российской Федерации на новой политической и административной основе. За научную основу Красной книги России была взята Красная книга РСФСР, хотя речь шла о принципиально новом издании. Работа по созданию Красной книги России была возложена на вновь созданное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  <a:hlinkClick r:id="rId2" tooltip="Министерство природных ресурсов и экологии Российской Федерации"/>
              </a:rPr>
              <a:t>Министерство природных ресурсов и экологии РФ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. В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  <a:hlinkClick r:id="rId3" tooltip="1992 год"/>
              </a:rPr>
              <a:t>1992 году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при министерстве была создана Комиссия по редким и исчезающим видам животных и растений, к работе которой привлекли ведущих специалистов в области охраны редких видов из различных учреждений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  <a:hlinkClick r:id="rId4" tooltip="Москва"/>
              </a:rPr>
              <a:t>Москвы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и других городов.</a:t>
            </a:r>
            <a:endParaRPr lang="ru-RU" sz="1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7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Постановление Правительства РФ от 19 февраля 1996 г. N 158</a:t>
            </a:r>
            <a:br>
              <a:rPr lang="ru-RU" sz="27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7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"О Красной книге Российской Федерации"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800" dirty="0" smtClean="0"/>
              <a:t/>
            </a:r>
            <a:br>
              <a:rPr lang="ru-RU" sz="2800" dirty="0" smtClean="0"/>
            </a:b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Правительство Российской Федерации постановляет:</a:t>
            </a: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. Установить, что Красная книга Российской Федерации ведется Министерством охраны окружающей среды и природных ресурсов Российской Федерации на основе систематически обновляемых данных о состоянии и распространении редких и находящихся под угрозой исчезновения видов (подвидов, популяций) диких животных и дикорастущих растений и грибов (далее именуются - объекты животного и растительного мира), обитающих (произрастающих) на территории Российской Федерации, на континентальном шельфе и в исключительной экономической зоне Российской Федерации. Красная книга Российской Федерации является официальным документом, содержащим свод сведений об указанных объектах животного и растительного мира, а также о необходимых мерах по их охране и восстановлению.</a:t>
            </a: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2.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Объекты животного и растительного мира, занесенные в Красную книгу Российской Федерации, подлежат особой охране.</a:t>
            </a:r>
            <a:br>
              <a:rPr lang="ru-RU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Изъятие из естественной природной среды объектов животного и растительного мира, занесенных в Красную книгу Российской Федерации, допускается в исключительных случаях в порядке, установленном законодательством Российской Федерации.</a:t>
            </a: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3.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Министерству охраны окружающей среды и природных ресурсов Российской Федерации по согласованию с Министерством сельского хозяйства и продовольствия Российской Федерации, Министерством юстиции Российской Федерации, Комитетом Российской Федерации по рыболовству, Федеральной службой лесного хозяйства России и Российской академией наук в 2-месячный срок утвердить порядок ведения Красной книги Российской Федерации.</a:t>
            </a: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4.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Предоставить право Министерству охраны окружающей среды и природных ресурсов Российской Федерации по согласованию с Министерством сельского хозяйства и продовольствия Российской Федерации, Комитетом Российской Федерации по рыболовству, Федеральной службой лесного хозяйства России, органами исполнительной власти субъектов Российской Федерации и Российской академией наук принимать решения о занесении в Красную книгу Российской Федерации и об исключении из нее объектов животного и растительного мира, а также определять порядок и меры их охраны.</a:t>
            </a:r>
          </a:p>
          <a:p>
            <a:endParaRPr lang="ru-RU" sz="16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Постановление Правительства РФ от 19 февраля 1996 г. N 158</a:t>
            </a:r>
            <a:br>
              <a:rPr lang="ru-RU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"О Красной книге Российской Федерации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sz="1900" b="1" dirty="0" smtClean="0">
                <a:latin typeface="Times New Roman" pitchFamily="18" charset="0"/>
                <a:cs typeface="Times New Roman" pitchFamily="18" charset="0"/>
              </a:rPr>
              <a:t>5. Установить, что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издание Красной книги Российской Федерации осуществляется не реже одного раза в 10 лет;</a:t>
            </a: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Министерство охраны окружающей среды и природных ресурсов Российской Федерации обеспечивает организацию издания Красной книги Российской Федерации, а в периоды между изданиями - подготовку и распространение перечней (списков) объектов животного и растительного мира, занесенных в Красную книгу Российской Федерации и исключенных из нее (с изменениями и дополнениями), которые являются составной частью Красной книги Российской Федерации.</a:t>
            </a: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6.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Финансирование работ, связанных с ведением и периодическим изданием Красной книги Российской Федерации, производится за счет средств федерального бюджета.</a:t>
            </a: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Министерству финансов Российской Федерации по согласованию с Министерством охраны окружающей среды и природных ресурсов Российской Федерации и Комитетом Российской Федерации по печати определить порядок и источники финансирования работ, связанных с ведением и периодическим изданием Красной книги Российской Федерации.</a:t>
            </a: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7.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В связи с принятием настоящего постановления признать утратившими силу пункты 2 и 3 постановления Совета Министров РСФСР от 9 сентября 1982 г. N 500 "Об учреждении Красной книги РСФСР" (СП РСФСР, 1982, N 19, ст. 140) и постановление Совета Министров РСФСР от 28 июня 1983 г. N 322 "О Красной книге РСФСР" (СП РСФСР, 1983, N 16, ст. 90).</a:t>
            </a: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Председатель Правительства</a:t>
            </a:r>
            <a:br>
              <a:rPr lang="ru-RU" sz="1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Российской Федерации  В.Черномырдин</a:t>
            </a: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endParaRPr lang="ru-RU" sz="14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Красная книга Российской Федерации является официальным документом, содержащим свод сведений об указанных объектах животного и растительного мира, а также о необходимых мерах по их охране и восстановлению</a:t>
            </a:r>
            <a:endParaRPr lang="ru-RU" sz="2000" b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Работы по созданию Красной книги СССР по образцу Красной книги МСОП начались в 1974г., а в 1978г. она была опубликована. Ее второе издание (1984г.) включает 681 вид и подвид сосудистых растений, 32 – мхов, 29 – лишайников, 20 –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27,  грибов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, 11 – червей, 2 – ракообразных, 19 – моллюсков, 219 – насекомых, 9 – рыб, 9 – земноводных, 37 – пресмыкающихся, 80 – птиц, 94 вида и подвида млекопитающих. В 1988 г. завершилась работа над Красной книгой РСФСР. Она является государственным юридическим документом и служит правовой базой для сохранения редких и исчезающих видов, как во всей России, так и в ее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регионах</a:t>
            </a:r>
          </a:p>
          <a:p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Постановлением Правительства Российской Федерации от 19 февраля 1996 года № 158 «О Красной книге Российской Федерации» установлено, что Красная книга ведется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Минприродой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России на основе систематически обновляемых данных о состоянии и распространении редких и находящихся под угрозой исчезновения видов диких животных и дикорастущих растений и грибов, обитающих на территории России. Красная книга Российской Федерации является официальным документом, содержащим свод сведений об указанных объектах животного и растительного мира, а также о необходимых мерах по их охране и восстановлению. Виды растительного и животного мира, занесенные в Красную книгу, подлежат особой охране. Изъятие их из естественной природной среды допускается в исключительных случаях в порядке, установленном законодательством Российской Федерации.</a:t>
            </a:r>
          </a:p>
          <a:p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Этим же Постановлением предусматривается порядок внесения и исключения объектов животного и растительного мира из Красной книги, порядок и источники финансирования работ, связанных с ведением и периодическим (1 раз в 10 лет) ее изданием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Категории  таксонов и популяций</a:t>
            </a:r>
            <a:endParaRPr lang="ru-RU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Несмотря на то, что в 1992—1995 годах название, структура и кадровый состав министерства многократно менялись, Комиссия по редким видам провела значительную работу. Например, было решено предложить шесть категорий статуса:</a:t>
            </a:r>
          </a:p>
          <a:p>
            <a:r>
              <a:rPr lang="ru-RU" sz="1800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0 — вероятно исчезнувшие.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Таксоны и популяции, известные ранее с территории (или акватории) Российской Федерации и нахождение которых в природе не подтверждено (для беспозвоночных — в последние 100 лет, для позвоночных животных — в последние 50 лет).</a:t>
            </a:r>
          </a:p>
          <a:p>
            <a:r>
              <a:rPr lang="ru-RU" sz="1800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1 — находящиеся под угрозой исчезновения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. Таксоны и популяции, численность особей которых уменьшилась до критического уровня таким образом, что в ближайшее время они могут исчезнуть.</a:t>
            </a:r>
          </a:p>
          <a:p>
            <a:r>
              <a:rPr lang="ru-RU" sz="1800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2 — сокращающиеся в численности.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Таксоны и популяции с неуклонно сокращающейся численностью, которые при дальнейшем воздействии факторов, снижающих численность, могут в короткие сроки попасть в категорию находящихся под угрозой исчезновения.</a:t>
            </a:r>
          </a:p>
          <a:p>
            <a:r>
              <a:rPr lang="ru-RU" sz="1800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3 — редкие.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Таксоны и популяции, которые имеют малую численность и распространены на ограниченной территории (или акватории) или спорадически распространены на значительных территориях (акваториях).</a:t>
            </a:r>
          </a:p>
          <a:p>
            <a:r>
              <a:rPr lang="ru-RU" sz="1800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4 — неопределённые по статусу.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Таксоны и популяции, которые, вероятно, относятся к одной из предыдущих категорий, но достаточных сведений об их состоянии в природе в настоящее время нет, либо они не в полной мере соответствуют критериям всех остальных категорий.</a:t>
            </a:r>
          </a:p>
          <a:p>
            <a:r>
              <a:rPr lang="ru-RU" sz="1800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5 — восстанавливаемые и восстанавливающиеся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. Таксоны и популяции, численность и распространение которых под воздействием естественных причин или в результате принятых мер охраны начали восстанавливаться и приближаются к состоянию, когда не будут нуждаться в срочных мерах по сохранению и восстановлению</a:t>
            </a:r>
            <a:r>
              <a:rPr lang="ru-RU" sz="1800" dirty="0" smtClean="0"/>
              <a:t>.</a:t>
            </a:r>
            <a:endParaRPr lang="ru-RU" sz="18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«Презумпция </a:t>
            </a: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запрета добывания», независимо от категории статуса вида.</a:t>
            </a:r>
            <a:endParaRPr lang="ru-RU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Красная книга Российской Федерации вышла в свет в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  <a:hlinkClick r:id="rId2" tooltip="2001 год"/>
              </a:rPr>
              <a:t>2001 году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 Она представляет собой 860 страниц текста, иллюстрирована цветными изображениями всех занесенных в неё животных и картами их ареалов. Всего в Красную книгу Российской Федерации занесено 8 таксонов земноводных, 21 таксон пресмыкающихся, 128 таксонов птиц и 74 таксона млекопитающих, всего 231 таксон.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 отличие от большинства красных книг как мирового, так и национального уровней, занесение вида в Красную книгу России на основании Закона РФ «О животном мире» автоматически влечет за собой возникновение законодательной защиты, своего рода «презумпцию запрета добывания», независимо от категории статуса вида.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600" b="1" dirty="0" smtClean="0"/>
              <a:t/>
            </a:r>
            <a:br>
              <a:rPr lang="ru-RU" sz="3600" b="1" dirty="0" smtClean="0"/>
            </a:br>
            <a:r>
              <a:rPr lang="ru-RU" sz="3600" b="1" dirty="0" smtClean="0"/>
              <a:t/>
            </a:r>
            <a:br>
              <a:rPr lang="ru-RU" sz="3600" b="1" dirty="0" smtClean="0"/>
            </a:br>
            <a:r>
              <a:rPr lang="ru-RU" sz="3600" b="1" dirty="0"/>
              <a:t/>
            </a:r>
            <a:br>
              <a:rPr lang="ru-RU" sz="3600" b="1" dirty="0"/>
            </a:br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Региональные Красные книги в России</a:t>
            </a:r>
            <a:b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000" dirty="0" smtClean="0"/>
              <a:t/>
            </a:r>
            <a:br>
              <a:rPr lang="ru-RU" sz="4000" dirty="0" smtClean="0"/>
            </a:br>
            <a:endParaRPr lang="ru-RU" sz="4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4840303"/>
          </a:xfrm>
        </p:spPr>
        <p:txBody>
          <a:bodyPr>
            <a:normAutofit fontScale="40000" lnSpcReduction="20000"/>
          </a:bodyPr>
          <a:lstStyle/>
          <a:p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Со второй половины 1980-х годов в СССР началось составление региональных книг о редких видах животных и растений в масштабах 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  <a:hlinkClick r:id="rId3" tooltip="Республика"/>
              </a:rPr>
              <a:t>республик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  <a:hlinkClick r:id="rId4" tooltip="Края СССР (страница отсутствует)"/>
              </a:rPr>
              <a:t>краёв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  <a:hlinkClick r:id="rId5" tooltip="Области Российской Федерации"/>
              </a:rPr>
              <a:t>областей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  <a:hlinkClick r:id="rId6" tooltip="Автономный округ"/>
              </a:rPr>
              <a:t>автономных округов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. Это было вызвано необходимостью немедленной охраны ряда видов и форм животных и растений, возможно, не редких в стране, но редких в отдельных регионах, а также быстро растущей в эти годы самостоятельностью местных властей и желанием самостоятельно решать свои природоохранные проблемы. Таким региональным книгам о редких животных было целесообразно придать статус региональных Красных книг. Это укрепило их правовой статус и усилило практическое воздействие на общество. Особое значение это имело для национальных автономий.</a:t>
            </a:r>
          </a:p>
          <a:p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По существу, не региональная Красная книга на Земле одна: это Красная книга МСОП — единственная, которая даёт информацию о редких видах в пределах всего ареала. Лишь в этом случае речь идёт о планетарном сохранении редких видов. Все остальные национальные Красные книги </a:t>
            </a:r>
            <a:r>
              <a:rPr lang="ru-RU" sz="3400" dirty="0" err="1" smtClean="0">
                <a:latin typeface="Times New Roman" pitchFamily="18" charset="0"/>
                <a:cs typeface="Times New Roman" pitchFamily="18" charset="0"/>
              </a:rPr>
              <a:t>региональны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, только территориальные масштабы их различны. Например, в Красной книге СССР (сейчас это Россия, страны СНГ и Балтии) из 80 видов птиц менее 20 внесены в Красную книгу МСОП, а остальные являются, таким образом, регионально редкими.</a:t>
            </a:r>
          </a:p>
          <a:p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Национальные Красные книги, за редким исключением, дают информацию лишь о частях ареалов видов и подвидов животных и растений. Только в случаях с </a:t>
            </a:r>
            <a:r>
              <a:rPr lang="ru-RU" sz="3400" dirty="0" err="1" smtClean="0">
                <a:latin typeface="Times New Roman" pitchFamily="18" charset="0"/>
                <a:cs typeface="Times New Roman" pitchFamily="18" charset="0"/>
              </a:rPr>
              <a:t>узкоареальными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 видами можно говорить о сохранении мирового генофонда в масштабах той или иной национальной или даже региональной Красной книги. Для животных это довольно редкое явление (например, 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  <a:hlinkClick r:id="rId7" tooltip="Русская выхухоль"/>
              </a:rPr>
              <a:t>русская выхухоль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 или эндемики озера 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  <a:hlinkClick r:id="rId8" tooltip="Байкал"/>
              </a:rPr>
              <a:t>Байкал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Как правило, чем регион больше, тем он значимее для дела охраны живой природы. Исключение составляют некоторые сравнительно небольшие территории, обладающие исключительным биологическим разнообразием, обилием </a:t>
            </a:r>
            <a:r>
              <a:rPr lang="ru-RU" sz="3400" dirty="0" err="1" smtClean="0">
                <a:latin typeface="Times New Roman" pitchFamily="18" charset="0"/>
                <a:cs typeface="Times New Roman" pitchFamily="18" charset="0"/>
              </a:rPr>
              <a:t>эндемичных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 видов или видов, редких и исчезающих в мировом масштабе. Таковы, например, 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  <a:hlinkClick r:id="rId9" tooltip="Кавказ"/>
              </a:rPr>
              <a:t>Кавказ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  <a:hlinkClick r:id="rId10" tooltip="Алтайские горы"/>
              </a:rPr>
              <a:t>Алтай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, юг 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  <a:hlinkClick r:id="rId11" tooltip="Дальний Восток"/>
              </a:rPr>
              <a:t>Дальнего Востока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, некоторые районы 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  <a:hlinkClick r:id="rId12" tooltip="Средняя Азия"/>
              </a:rPr>
              <a:t>Средней Азии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В 1990-х—2000-х годах появился целый ряд новых региональных Красных книг различного административного уровня. .</a:t>
            </a:r>
          </a:p>
          <a:p>
            <a:endParaRPr lang="ru-RU" sz="18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533E0A40001E814E995471E0489B1028" ma:contentTypeVersion="1" ma:contentTypeDescription="Создание документа." ma:contentTypeScope="" ma:versionID="1ef7d38ec03c930eb334f4ee5131ff55">
  <xsd:schema xmlns:xsd="http://www.w3.org/2001/XMLSchema" xmlns:xs="http://www.w3.org/2001/XMLSchema" xmlns:p="http://schemas.microsoft.com/office/2006/metadata/properties" xmlns:ns2="d93f08c7-4dc9-4366-b183-71f4e46057df" targetNamespace="http://schemas.microsoft.com/office/2006/metadata/properties" ma:root="true" ma:fieldsID="901426136c3cb9e8a8df3f1a14d2308d" ns2:_="">
    <xsd:import namespace="d93f08c7-4dc9-4366-b183-71f4e46057df"/>
    <xsd:element name="properties">
      <xsd:complexType>
        <xsd:sequence>
          <xsd:element name="documentManagement">
            <xsd:complexType>
              <xsd:all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93f08c7-4dc9-4366-b183-71f4e46057df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Общий доступ с использованием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A9D5DD6B-E8D3-40B6-90DF-F1462DACE62B}"/>
</file>

<file path=customXml/itemProps2.xml><?xml version="1.0" encoding="utf-8"?>
<ds:datastoreItem xmlns:ds="http://schemas.openxmlformats.org/officeDocument/2006/customXml" ds:itemID="{69EBC2FE-ABDA-497E-901E-71969553C250}"/>
</file>

<file path=customXml/itemProps3.xml><?xml version="1.0" encoding="utf-8"?>
<ds:datastoreItem xmlns:ds="http://schemas.openxmlformats.org/officeDocument/2006/customXml" ds:itemID="{058A3D62-ACEB-4846-9AEE-D785000105EC}"/>
</file>

<file path=docProps/app.xml><?xml version="1.0" encoding="utf-8"?>
<Properties xmlns="http://schemas.openxmlformats.org/officeDocument/2006/extended-properties" xmlns:vt="http://schemas.openxmlformats.org/officeDocument/2006/docPropsVTypes">
  <TotalTime>86</TotalTime>
  <Words>813</Words>
  <Application>Microsoft Office PowerPoint</Application>
  <PresentationFormat>Экран (4:3)</PresentationFormat>
  <Paragraphs>42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Красная книга РФ</vt:lpstr>
      <vt:lpstr>История создания</vt:lpstr>
      <vt:lpstr>    Постановление Правительства РФ от 19 февраля 1996 г. N 158 "О Красной книге Российской Федерации"    </vt:lpstr>
      <vt:lpstr>Постановление Правительства РФ от 19 февраля 1996 г. N 158 "О Красной книге Российской Федерации</vt:lpstr>
      <vt:lpstr>Красная книга Российской Федерации является официальным документом, содержащим свод сведений об указанных объектах животного и растительного мира, а также о необходимых мерах по их охране и восстановлению</vt:lpstr>
      <vt:lpstr>Категории  таксонов и популяций</vt:lpstr>
      <vt:lpstr>«Презумпция запрета добывания», независимо от категории статуса вида.</vt:lpstr>
      <vt:lpstr>   Региональные Красные книги в России 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Красная книга РФ</dc:title>
  <dc:creator>надюша</dc:creator>
  <cp:lastModifiedBy>надюша</cp:lastModifiedBy>
  <cp:revision>10</cp:revision>
  <dcterms:created xsi:type="dcterms:W3CDTF">2012-11-03T17:55:39Z</dcterms:created>
  <dcterms:modified xsi:type="dcterms:W3CDTF">2014-06-17T18:31:07Z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0x010100533E0A40001E814E995471E0489B1028</vt:lpwstr>
  </property>
</Properties>
</file>