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5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8" autoAdjust="0"/>
  </p:normalViewPr>
  <p:slideViewPr>
    <p:cSldViewPr>
      <p:cViewPr>
        <p:scale>
          <a:sx n="89" d="100"/>
          <a:sy n="89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610E-FA47-4392-BBB2-E4CF9E42F01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ru.wikipedia.org/wiki/%D0%9B%D0%B5%D1%81%D0%BD%D1%8B%D0%B5_%D0%BF%D0%BE%D0%BB%D1%91%D0%B2%D0%BA%D0%B8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ru.wikipedia.org/wiki/%D0%93%D1%80%D1%8B%D0%B7%D1%83%D0%B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5%D1%80%D0%BE%D0%BC%D0%BE%D1%81%D0%BE%D0%BC%D1%8B" TargetMode="External"/><Relationship Id="rId5" Type="http://schemas.openxmlformats.org/officeDocument/2006/relationships/hyperlink" Target="http://ru.wikipedia.org/wiki/%D0%9A%D0%B0%D1%80%D0%B8%D0%BE%D1%82%D0%B8%D0%BF" TargetMode="External"/><Relationship Id="rId4" Type="http://schemas.openxmlformats.org/officeDocument/2006/relationships/hyperlink" Target="http://ru.wikipedia.org/wiki/%D0%9B%D0%B5%D0%BC%D0%BC%D0%B8%D0%BD%D0%B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ru.wikipedia.org/wiki/%D0%9A%D0%BB%D1%8E%D0%B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ru.wikipedia.org/wiki/%D0%94%D0%B0%D0%BB%D1%8C%D0%BD%D0%B5%D0%B2%D0%BE%D1%81%D1%82%D0%BE%D1%87%D0%BD%D1%8B%D0%B9_%D0%B0%D0%B8%D1%81%D1%8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iki/%D0%91%D0%B5%D0%BB%D0%BE%D0%BB%D0%BE%D0%B1%D1%8B%D0%B9_%D0%B3%D1%83%D1%81%D1%8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7%D0%B8%D0%BC%D1%8B%D0%B5" TargetMode="External"/><Relationship Id="rId3" Type="http://schemas.openxmlformats.org/officeDocument/2006/relationships/hyperlink" Target="http://ru.wikipedia.org/wiki/%D0%A3%D1%82%D0%B8%D0%BD%D1%8B%D0%B5" TargetMode="External"/><Relationship Id="rId7" Type="http://schemas.openxmlformats.org/officeDocument/2006/relationships/hyperlink" Target="http://ru.wikipedia.org/wiki/%D0%AD%D1%84%D0%B5%D0%BC%D0%B5%D1%80%D1%8B" TargetMode="External"/><Relationship Id="rId2" Type="http://schemas.openxmlformats.org/officeDocument/2006/relationships/hyperlink" Target="http://ru.wikipedia.org/wiki/%D0%92%D0%BE%D0%B4%D0%BE%D0%BF%D0%BB%D0%B0%D0%B2%D0%B0%D1%8E%D1%89%D0%B8%D0%B5_%D0%BF%D1%82%D0%B8%D1%86%D1%8B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2%D0%B5%D0%B3%D0%B5%D1%82%D0%B0%D1%82%D0%B8%D0%B2%D0%BD%D1%8B%D0%B5_%D0%BE%D1%80%D0%B3%D0%B0%D0%BD%D1%8B" TargetMode="External"/><Relationship Id="rId5" Type="http://schemas.openxmlformats.org/officeDocument/2006/relationships/hyperlink" Target="http://ru.wikipedia.org/wiki/%D0%A2%D0%B0%D0%B9%D0%BC%D1%8B%D1%80_(%D0%BF%D0%BE%D0%BB%D1%83%D0%BE%D1%81%D1%82%D1%80%D0%BE%D0%B2)" TargetMode="External"/><Relationship Id="rId10" Type="http://schemas.openxmlformats.org/officeDocument/2006/relationships/image" Target="../media/image47.jpe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ru.wikipedia.org/wiki/%D0%A0%D0%B0%D0%B4%D1%83%D0%B6%D0%BD%D0%B0%D1%8F_%D0%BE%D0%B1%D0%BE%D0%BB%D0%BE%D1%87%D0%BA%D0%B0" TargetMode="External"/><Relationship Id="rId7" Type="http://schemas.openxmlformats.org/officeDocument/2006/relationships/image" Target="../media/image48.jpeg"/><Relationship Id="rId2" Type="http://schemas.openxmlformats.org/officeDocument/2006/relationships/hyperlink" Target="http://ru.wikipedia.org/wiki/%D7%E5%E3%EB%EE%E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5%D0%B2%D0%BE%D1%81%D1%82" TargetMode="External"/><Relationship Id="rId5" Type="http://schemas.openxmlformats.org/officeDocument/2006/relationships/hyperlink" Target="http://ru.wikipedia.org/wiki/%C4%E5%F0%E1%ED%E8%EA" TargetMode="External"/><Relationship Id="rId4" Type="http://schemas.openxmlformats.org/officeDocument/2006/relationships/hyperlink" Target="http://ru.wikipedia.org/wiki/%D0%92%D0%BE%D1%81%D0%BA%D0%BE%D0%B2%D0%B8%D1%86%D0%B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2%D0%BA%D0%B0" TargetMode="External"/><Relationship Id="rId3" Type="http://schemas.openxmlformats.org/officeDocument/2006/relationships/hyperlink" Target="http://ru.wikipedia.org/wiki/%D0%A1%D0%BE%D0%BA%D0%BE%D0%BB%D1%8B" TargetMode="External"/><Relationship Id="rId7" Type="http://schemas.openxmlformats.org/officeDocument/2006/relationships/hyperlink" Target="http://ru.wikipedia.org/wiki/%D0%9F%D0%BE%D0%B7%D0%B2%D0%BE%D0%BD%D0%BE%D1%87%D0%BD%D0%B8%D0%BA" TargetMode="External"/><Relationship Id="rId2" Type="http://schemas.openxmlformats.org/officeDocument/2006/relationships/hyperlink" Target="http://ru.wikipedia.org/wiki/%D0%9E%D0%B1%D1%8B%D0%BA%D0%BD%D0%BE%D0%B2%D0%B5%D0%BD%D0%BD%D0%B0%D1%8F_%D0%BF%D1%83%D1%81%D1%82%D0%B5%D0%BB%D1%8C%D0%B3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2%D0%BE%D1%81%D0%BA%D0%BE%D0%B2%D0%B8%D1%86%D0%B0" TargetMode="External"/><Relationship Id="rId5" Type="http://schemas.openxmlformats.org/officeDocument/2006/relationships/hyperlink" Target="http://ru.wikipedia.org/wiki/%D0%A5%D0%B2%D0%BE%D1%81%D1%82" TargetMode="External"/><Relationship Id="rId10" Type="http://schemas.openxmlformats.org/officeDocument/2006/relationships/image" Target="../media/image51.jpeg"/><Relationship Id="rId4" Type="http://schemas.openxmlformats.org/officeDocument/2006/relationships/hyperlink" Target="http://ru.wikipedia.org/wiki/%D0%9A%D0%BB%D1%8E%D0%B2" TargetMode="External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0%D1%91%D0%BB-%D0%BA%D0%B0%D1%80%D0%BB%D0%B8%D0%BA" TargetMode="External"/><Relationship Id="rId2" Type="http://schemas.openxmlformats.org/officeDocument/2006/relationships/hyperlink" Target="http://ru.wikipedia.org/wiki/%D0%9C%D0%BE%D0%B3%D0%B8%D0%BB%D1%8C%D0%BD%D0%B8%D0%BA_(%D0%BF%D1%82%D0%B8%D1%86%D0%B0)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0%B9%D0%B3%D0%B0" TargetMode="External"/><Relationship Id="rId13" Type="http://schemas.openxmlformats.org/officeDocument/2006/relationships/hyperlink" Target="http://ru.wikipedia.org/wiki/%D0%9F%D1%87%D0%B5%D0%BB%D1%8B" TargetMode="External"/><Relationship Id="rId18" Type="http://schemas.openxmlformats.org/officeDocument/2006/relationships/hyperlink" Target="http://ru.wikipedia.org/wiki/%D0%9A%D1%83%D0%B7%D0%BD%D0%B5%D1%87%D0%B8%D0%BA" TargetMode="External"/><Relationship Id="rId26" Type="http://schemas.openxmlformats.org/officeDocument/2006/relationships/image" Target="../media/image54.jpeg"/><Relationship Id="rId3" Type="http://schemas.openxmlformats.org/officeDocument/2006/relationships/hyperlink" Target="http://ru.wikipedia.org/wiki/%D0%A1%D0%BE%D0%BA%D0%BE%D0%BB%D0%BE%D0%BE%D0%B1%D1%80%D0%B0%D0%B7%D0%BD%D1%8B%D0%B5" TargetMode="External"/><Relationship Id="rId21" Type="http://schemas.openxmlformats.org/officeDocument/2006/relationships/hyperlink" Target="http://ru.wikipedia.org/wiki/%D0%A2%D0%B5%D0%BC%D1%8F" TargetMode="External"/><Relationship Id="rId7" Type="http://schemas.openxmlformats.org/officeDocument/2006/relationships/hyperlink" Target="http://ru.wikipedia.org/wiki/%D0%90%D0%BB%D1%82%D0%B0%D0%B9" TargetMode="External"/><Relationship Id="rId12" Type="http://schemas.openxmlformats.org/officeDocument/2006/relationships/hyperlink" Target="http://ru.wikipedia.org/wiki/%D0%A8%D0%BC%D0%B5%D0%BB%D0%B8" TargetMode="External"/><Relationship Id="rId17" Type="http://schemas.openxmlformats.org/officeDocument/2006/relationships/hyperlink" Target="http://ru.wikipedia.org/wiki/%D0%96%D1%83%D0%BA" TargetMode="External"/><Relationship Id="rId25" Type="http://schemas.openxmlformats.org/officeDocument/2006/relationships/hyperlink" Target="http://ru.wikipedia.org/wiki/%D0%A0%D0%B0%D0%B4%D1%83%D0%B6%D0%BD%D0%B0%D1%8F_%D0%BE%D0%B1%D0%BE%D0%BB%D0%BE%D1%87%D0%BA%D0%B0" TargetMode="External"/><Relationship Id="rId2" Type="http://schemas.openxmlformats.org/officeDocument/2006/relationships/hyperlink" Target="http://ru.wikipedia.org/wiki/%D0%AF%D1%81%D1%82%D1%80%D0%B5%D0%B1%D0%B8%D0%BD%D1%8B%D0%B5" TargetMode="External"/><Relationship Id="rId16" Type="http://schemas.openxmlformats.org/officeDocument/2006/relationships/hyperlink" Target="http://ru.wikipedia.org/wiki/%D0%93%D1%80%D1%8B%D0%B7%D1%83%D0%BD%D1%8B" TargetMode="External"/><Relationship Id="rId20" Type="http://schemas.openxmlformats.org/officeDocument/2006/relationships/hyperlink" Target="http://ru.wikipedia.org/wiki/%D0%9A%D1%80%D1%8B%D0%BB%D0%BE_%D0%BF%D1%82%D0%B8%D1%8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2%D0%BE%D1%81%D1%82%D0%BE%D0%BA" TargetMode="External"/><Relationship Id="rId11" Type="http://schemas.openxmlformats.org/officeDocument/2006/relationships/hyperlink" Target="http://ru.wikipedia.org/wiki/%D0%9B%D0%B8%D1%87%D0%B8%D0%BD%D0%BA%D0%B8" TargetMode="External"/><Relationship Id="rId24" Type="http://schemas.openxmlformats.org/officeDocument/2006/relationships/hyperlink" Target="http://ru.wikipedia.org/wiki/%D0%92%D0%BE%D1%81%D0%BA%D0%BE%D0%B2%D0%B8%D1%86%D0%B0" TargetMode="External"/><Relationship Id="rId5" Type="http://schemas.openxmlformats.org/officeDocument/2006/relationships/hyperlink" Target="http://ru.wikipedia.org/wiki/%D0%90%D0%B7%D0%B8%D1%8F" TargetMode="External"/><Relationship Id="rId15" Type="http://schemas.openxmlformats.org/officeDocument/2006/relationships/hyperlink" Target="http://ru.wikipedia.org/wiki/%D0%AF%D1%89%D0%B5%D1%80%D0%B8%D1%86%D0%B0" TargetMode="External"/><Relationship Id="rId23" Type="http://schemas.openxmlformats.org/officeDocument/2006/relationships/hyperlink" Target="http://ru.wikipedia.org/wiki/%D0%9A%D0%BB%D1%8E%D0%B2" TargetMode="External"/><Relationship Id="rId10" Type="http://schemas.openxmlformats.org/officeDocument/2006/relationships/hyperlink" Target="http://ru.wikipedia.org/wiki/%D0%9E%D1%81%D1%8B" TargetMode="External"/><Relationship Id="rId19" Type="http://schemas.openxmlformats.org/officeDocument/2006/relationships/hyperlink" Target="http://ru.wikipedia.org/wiki/%D0%A5%D0%B8%D1%89%D0%BD%D0%B0%D1%8F_%D0%BF%D1%82%D0%B8%D1%86%D0%B0" TargetMode="External"/><Relationship Id="rId4" Type="http://schemas.openxmlformats.org/officeDocument/2006/relationships/hyperlink" Target="http://ru.wikipedia.org/wiki/%D0%95%D0%B2%D1%80%D0%BE%D0%BF%D0%B0" TargetMode="External"/><Relationship Id="rId9" Type="http://schemas.openxmlformats.org/officeDocument/2006/relationships/hyperlink" Target="http://ru.wikipedia.org/wiki/%D0%90%D1%80%D0%B5%D0%B0%D0%BB" TargetMode="External"/><Relationship Id="rId14" Type="http://schemas.openxmlformats.org/officeDocument/2006/relationships/hyperlink" Target="http://ru.wikipedia.org/wiki/%D0%9B%D1%8F%D0%B3%D1%83%D1%88%D0%BA%D0%B8" TargetMode="External"/><Relationship Id="rId22" Type="http://schemas.openxmlformats.org/officeDocument/2006/relationships/hyperlink" Target="http://ru.wikipedia.org/wiki/%D0%97%D0%B0%D0%BF%D1%8F%D1%81%D1%82%D1%8C%D0%B5" TargetMode="External"/><Relationship Id="rId27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ru.wikipedia.org/wiki/%D0%A1%D0%B5%D1%80%D0%B0%D1%8F_%D0%B2%D0%BE%D1%80%D0%BE%D0%BD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1%8E%D0%B2" TargetMode="External"/><Relationship Id="rId2" Type="http://schemas.openxmlformats.org/officeDocument/2006/relationships/hyperlink" Target="http://ru.wikipedia.org/wiki/%D0%91%D0%BE%D0%BB%D1%8C%D1%88%D0%BE%D0%B9_%D1%83%D0%BB%D0%B8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ru.wikipedia.org/wiki/%D0%A0%D1%8B%D0%B1%D0%BD%D1%8B%D0%B9_%D1%84%D0%B8%D0%BB%D0%B8%D0%BD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ru.wikipedia.org/wiki/%D0%A5%D0%B2%D0%BE%D1%81%D1%82" TargetMode="External"/><Relationship Id="rId7" Type="http://schemas.openxmlformats.org/officeDocument/2006/relationships/image" Target="../media/image60.jpeg"/><Relationship Id="rId2" Type="http://schemas.openxmlformats.org/officeDocument/2006/relationships/hyperlink" Target="http://ru.wikipedia.org/wiki/%D0%A0%D0%B0%D0%B7%D0%BC%D0%B0%D1%85_%D0%BA%D1%80%D1%8B%D0%BB%D1%8C%D0%B5%D0%B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6%D0%B5%D0%BD%D1%82%D1%80%D0%B0%D0%BB%D1%8C%D0%BD%D0%B0%D1%8F_%D0%95%D0%B2%D1%80%D0%BE%D0%BF%D0%B0" TargetMode="External"/><Relationship Id="rId5" Type="http://schemas.openxmlformats.org/officeDocument/2006/relationships/hyperlink" Target="http://ru.wikipedia.org/wiki/%D0%9C%D0%B0%D0%BB%D1%8B%D0%B9_%D0%BF%D1%91%D1%81%D1%82%D1%80%D1%8B%D0%B9_%D0%B4%D1%8F%D1%82%D0%B5%D0%BB" TargetMode="External"/><Relationship Id="rId4" Type="http://schemas.openxmlformats.org/officeDocument/2006/relationships/hyperlink" Target="http://ru.wikipedia.org/wiki/%D0%91%D0%BE%D0%BB%D1%8C%D1%88%D0%BE%D0%B9_%D0%BF%D1%91%D1%81%D1%82%D1%80%D1%8B%D0%B9_%D0%B4%D1%8F%D1%82%D0%B5%D0%BB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ru.wikipedia.org/wiki/%D0%9E%D0%B1%D1%8B%D0%BA%D0%BD%D0%BE%D0%B2%D0%B5%D0%BD%D0%BD%D1%8B%D0%B5_%D0%BA%D1%83%D0%BA%D1%83%D1%88%D0%BA%D0%B8" TargetMode="External"/><Relationship Id="rId7" Type="http://schemas.openxmlformats.org/officeDocument/2006/relationships/image" Target="../media/image62.jpeg"/><Relationship Id="rId2" Type="http://schemas.openxmlformats.org/officeDocument/2006/relationships/hyperlink" Target="http://ru.wikipedia.org/wiki/%D0%9D%D0%B0%D1%81%D1%82%D0%BE%D1%8F%D1%89%D0%B8%D0%B5_%D0%BA%D1%83%D0%BA%D1%83%D1%88%D0%BA%D0%B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6%D0%B0%D0%B2%D0%BE%D1%80%D0%BE%D0%BD%D0%BA%D0%BE%D0%B2%D1%8B%D0%B5" TargetMode="External"/><Relationship Id="rId5" Type="http://schemas.openxmlformats.org/officeDocument/2006/relationships/hyperlink" Target="http://ru.wikipedia.org/wiki/%D0%9F%D1%82%D0%B8%D1%86%D1%8B" TargetMode="External"/><Relationship Id="rId4" Type="http://schemas.openxmlformats.org/officeDocument/2006/relationships/hyperlink" Target="http://ru.wikipedia.org/wiki/%D0%A3%D1%80%D0%B0%D0%BB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ru.wikipedia.org/wiki/%D0%93%D0%B0%D0%BB%D0%BA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08nature/fish/m04.htm" TargetMode="External"/><Relationship Id="rId2" Type="http://schemas.openxmlformats.org/officeDocument/2006/relationships/hyperlink" Target="http://www.ecosystema.ru/08nature/fish/030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hyperlink" Target="http://www.ecosystema.ru/08nature/fish/025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8%D1%80%D0%BE%D0%BA%D0%BE%D0%BF%D0%B0%D0%BB%D1%8B%D0%B9_%D1%80%D0%B5%D1%87%D0%BD%D0%BE%D0%B9_%D1%80%D0%B0%D0%BA" TargetMode="External"/><Relationship Id="rId2" Type="http://schemas.openxmlformats.org/officeDocument/2006/relationships/hyperlink" Target="http://ru.wikipedia.org/wiki/%D0%9F%D0%BB%D0%B0%D0%B2%D0%B0%D1%82%D0%B5%D0%BB%D1%8C%D0%BD%D1%8B%D0%B9_%D0%BF%D1%83%D0%B7%D1%8B%D1%80%D1%8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gif"/><Relationship Id="rId5" Type="http://schemas.openxmlformats.org/officeDocument/2006/relationships/image" Target="../media/image70.jpeg"/><Relationship Id="rId4" Type="http://schemas.openxmlformats.org/officeDocument/2006/relationships/hyperlink" Target="http://ru.wikipedia.org/wiki/%D0%9A%D0%BB%D0%B5%D1%88%D0%BD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oo.rin.ru/cgi-bin/index.pl?art=5554&amp;idr=2" TargetMode="External"/><Relationship Id="rId2" Type="http://schemas.openxmlformats.org/officeDocument/2006/relationships/hyperlink" Target="http://zoo.rin.ru/cgi-bin/index.pl?art=6780&amp;idr=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hyperlink" Target="http://ru.wikipedia.org/wiki/%D0%A1%D0%B5%D0%BC%D0%B5%D0%B9%D1%81%D1%82%D0%B2%D0%BE_(%D0%B1%D0%B8%D0%BE%D0%BB%D0%BE%D0%B3%D0%B8%D1%8F)" TargetMode="External"/><Relationship Id="rId7" Type="http://schemas.openxmlformats.org/officeDocument/2006/relationships/image" Target="../media/image72.jpeg"/><Relationship Id="rId2" Type="http://schemas.openxmlformats.org/officeDocument/2006/relationships/hyperlink" Target="http://ru.wikipedia.org/wiki/%D0%A1%D1%82%D1%80%D0%B5%D0%BA%D0%BE%D0%B7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8%D0%B2%D0%B0" TargetMode="External"/><Relationship Id="rId5" Type="http://schemas.openxmlformats.org/officeDocument/2006/relationships/hyperlink" Target="http://ru.wikipedia.org/wiki/%C1%EB%E5%F1%F2%FF%F9%E0%FF_%EA%F0%E0%F1%EE%F2%EA%E0" TargetMode="External"/><Relationship Id="rId4" Type="http://schemas.openxmlformats.org/officeDocument/2006/relationships/hyperlink" Target="http://ru.wikipedia.org/wiki/%D0%9A%D1%80%D0%B0%D1%81%D0%BE%D1%82%D0%BA%D0%B8_(%D1%81%D0%B5%D0%BC%D0%B5%D0%B9%D1%81%D1%82%D0%B2%D0%BE)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mybeetles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ru.wikipedia.org/wiki/%D0%A0%D0%B0%D0%B7%D0%BC%D0%B0%D1%85_%D0%BA%D1%80%D1%8B%D0%BB%D1%8C%D0%B5%D0%B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1%D1%82%D0%B8%D0%BA" TargetMode="External"/><Relationship Id="rId13" Type="http://schemas.openxmlformats.org/officeDocument/2006/relationships/hyperlink" Target="http://ru.wikipedia.org/wiki/%D0%A0%D1%8B%D0%BB%D1%8C%D1%86%D0%B5" TargetMode="External"/><Relationship Id="rId18" Type="http://schemas.openxmlformats.org/officeDocument/2006/relationships/image" Target="../media/image10.jpeg"/><Relationship Id="rId3" Type="http://schemas.openxmlformats.org/officeDocument/2006/relationships/hyperlink" Target="http://ru.wikipedia.org/wiki/%D0%9B%D0%B8%D1%81%D1%82" TargetMode="External"/><Relationship Id="rId7" Type="http://schemas.openxmlformats.org/officeDocument/2006/relationships/hyperlink" Target="http://ru.wikipedia.org/wiki/%D0%A6%D0%B2%D0%B5%D1%82%D0%BE%D0%BA" TargetMode="External"/><Relationship Id="rId12" Type="http://schemas.openxmlformats.org/officeDocument/2006/relationships/hyperlink" Target="http://ru.wikipedia.org/wiki/%D0%A1%D1%82%D0%BE%D0%BB%D0%B1%D0%B8%D0%BA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ru.wikipedia.org/wiki/%D0%A1%D1%82%D0%B5%D0%B1%D0%B5%D0%BB%D1%8C" TargetMode="External"/><Relationship Id="rId16" Type="http://schemas.openxmlformats.org/officeDocument/2006/relationships/hyperlink" Target="http://ru.wikipedia.org/wiki/%D0%9F%D0%BB%D0%BE%D0%B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2%D1%8B%D1%87%D0%B8%D0%BD%D0%BA%D0%B0" TargetMode="External"/><Relationship Id="rId11" Type="http://schemas.openxmlformats.org/officeDocument/2006/relationships/hyperlink" Target="http://ru.wikipedia.org/wiki/%D0%9F%D1%8B%D0%BB%D1%8C%D0%BD%D0%B8%D0%BA" TargetMode="External"/><Relationship Id="rId5" Type="http://schemas.openxmlformats.org/officeDocument/2006/relationships/hyperlink" Target="http://ru.wikipedia.org/wiki/%D0%93%D0%BE%D0%BB%D0%BE%D0%B2%D0%BA%D0%B0_(%D0%B1%D0%BE%D1%82%D0%B0%D0%BD%D0%B8%D0%BA%D0%B0)" TargetMode="External"/><Relationship Id="rId15" Type="http://schemas.openxmlformats.org/officeDocument/2006/relationships/hyperlink" Target="http://ru.wikipedia.org/wiki/%D0%95%D0%B2%D1%80%D0%BE%D0%BF%D0%B5%D0%B9%D1%81%D0%BA%D0%B0%D1%8F_%D1%87%D0%B0%D1%81%D1%82%D1%8C_%D0%A0%D0%BE%D1%81%D1%81%D0%B8%D0%B8" TargetMode="External"/><Relationship Id="rId10" Type="http://schemas.openxmlformats.org/officeDocument/2006/relationships/hyperlink" Target="http://ru.wikipedia.org/wiki/%D0%9B%D0%B8%D1%81%D1%82%D0%BE%D1%87%D0%B5%D0%BA_(%D1%87%D0%B0%D1%81%D1%82%D1%8C_%D0%BE%D0%BA%D0%BE%D0%BB%D0%BE%D1%86%D0%B2%D0%B5%D1%82%D0%BD%D0%B8%D0%BA%D0%B0)" TargetMode="External"/><Relationship Id="rId4" Type="http://schemas.openxmlformats.org/officeDocument/2006/relationships/hyperlink" Target="http://ru.wikipedia.org/wiki/%D0%A1%D0%BE%D1%86%D0%B2%D0%B5%D1%82%D0%B8%D0%B5" TargetMode="External"/><Relationship Id="rId9" Type="http://schemas.openxmlformats.org/officeDocument/2006/relationships/hyperlink" Target="http://ru.wikipedia.org/wiki/%D0%9E%D0%BA%D0%BE%D0%BB%D0%BE%D1%86%D0%B2%D0%B5%D1%82%D0%BD%D0%B8%D0%BA" TargetMode="External"/><Relationship Id="rId14" Type="http://schemas.openxmlformats.org/officeDocument/2006/relationships/hyperlink" Target="http://ru.wikipedia.org/wiki/%D0%A6%D0%B2%D0%B5%D1%82%D0%B5%D0%BD%D0%B8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6840760" cy="10081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Кологривский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лана\Desktop\геоь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266" r="12015" b="4070"/>
          <a:stretch/>
        </p:blipFill>
        <p:spPr bwMode="auto">
          <a:xfrm>
            <a:off x="3635896" y="3178430"/>
            <a:ext cx="2213115" cy="26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9624" y="58773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Ребятам о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книге»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3" y="18864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«Красная книга – это документ совести человека, по которому каждая нация перед лицом мира несет ответственность за сокровища своей природы»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4283106" cy="450059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Башмачок настоящий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calceolus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Растение имеет толстое ползучее корневище и длинные извилистые корни. Стебель 25 — 50 см высоты, при основании с буроватыми влагалищами, по всей длине с короткими железистыми волосками. Листьев 3 — 4, эллиптических, заостренных, 10 — 17 см длины, с обеих сторон и по краю немного волосистых. Цветков 1 — 2, реже 3, с листовидным прицветником. Листочки околоцветника красновато-бурые. Губа вздутая, светло-желтая, внутри с красноватыми крапинками. Верхний листок околоцветника эллиптически ланцетный, с многими жилками, 3,5 — 5 см длины, боковые листочки горизонтальные, неравнобокие, линейно-ланцетные, заостренные, 4 — 6 см длины. Две тычинки и столбик с рыльцем бледно-желтые, стаминодий беловатый, с пурпурно-фиолетовыми крапинами, тупой. Завязь железисто-опушенная.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Пальчатокоренник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пятнистый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42919"/>
            <a:ext cx="4286280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Многолетнее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травянистое растение семейства орхидных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Orchidaceae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с пальчато-лопастным сплюснутым корневым клубнем, концы лопастей клубня оттянуты в шнуровидное окончание. Стебель прямой, плотный, 25-50 см высоты. Листья в числе 2-6 (редко 8), плоские, ланцетные, пятнистые, отклоненные от стебля; самые верхние — линейные, часто слегка извилистые. Прицветники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пальчатокоренника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узколанцетные, короче цветков. Цветки бледно-розовато-лиловые в густом верхушечном яйцевидно-цилиндрическом многоцветковом соцветии-колосе, достигающем 9 см длины. Губа венчика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обратнопочковидная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коротко трехлопастная, с мелкими фиолетовыми пятнышками. Шпорец цилиндрический, прямой, немного короче или почти равен завязи. Цветет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пальчатокоренник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пятнистый в июне — июле.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ogorodnik.in.ua/images/plant/cypripedium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63068"/>
            <a:ext cx="3786214" cy="2080666"/>
          </a:xfrm>
          <a:prstGeom prst="rect">
            <a:avLst/>
          </a:prstGeom>
          <a:noFill/>
        </p:spPr>
      </p:pic>
      <p:pic>
        <p:nvPicPr>
          <p:cNvPr id="28680" name="Picture 8" descr="http://im6-tub-ru.yandex.net/i?id=52417130-46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63068"/>
            <a:ext cx="3214710" cy="2080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60648"/>
            <a:ext cx="4040188" cy="428604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Надбородник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безлистный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3" y="788198"/>
            <a:ext cx="4248473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Бесхлорофилльное растение (сапрофит), с коралловидным членистым, ветвистым корневищем и хрупкими полыми светло-желтыми с красными полосками стеблями, до 32 см высоты. Листья редуцированы до пленчатых желтоватых чешуи. Кисть вначале поникающая, позднее прямая, рыхлая, из 2 — 8 цветков. Прицветники линейно-ланцетные, туповатые, отклоненные, до 1 см длины. Цветки поникающие, пахучие. Листочки околоцветника светло-желтоватые, иногда с фиолетово-красными полосками, до 1,5 см длины. Губа вверх направленная, беловатая, с 4 — 6 рядами пурпурных бородавочек, немного длиннее остальных листочков околоцветника. Шпорец светло-фиолетовый, до 8 мм длины, ножка булавовидная. Цветет в июле — августе.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4041775" cy="4286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Гудайера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ползучая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278" y="764704"/>
            <a:ext cx="4357718" cy="40079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Многолетник. Корневище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 немногочисленными придаточными корнями залегает в подстилке на глубине 2,5-5 см. Стебель высотой 6-25 см, крепкий, круглый, несет мелкие линейно-ланцетные, плотно прилегающие листья. Розеточные листья в числе четырех—восьми, эллиптически заостренные, до 3,5 см длиной, с четкой сеточкой из многочисленных жилок, часто белых или желтоватых. Соцветие — однобокий колос длиной 4-15 см из 10-30 цветков, мелких, белых или желтовато-белых, снаружи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корот-кожелезисто-опушенных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Наружные листочки околоцветника овальные, средний срастается вместе с двумя листочками внутреннего круга, образуя шлем. Листочки околоцветника 3-4 мм длиной. Губа без шпорца, сильно вогнутая, немного короче, длиной до 2 мм, на конце с треугольным носиком длиной 1 мм. Завязь почти сидячая,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железисто-корот-коволосистая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при основании слегка скрученная. Плод — коробочка с многочисленными мельчайшими семенами. Цветет в июле — августе.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flower.onego.ru/orchid/enc_5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5"/>
            <a:ext cx="3643338" cy="2091685"/>
          </a:xfrm>
          <a:prstGeom prst="rect">
            <a:avLst/>
          </a:prstGeom>
          <a:noFill/>
        </p:spPr>
      </p:pic>
      <p:pic>
        <p:nvPicPr>
          <p:cNvPr id="3074" name="Picture 2" descr="http://national-garden.com.ua/upload/iblock/fa4/geograf_dilyanci_attach_large_image_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72525"/>
            <a:ext cx="1621954" cy="21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6632"/>
            <a:ext cx="4040188" cy="63976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Тайник яйцевидный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714357"/>
            <a:ext cx="4389884" cy="4143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Корневище короткое, толстоватое. Стебель около середины с 2 почти супротивными листьями, ниже листьев голый и более толстый, выше - коротко железисто опушенный, с 1-3 маленькими редуцированными листочками. Листья к основанию суженные, сидячие, со стеблеобъемлющим основанием. Цветки на сильно скрученных, железисто-волосистых ножках, зеленые. Листочки околоцветника сложены шлемом, наружные яйцевидные, внутренние линейно-продолговатые. Губа 7-10 мм дл., желтовато-зеленая, обратноклиновидная, почти до середины надрезанная на две линейные лопасти.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Число хромосом. 2n = 32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0195" y="11663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Мякотница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однолистная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836713"/>
            <a:ext cx="4000528" cy="3240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Травянистый корневищный многолетник с надземным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побеговым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клубнем. Высота растения до 30 см. Лист один (реже 2) продолговато-яйцевидная суженный в длинный черешок. Соцветие - удлиненная многоцветковая негустая кисть. Цветки - мелкие, неправильные, зеленоватые. Плод - коробочка. Цветет в июне - июле, Цветки опыляются перекрестно насекомыми. Размножаются семенами. Семена прорастают и присутствии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гриба-симбионт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penza-flora.okis.ru/foto/penza-flora/148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14395"/>
            <a:ext cx="2775252" cy="2313797"/>
          </a:xfrm>
          <a:prstGeom prst="rect">
            <a:avLst/>
          </a:prstGeom>
          <a:noFill/>
        </p:spPr>
      </p:pic>
      <p:pic>
        <p:nvPicPr>
          <p:cNvPr id="30724" name="Picture 4" descr="http://www.bdkr.ru/lukyanchikova/%D0%BA%D1%83%D1%80%D0%B8%D0%BB%D1%8C%D1%81%D0%BA%D0%B8%D0%B9%20%D1%87%D0%B0%D0%B9%20%D0%BA%D0%BB%D0%BE%D0%BD%D0%B4%D0%B0%D0%B9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57694"/>
            <a:ext cx="323233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108" y="332656"/>
            <a:ext cx="4040188" cy="4286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Гнездовка настоящая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5235" y="811757"/>
            <a:ext cx="4535934" cy="3571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Многолетник, лишенный хлорофилла, поэтому все растение светло-желтовато-бурого или бурого цвета,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сапротроф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Имеет довольно мощное корневище, от которого отходят многочисленные толстые, недлинные, радиально расходящиеся и образующие корни, похожие на гнездо. Стебли до 45 см высотой, одеты буроватыми чешуйками и лишены развитых листьев. Цветки того же цвета, что и стебель, собраны в более или менее густую кисть, до 20 см длиной. Прицветники линейно-заостренные, до 8 мм длиной. Цветки с медовым запахом. Листочки наружного круга околоцветника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обратнояйцевид-ные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длиной 4-6 мм, листочки внутреннего круга немного короче. Губа более темная, серовато-бурая, значительно длиннее остальных листочков околоцветника, без шпорца, при основании слегка вогнутая, разделенная на две лопасти, расходящиеся, на конце закругленные. Завязь длиной до 8 мм. Цветет в июне — июле.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792" y="332656"/>
            <a:ext cx="4041775" cy="4286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черниковидная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29190" y="980728"/>
            <a:ext cx="3786213" cy="29283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Низкий кустарничек высотой до 80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сантиметров.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Ветви темно-коричневые, нежные, листья овальные, маленькие, темно-зеленые. Можно формировать. Светолюбива, растет быстро, нетребовательна к почве, но нуждается в достаточной влажности воздуха и почвы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logoworks.narod.ru/flora/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4525"/>
            <a:ext cx="3927300" cy="2336066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5314/51176788.7e/0_70b5b_de1b8bd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498" y="4364525"/>
            <a:ext cx="3448070" cy="233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627" y="188640"/>
            <a:ext cx="4040188" cy="5000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Воронец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красноплодный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716066"/>
            <a:ext cx="4177034" cy="37930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 семейства лютиковые с толстым корневищем. Стебли травянистые, однолетние, гладкие или в верхней части слегка опушенные, высотой до 70 см . Листья трижды тройчатые, листочки овальные, при основании суженные. Цветки мелкие, белые, беловатые, собраны в овальную короткую кисть. Плоды красные. Цветет в мае-июне. Корневища воронца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красноплодного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содержат алкалоиды, в надземной части обнаружены сапонины, алкалоиды 0,031-0,041%, в листьях витамин С. Отвар корневищ или настой применяется при женских заболеваниях, общей слабости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260648"/>
            <a:ext cx="4041775" cy="50004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Княжик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сибирский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908720"/>
            <a:ext cx="4214272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деревянистая лиана из семейства лютиковых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поднимающаяся вверх по стволам и ветвям деревьев и кустарников на 1 -4 м. Стебли лазящие или ползучие, тонкие, бороздчатые, опушенные. Листья супротивные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обычно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дваждытройчатосложные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 длинными опушенными черешками. Именно черешками растение обвивает опору и поднимается вверх. Листочки ланцетные или эллиптические, длиной 2-5 см и шириной 0,8-2 см, на верхушке заостренные, по краю неравно пильчато-зубчатые, сверху темно-зеленые, снизу бледно-зеленые, по жилкам опушенные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6-tub-ru.yandex.net/i?id=344983241-53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14874"/>
            <a:ext cx="2574229" cy="1928836"/>
          </a:xfrm>
          <a:prstGeom prst="rect">
            <a:avLst/>
          </a:prstGeom>
          <a:noFill/>
        </p:spPr>
      </p:pic>
      <p:pic>
        <p:nvPicPr>
          <p:cNvPr id="32772" name="Picture 4" descr="http://otvetin.ru/uploads/posts/2010-05/1274680485_liany-knyaz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14884"/>
            <a:ext cx="33530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818" y="188640"/>
            <a:ext cx="4040188" cy="4286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Живокость  высокая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4176464" cy="37924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растение. Стебель её полый, внизу с редкими волосками или без них, равномерно облиственный. Очерёдные округлые,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пальчаторассечённые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листья сидят на длинных черешках. Цветки крупные, тёмно-синие, со шпорцем, собраны в кистевидное соцветие, хорошо заметны издалека на фоне зелёной листвы. В отличие от других растений у живокости нет лепестков. Они превратились в 2 небольших чёрно-бурых со шпорцами у основания нектарника. Яркие же синие лепестки — не что иное, как видоизменённые листочки чашечки (почти у всех растений чашечка зелёная). Она состоит из 5 листочков, верхний из них вытянут в длинный шпорец (отсюда и название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рагулькi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067" y="188640"/>
            <a:ext cx="4041775" cy="4286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Прострел раскрытый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620688"/>
            <a:ext cx="4248472" cy="40799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Прострел является многолетником. У него мощное вертикальное или косое корневище и невысокий прямой волосистый стебель от 5 до 40 сантиметров высотой. При плодоношении они удлиняются и несут покрывало из трех листьев, сросшихся основаниями и рассеченных на узкие доли, похожих на уменьшенные прикорневые. Прикорневые листья черешковые,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пальчато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или перисто-рассеченные, волосистые, собраны в розетку. Интересно, что листья у прострела почти всегда появляются позже цветов.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одиночный колокольчатый тёмно-фиолетового окраса, похожий на садовые тюльпаны, однако, уступает им в размерах. Лепестки снаружи густо покрыты волосками, тычинок и пестиков много.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многоорешек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длинными волосистыми столбиками, что придает растению особую декоративность в пору плодоношения. Иначе они зовутся "пушистые семянки".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nn.ru/data/forum/images/2012-09/55007923-prost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7070"/>
            <a:ext cx="2674268" cy="18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dicherb.ru/wp-content/uploads/2011/01/068zhivokost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7" r="16428"/>
          <a:stretch/>
        </p:blipFill>
        <p:spPr bwMode="auto">
          <a:xfrm>
            <a:off x="683568" y="4062485"/>
            <a:ext cx="3293583" cy="25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222"/>
            <a:ext cx="3711356" cy="571480"/>
          </a:xfrm>
        </p:spPr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Лютик близкий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642918"/>
            <a:ext cx="4245868" cy="4143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Лютик близкий – многолетнее, травянистое, до восьмидесяти сантиметров, растение собранными в пучок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мочковидными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корнями, простыми, либо в верхней части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коротковетвистыми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стеблями,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черешчатыми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прикорневыми,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трехраздельными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сидячими стеблевыми листьями и золотисто-желтыми, одиночными цветками, распускающимися в конце июня. Считается ядовитым видом, любящим сырость, полузатененные места, при этом не требовательно к субстратам, но плохо переносящим засушливые периоды. Размножение происходит при помощи семян.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32313"/>
            <a:ext cx="4041775" cy="571480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Малина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хмелистая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785794"/>
            <a:ext cx="3897189" cy="37233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кустарник из семейства розоцветных. В высоту достигает максимум 1,5 метра. У малины колючие ветви и ароматные кисло-сладкие плоды. А присущие малине полезные свойства касаются и плодов, и ее листьев. Созревает ягода малина в самые разные сроки, что зависит от места произрастания и погоды. Встретить растение можно по всей России (кроме районов Крайнего Севера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oazis-cvetov.ru/_ph/18/2/703519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86322"/>
            <a:ext cx="3100334" cy="1857364"/>
          </a:xfrm>
          <a:prstGeom prst="rect">
            <a:avLst/>
          </a:prstGeom>
          <a:noFill/>
        </p:spPr>
      </p:pic>
      <p:pic>
        <p:nvPicPr>
          <p:cNvPr id="34820" name="Picture 4" descr="http://im6-tub-ru.yandex.net/i?id=121404691-1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86322"/>
            <a:ext cx="270666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40188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холмовая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215" y="692696"/>
            <a:ext cx="4393058" cy="3935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Многолетник с толстым приподнимающимся ветвистым корневищем, развивающим на концах розетки прикорневых листьев, в пазухах которых расположены цветки. Листья от широкояйцевидных до округлых, при основании более или менее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глубокосердцевидные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заостренные на верхушке, очень нежные, нижние — округленно-сердцевидные, с длиной, равной ширине, верхние — сердцевидные, с длиной в 1,5 раза больше ширины, заостренные. Все листья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надрезан-но-городчатые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вместе с черешками покрыты оттопыренными беловатыми волосками, особенно обильно с нижней стороны. Прилистники узколанцетные,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длинно-заостренные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бледно-зеленые, с длинными бахромками, реснитчатые по краю. Цветоножки не длиннее или чуть длиннее листьев, рассеянно-волосистые, с длинными прицветниками, расположенными посредине или выше нее. Цветки средней величины, светло-фиолетовые, в зеве беловатые, с беловатым коротким, прямым или вверх загнутым шпорцем, душистые. Чашелистики продолговатые, широкие и реснитчатые. Лепестки узкие,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об-ратнояйцевидные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боковые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бо-родчатые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Коробочка шаровидная,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мягкоопушенная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9991" y="260648"/>
            <a:ext cx="4041775" cy="357166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одноцветная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620688"/>
            <a:ext cx="4392867" cy="3287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 высотой от 4 до 15 см с корневищем, образующим клубень с нитевидными подземными побегами. Из корневища выходят прикорневая розетка листьев и граненый стебель. Листья остающиеся, обратнояйцевидные и округлые, по краю пильчато-зубчатые. Из пазухи полушаровидного полого прицветника выходит довольно длинный цветонос с одним или двумя цветками. Цветок с хорошо развитой завязью окружен пятью заостренными, белыми или желтоватыми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околовенчиковыми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листочками. Чашечка некрупная,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пятираздельная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чашелистики округлые. Плоды – прямые раскрывающиеся коробочки. Цветет с конца мая до конца июля. 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Время цветения и плодоношения: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Цветёт в июне-июле; плоды созревают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августе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жизни: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Многолетнее растение.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Местообитание: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Одноцветна крупноцветковая растёт преимущественно в хвойных лесах, нередко и в мелколиственных, обычно в условиях среднего увлажнения, но часто и в достаточно увлажнённых местообитаниях. Предпочитает участки с моховым или сильно разреженным травяным покровом.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Распространенность: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Распространена в зонах хвойных и смешанных лесов Северного полушария. В России произрастает в европейской части (кроме южных районов),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Предкавказье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Сибири и на Дальнем Востоке. Встречается во всех областях Средней России, но чаще в нечернозёмной полосе, всюду распространена спорадически, в ряде районов редка.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mediasubs.ru/group/uploads/mi/mir-iskusstva-tvorchestva-i-krasotyi/image2/hNTE1ZD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87751"/>
            <a:ext cx="2592288" cy="2255960"/>
          </a:xfrm>
          <a:prstGeom prst="rect">
            <a:avLst/>
          </a:prstGeom>
          <a:noFill/>
        </p:spPr>
      </p:pic>
      <p:pic>
        <p:nvPicPr>
          <p:cNvPr id="5122" name="Picture 2" descr="Одноцветка крупноцветков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76" y="4639728"/>
            <a:ext cx="1584176" cy="20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8640"/>
            <a:ext cx="4040188" cy="50004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сибирская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708656"/>
            <a:ext cx="4265572" cy="3720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Многолетнее растение 50-150 см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Корневище короткое, толстое, с утолщенными корнями. Стебли толстые, бороздчатые,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отстояще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жестковолосистые,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олиственные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Листья продолговато-яйцевидные или яйцевидные, крупные, заостренные, неравно-крупнозубчатые, внезапно сужены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ширококрылатый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 краю крупнозубчатый или почти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перистолопастный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черешок, сверху голые, снизу рассеянно-волосистые. Соцветие щитковидное. Корзинки крупные, на изогнутых толстоватых цветоносах. Обертка колокольчатая, 13-16 мм дл., покрыта длинными жестковатыми нежелезистыми темными волосками или без них. Цветки ярко-желтые, в 2 раза длиннее обертки. Семянки до 10 мм дл., ребристые. Хохолок равен семянке, желтовато-белый.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88640"/>
            <a:ext cx="4041775" cy="500042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Какалия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копьевидная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692696"/>
            <a:ext cx="3997678" cy="32164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Многолетнее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травянистое растение семейства астровых с горизонтальным корневищем. Стебель прямой, обычно простой, высотой 40-150 см. Верхние листья ромбические, средние коротко черешковые, треугольно-копьевидные, зубчатые, в основании клиновидные, 8-20 см длины и такой же ширины, нижние - широко треугольные, почковидные, с копьевидным основанием. Корзинки беловато-кремовых, трубчатых, обоеполых цветков образуют на верхушке стебля узкометельчатое соцветие. Обертка корзинок трубчатая из 8-10 листочков. Семянки с длинными летучками. Цветет в июле-августе, семена созревают в августе-сентябре. Медонос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Рис.2. Республика Тыва, Тоджинский кожуун, луг на сев. берегу оз. Азас близ устья руч. Илги-Чул. 25 июля 2000 г. Фото: О. Костер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93080"/>
            <a:ext cx="3135292" cy="2214554"/>
          </a:xfrm>
          <a:prstGeom prst="rect">
            <a:avLst/>
          </a:prstGeom>
          <a:noFill/>
        </p:spPr>
      </p:pic>
      <p:pic>
        <p:nvPicPr>
          <p:cNvPr id="36868" name="Picture 4" descr="http://fitoapteka.org/images/foto/000112/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93080"/>
            <a:ext cx="284783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85" y="260648"/>
            <a:ext cx="3695467" cy="500042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Крестовник  приречный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14" y="963882"/>
            <a:ext cx="4000528" cy="30009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Крестовник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Senecio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— многолетники сем. Сложноцветные, с ползучими корневищами и крепкими высокими стеблями более 1,5 м высотой. Стебли густо облиственные, особенно в верхней части. Листья узкие, продолговатые, с зубчатым краем. Соцветия верхушечные - широкие щитковидные метелки из небольших корзинок. Цветки желтые. По краю корзинки, как лепестки, расположены язычковые цветки.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9971" y="260648"/>
            <a:ext cx="4041775" cy="50004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Гигроамблистегиум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980728"/>
            <a:ext cx="4427984" cy="31444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Дерновинки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жесткие, от темно-зеленого до почти черного цвета. Стебли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перисторазветвленные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Стеблевые листья отстоящие или обращенные в одну сторону; они ланцетные, длинно и тонко заостренные,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низбегающим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яйцевидным основанием. Края листьев плоские, цельные, иногда неясно пильчатые. Жилка мощная, заканчивается в верхушке листа или несколько выступает за нее. Клетки коричневые, удлиненно-шестиугольные, толстостенные; при основании листа они короче и шире, в углах — прямоугольные и квадратные.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ighslide 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19367"/>
            <a:ext cx="3170922" cy="2379584"/>
          </a:xfrm>
          <a:prstGeom prst="rect">
            <a:avLst/>
          </a:prstGeom>
          <a:noFill/>
        </p:spPr>
      </p:pic>
      <p:pic>
        <p:nvPicPr>
          <p:cNvPr id="37892" name="Picture 4" descr="http://www.korseby.net/outer/flora/bryophyta/amblystegiaceae/amblystegium_tena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19367"/>
            <a:ext cx="3786214" cy="237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763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природный заказник,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зоологический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Кологривская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пойма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564" y="16288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пойме р. Унжи - ключевая орнитологическая территория и ценное водно- болотное угодье. Место массового скопления мигрирующих гусей, в том числе редких и охраняемых видов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пискулька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казарка, серый гусь (Красная книга РФ и Приложение к Конвенции СИТЕС). Одновременно на территории могут находиться до 14000 особей. Территория является кормовым и гнездовым биотопом 8 видов птиц списка редких видов животных Костромской области и 8 видов, занесенных в Красную книгу РФ. Репрезентативный для южной тайги ландшафт луговой сегментной поймы.</a:t>
            </a:r>
          </a:p>
        </p:txBody>
      </p:sp>
      <p:pic>
        <p:nvPicPr>
          <p:cNvPr id="1026" name="Picture 2" descr="C:\Users\Светлана\Desktop\i.jpegлес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66" y="4041069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926" y="0"/>
            <a:ext cx="4040188" cy="63976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Лобария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лёгочная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642919"/>
            <a:ext cx="8678768" cy="37147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Очень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крупный листоватый лишайник. Таллом до 30-50 см в диаметре, образует розетки округлой или неопределенной формы, к субстрату прикрепляется неплотно. Лопасти достаточно толстые, хрящеватые, глубоко вырезанные, дихотомически ветвящиеся. Верхняя поверхность серовато-зеленая или зеленовато-коричневатая с оливковым оттенком, во влажном состоянии ярко-зеленая, более или менее блестящая и гладкая, особенно по краям, сетчато-ребристая, между ребрами с углублениями, на нижней поверхности им соответствуют вздутия. На ребрах и по краю лопастей образуются цепочки беловатых или серых округлых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соралей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реже здесь же развиваются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изидии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цвета таллома. Нижняя поверхность желтовато-коричневатая до темно-коричневого цвета, особенно в центре таллома, с голыми вздутиями и желобками между ними, обычно покрытыми густым ворсом коротких ризоидов, часто встречаются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пучковидные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или простые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ризины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Апотеции встречаются довольно редко, сидячие или на очень коротких ножках, располагаются на ребрах или по краю лопастей, имеют округлую форму. Диск апотециев около 4-6 мм диаметром, молодой - вогнутый или плоский, старый - слегка выпуклый, красновато-коричневого цвета,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талломный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край одного цвета с верхней поверхностью таллома. Вид размножается преимущественно соредиями.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ile:Lobaria pulmonaria 01010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18907"/>
            <a:ext cx="3672408" cy="27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4285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785794"/>
            <a:ext cx="3786214" cy="57554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Бурозубка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Ночница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водяная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Кожанок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лемминг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Норка северная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европейская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Цапля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Аист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Аист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черный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Гусь </a:t>
            </a:r>
            <a:r>
              <a:rPr lang="ru-RU" sz="1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пискулька</a:t>
            </a:r>
            <a:endPara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Лебедь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пискун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Луток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Казарка </a:t>
            </a:r>
            <a:r>
              <a:rPr lang="ru-RU" sz="1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краснозобая</a:t>
            </a:r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Чеглок</a:t>
            </a:r>
          </a:p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Дербник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Кобчик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Сапсан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Малый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подорлик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Осоед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Скопа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Зуек  малый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Кулик – сорока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Травник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832173"/>
            <a:ext cx="3857652" cy="57235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Филин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Длиннохвостая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неясыть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Дятел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трехпалый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Глухая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Жаворонок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лесной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Сорокопут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Кедровка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европейская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Овсянка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дубровник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Ящерица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прыткая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Минога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ручьевая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Хариус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европейский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Подкаменщик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 речной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узкопалый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Стрекоза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плоская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Блестящая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красотка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Лесной скакун</a:t>
            </a: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Пахита </a:t>
            </a:r>
            <a:r>
              <a:rPr lang="ru-RU" sz="16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ламед</a:t>
            </a:r>
            <a:endParaRPr lang="ru-RU" sz="1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Мнемозина</a:t>
            </a:r>
          </a:p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Обыкновенный шершень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Моховой шмель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Земляной шмель</a:t>
            </a:r>
          </a:p>
          <a:p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3629126" cy="639762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Бурозубка крошка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642918"/>
            <a:ext cx="3998818" cy="3429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мыши их отличает несколько вытянутая форма носовой части головы, что-то вроде небольшого хоботка. Имеет небольшие размеры тела, от 30 до 80 мм. Свое необычное название получила от того, что верхушки зубов ее имеют красновато-бурую окраску.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 из самых маленьких млекопитающих, довольно редка, встречается в таежных лесах России.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Ночница водяная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692696"/>
            <a:ext cx="4320480" cy="30735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Ночницы отличаются от других родов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гладконосых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наличием двух малых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предкоренных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зубов в каждой челюсти. Длина тела водяной ночницы 4-5 см, хвоста – 3-5 см, длина предплечья 35-42 мм, размах крыльев 24—27 см. Масса – 6-10 г. Мордочка длинная. Уши довольно узкие, средней длины.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Козелок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ланцетовидный, расширен у основания, заострён на вершине. Маска почти голая, с розоватой кожей. Ступня с когтями составляет около 60% от длины голени.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Крыловая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перепонка крепится к средней части плюсны. Эпиблемы нет. Шерсть длинная, густая. Волосы с тёмными основаниями. Спина бурая, с оттенками от серого и серебристо-палевого до шоколадного. Брюхо почти белое.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2" name="Picture 6" descr="http://wiki.ivanovoweb.ru/images/5/5c/Vodanaa_no4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14818"/>
            <a:ext cx="3638778" cy="2428892"/>
          </a:xfrm>
          <a:prstGeom prst="rect">
            <a:avLst/>
          </a:prstGeom>
          <a:noFill/>
        </p:spPr>
      </p:pic>
      <p:pic>
        <p:nvPicPr>
          <p:cNvPr id="7170" name="Picture 2" descr="http://f1.live4fun.ru/pictures/img_5908279_28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4022" r="7081" b="9539"/>
          <a:stretch/>
        </p:blipFill>
        <p:spPr bwMode="auto">
          <a:xfrm>
            <a:off x="508904" y="3982100"/>
            <a:ext cx="3775063" cy="26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60648"/>
            <a:ext cx="3711356" cy="37911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Кожанок северный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764704"/>
            <a:ext cx="4101852" cy="32861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Летучая мышь среднего размера. Масса 8-14 г. Длина тела 49-64 мм, длина хвоста 38-51 мм. Размах крыльев — 24-28 см, длина предплечья — 38-43 мм. Крыло сравнительно узкое, заостренное. Ухо тонкокожее, полого округленное к вершине. Мех густой и высокий. Низ светлее верха; верх буроватый с золотистым налётом, образованным светлыми концами шерстинок.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кожанков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обитающих в Туве, спина серовато-жёлтая. Конец хвоста на 4—5 мм выступает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межбедренной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перепонки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16632"/>
            <a:ext cx="3753173" cy="52313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лемминг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642918"/>
            <a:ext cx="4429124" cy="44291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Мелкий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Грызун"/>
              </a:rPr>
              <a:t>грызун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длина тела до 8-13 см. Внешне лесной лемминг сильно напоминает 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 tooltip="Лесные полёвки"/>
              </a:rPr>
              <a:t>лесных полёвок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отличаясь меньшими размерами тела и очень коротким хвостом (12-19,7 мм). Вес взрослых самцов — 20-38 г, самок 20-45 г. От настоящих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Лемминг"/>
              </a:rPr>
              <a:t>леммингов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отличается окраской: на сером или черновато-сером фоне спины имеется пятно ржаво-коричневого меха. У некоторых особей в северном Зауралье и Сибири это пятно распространяется до верхней части спины и даже затылка. Мех на брюхе слегка светлее спины. Волосяной покров на спине имеет характерный металлический отлив. Сосков 4 пары. Сезонный и половой диморфизм выражены довольно слабо.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tooltip="Кариотип"/>
              </a:rPr>
              <a:t>кариотипе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лесного лемминга 32-34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Хромосомы"/>
              </a:rPr>
              <a:t>хромосомы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часть самок имеет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самцовый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набор половых хромосом XY. Эти самки несут в X-хромосоме мутацию, которая индуцирует развитие особей с мужским кариотипом по женскому пути. В популяциях лесного лемминга обычно всего 20% самцов. Поскольку один самец может спариться с несколькими самками, увеличение плодовитости у этих грызунов идёт за счёт увеличения числа самок.</a:t>
            </a:r>
          </a:p>
          <a:p>
            <a:endParaRPr lang="ru-RU" dirty="0"/>
          </a:p>
        </p:txBody>
      </p:sp>
      <p:pic>
        <p:nvPicPr>
          <p:cNvPr id="41986" name="Picture 2" descr="Северный кожа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320504"/>
            <a:ext cx="3206730" cy="2251767"/>
          </a:xfrm>
          <a:prstGeom prst="rect">
            <a:avLst/>
          </a:prstGeom>
          <a:noFill/>
        </p:spPr>
      </p:pic>
      <p:pic>
        <p:nvPicPr>
          <p:cNvPr id="41988" name="Picture 4" descr="http://im6-tub-ru.yandex.net/i?id=65460622-2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320505"/>
            <a:ext cx="3674118" cy="225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8640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Норка северная европейская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4040188" cy="22145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Длина тела 28 – 43 см., длина хвоста 12 – 19 см. Конечности, особенно задние, со сравнительно хорошо развитыми плавательными перепонками. Хвост относительно короткий, не более 36 % длины тела. Окраска от рыжевато – бурой до темно – коричневой.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10666" y="188640"/>
            <a:ext cx="4041775" cy="63976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Цапля серая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70379" cy="33575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Крупная птица 90-100 см длиной, с размахом крыльев 175—195 см и весом до 2 кг у взрослых особей. Голова узкая, с розовато-жёлтым большим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Клюв"/>
              </a:rPr>
              <a:t>клювом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 форме кинжала. На затылке имеется чёрный свисающий пучок перьев. Шея длинная, при полёте согнута назад. Оперение головы, шеи и нижней части тела грязно-белое, в передней части шеи и груди просматриваются тёмные полоски и пестрины. Оперение остальной части тела синевато-серое. Лапы желтовато-серые. Во время периода размножения окраска клюва выглядит ярче.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img-fotki.yandex.ru/get/4312/svi-yura.10/0_355a3_b4a1deb2_XL"/>
          <p:cNvPicPr>
            <a:picLocks noChangeAspect="1" noChangeArrowheads="1"/>
          </p:cNvPicPr>
          <p:nvPr/>
        </p:nvPicPr>
        <p:blipFill rotWithShape="1">
          <a:blip r:embed="rId3" cstate="print"/>
          <a:srcRect l="5978" t="7633" r="6508" b="9710"/>
          <a:stretch/>
        </p:blipFill>
        <p:spPr bwMode="auto">
          <a:xfrm>
            <a:off x="663302" y="3789040"/>
            <a:ext cx="3646842" cy="2657140"/>
          </a:xfrm>
          <a:prstGeom prst="rect">
            <a:avLst/>
          </a:prstGeom>
          <a:noFill/>
        </p:spPr>
      </p:pic>
      <p:pic>
        <p:nvPicPr>
          <p:cNvPr id="44038" name="Picture 6" descr="http://pticy307.narod.ru/capla.jpg"/>
          <p:cNvPicPr>
            <a:picLocks noChangeAspect="1" noChangeArrowheads="1"/>
          </p:cNvPicPr>
          <p:nvPr/>
        </p:nvPicPr>
        <p:blipFill rotWithShape="1">
          <a:blip r:embed="rId4" cstate="print"/>
          <a:srcRect l="2487" t="3555" r="2454" b="4137"/>
          <a:stretch/>
        </p:blipFill>
        <p:spPr bwMode="auto">
          <a:xfrm>
            <a:off x="4949415" y="3789040"/>
            <a:ext cx="3764279" cy="265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88640"/>
            <a:ext cx="4040188" cy="4511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Аист белый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785795"/>
            <a:ext cx="4354544" cy="38576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самый известный из представителей аистов. Это белая птица с чёрными концами крыльев, длинной шеей, длинным тонким красным клювом и длинными красноватыми ногами. Когда крылья у аиста сложены, создаётся впечатление, что вся задняя часть тела аиста чёрная. Отсюда его украинское название 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черногуз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 окрасу самки неотличимы от самцов, но несколько меньше. Рост белого аиста составляет 100—125 см, размах крыльев 155—200 см. Масса взрослой птицы достигает 4 кг. Продолжительность жизни белого аиста в среднем составляет 20 лет. Внешне на белого аиста похож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Дальневосточный аист"/>
              </a:rPr>
              <a:t>дальневосточный аист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но в последнее время он считается отдельным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видом.Белый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аист - один из символов Белоруссии.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88640"/>
            <a:ext cx="3744417" cy="4511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Аист черный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9290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крупная птица, по размерам лишь немного уступающая хорошо известному нам белому аисту. Как и другие аисты, она имеет длинную шею и ноги, длинный острый клюв. Вес птицы около 3 кг, длина каждого крыла в среднем 97 см, размах крыльев до 190 см. Оперение черное, с небольшим зеленым и фиолетовым отливом, и только нижняя часть тела белая. Клюв, ноги, кожа вокруг глаз и горло красные. Самцы и самки не отличаются по окрасу, а молодняк окрашен менее ярко, в бурый цвет.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ap b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71" y="4087167"/>
            <a:ext cx="2666006" cy="2545427"/>
          </a:xfrm>
          <a:prstGeom prst="rect">
            <a:avLst/>
          </a:prstGeom>
          <a:noFill/>
        </p:spPr>
      </p:pic>
      <p:pic>
        <p:nvPicPr>
          <p:cNvPr id="45060" name="Picture 4" descr="http://www.zoopage.ru/foto/second/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87167"/>
            <a:ext cx="2704384" cy="254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Гусь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пискулька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836712"/>
            <a:ext cx="3682752" cy="2714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Пискулька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окраске похожа на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2" tooltip="Белолобый гусь"/>
              </a:rPr>
              <a:t>белолобого гуся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однако значительно меньше ростом. Также имеет более короткий клюв. Взрослые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пискульки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имеют большое белое пятно на лбу, которое распространяется почти до макушки головы. Масса взрослой птицы от 1,6 до 2,5 кг.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Лебедь пискун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4048" y="714356"/>
            <a:ext cx="3681165" cy="25717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Окрас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лебедя белый, клюв птицы окрашен в красный цвет. Птица имеет длину около 1,8 м. Самец весит около 8-13 кг, самка несколько меньше 5-6 кг. Размах крыльев составляет примерно 240 см. У птицы достаточно толстая и длинная шея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Ente unbekann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45780"/>
            <a:ext cx="3024336" cy="2670546"/>
          </a:xfrm>
          <a:prstGeom prst="rect">
            <a:avLst/>
          </a:prstGeom>
          <a:noFill/>
        </p:spPr>
      </p:pic>
      <p:pic>
        <p:nvPicPr>
          <p:cNvPr id="46086" name="Picture 6" descr="http://www.ecosystema.ru/01welcome/articles/piskunov/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87" y="3745780"/>
            <a:ext cx="3600970" cy="267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040188" cy="357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 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Луток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297" y="548680"/>
            <a:ext cx="4289842" cy="428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Мелкий крохаль размером чуть больше чирка, наименее специализированный вид рода. Иногда его выделяют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монотипический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Mergellus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Длина 35-44 см, масса 500-900 г, размах крыльев 55-69 см. Селезень весной преимущественно белый с черной спиной, черным рисунком из тонких полос на груди, шее, черным пятном перед глазом. На голове развит небольшой хохол, на боках струйчатый серый рисунок, надхвостье и хвост тоже серые. Самка серовато-бурая с белым брюхом, шапочка с хохолком красно-коричневая, контрастирует с белыми щекой и горлом. В полете крылья лутков выглядят очень пестрыми, черно-белыми, особенно у самца. Клюв относительно короткий, серый, радужина каряя, ноги темные. Голос самца — “механический” треск, самки — карканье.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339" y="260648"/>
            <a:ext cx="4041775" cy="3571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Казарка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краснозобая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1339" y="541110"/>
            <a:ext cx="4041775" cy="37147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Длина тела 53—56 см, размах крыльев 116—135 см, масс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Водоплавающие птицы"/>
              </a:rPr>
              <a:t>водоплавающая птица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из семейства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Утиные"/>
              </a:rPr>
              <a:t>утиных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Внешним видом напоминает мелкого гуся с толстой шеей и коротким клювом. Окраска яркая и контрастная, сочетает в себе каштаново-рыжие, белые и чёрные тона. Редкий вид, гнездится в тундрах на территории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главным образом 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Таймыр (полуостров)"/>
              </a:rPr>
              <a:t>Таймыре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соседних с ним областях. Зимует в западном Причерноморье, южном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Прикаспии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Питается растительными кормами — зелёными побегами трав, на зимовках и пролёте —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Вегетативные органы"/>
              </a:rPr>
              <a:t>вегетативными частями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степных и солончаковых растений,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 tooltip="Эфемеры"/>
              </a:rPr>
              <a:t>эфемерными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злаками, зерновыми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8" tooltip="Озимые"/>
              </a:rPr>
              <a:t>озимыми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культурами. Гнездится один раз в год в июне—июле, в кладке 3—9 яиц. а 1—1,7 кг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ohota33.ru/catalog0003/lutok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255887"/>
            <a:ext cx="3207300" cy="2316383"/>
          </a:xfrm>
          <a:prstGeom prst="rect">
            <a:avLst/>
          </a:prstGeom>
          <a:noFill/>
        </p:spPr>
      </p:pic>
      <p:pic>
        <p:nvPicPr>
          <p:cNvPr id="47108" name="Picture 4" descr="Chester zoo red breasted goo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4255886"/>
            <a:ext cx="3316358" cy="231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4040188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Чеглок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66"/>
            <a:ext cx="4285710" cy="41434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Небольшой изящный сокол с длинными заострёнными крыльями и длинным клинообразным хвостом. Длина тела 28-36 см, размах крыльев 69-84 см, вес 130—340 г.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  <a:hlinkClick r:id="rId2"/>
              </a:rPr>
              <a:t>[7]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Самки выглядят несколько крупнее самцов. Окрас оперения у обоих полов схожий. Верх аспидно-серый без рисунка, с более буроватым оттенком у самок. Грудь и брюхо охристо-беловатые с многочисленными тёмными продольными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Большая часть головы тёмная, за исключением контрастных белых щёк и горла. От угла клюва к горлу опускаются чёрные «усы». Оперение верхней части ног и подхвостья, называемое «штанами», тёмно-рыжее. Крылья и хвост снизу светлые, с обильными поперечными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Радужная оболочка"/>
              </a:rPr>
              <a:t>Радужная оболочка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тёмно-каряя,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Восковица"/>
              </a:rPr>
              <a:t>восковица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ноги зеленоватые либо голубоватые. Молодые птицы имеют буроватый верх, охристые каёмки перьев на голове и более пёстрый желтовато-охристый низ.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79" y="0"/>
            <a:ext cx="3096345" cy="428604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Дербник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428605"/>
            <a:ext cx="4213132" cy="40005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Мелкий коренастый сокол, с относительно короткими заострёнными крыльями и длинным хвостом. Длина тела 24—32 см, размах крыльев 53—73 см.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  <a:hlinkClick r:id="rId5"/>
              </a:rPr>
              <a:t>[3]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Самки в среднем на треть крупнее самцов — их вес составляет 160—311 г, в то время как у самцов только 125—235 г. В окрасе также имеются отличия. Верх самцов сизый, иногда с фиолетовым или буроватым оттенком, с чёрными продольными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голове, затылке и плечах. Низ от кремового до рыжего с крупными продольными буровато-чёрными штрихами. На шее штрихи выражены слабо, отчего создаётся впечатление светлого ошейника. Характерные для соколов «усы» выражены слабо. Маховые сизо-бурые с охристым поперечным рисунком на внутренних опахалах.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 tooltip="Хвост"/>
              </a:rPr>
              <a:t>Хвост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полосатый с тёмной широкой полосой на конце.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img0.liveinternet.ru/images/attach/c/0/42/870/42870421_0_136f7_54389293_X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t="6020" r="5199"/>
          <a:stretch/>
        </p:blipFill>
        <p:spPr bwMode="auto">
          <a:xfrm>
            <a:off x="5580112" y="4523254"/>
            <a:ext cx="2783429" cy="22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1.liveinternet.ru/images/attach/c/0/42/871/42871226_107095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5060" r="8915" b="16477"/>
          <a:stretch/>
        </p:blipFill>
        <p:spPr bwMode="auto">
          <a:xfrm>
            <a:off x="1043608" y="4523254"/>
            <a:ext cx="2844045" cy="22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3312368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Кобчик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3819720" cy="37147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Мелкий сокол, пропорциями и поведением сходный с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Обыкновенная пустельга"/>
              </a:rPr>
              <a:t>пустельгой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но менее ширококрылый. Длина птицы 28—33 см, длина крыла 23—35 см, размах крыльев 65—77 см, масса 130—197 г. Клюв короткий, относительно слабый. Самец тёмно-сизый (почти черный) с кирпично-красным низом брюха, подхвостьем и «штанами». Самка охристая с серыми с поперечной полоской спиной, крыльями и хвостом, продольными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брюхе, чёрными усами. Молодые птицы буроватые с белесым низом в продольных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Лапы,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восковица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кольцо вокруг глаза у птиц красные или оранжевые, у молодых — жёлтые. Когти беловато-бурые. Радужина тёмно-бурая.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16632"/>
            <a:ext cx="4041775" cy="5000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Сапсан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711110"/>
            <a:ext cx="5000628" cy="48577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Сапсан — крупный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3" tooltip="Соколы"/>
              </a:rPr>
              <a:t>сокол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его длина составляет 34-50 см, размах крыльев 80-120 с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Как и у большинства других хищных птиц, самки сапсанов заметно крупнее самцов: они весят в пределах 910—1500 г, тогда как самцы примерно на треть меньше и их вес составляет 440—750 г.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Самцы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самки выглядят одинаково.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Общее телосложение крепкое, характерное для активных хищных птиц — широкая грудь с твёрдыми и выпуклыми мышцами, сильные пальцы с острыми и круто согнутыми когтями, и короткий, серпообразно загнутый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Клюв"/>
              </a:rPr>
              <a:t>клюв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 У взрослых птиц верхняя часть туловища, включая узкие заострённые крылья и надхвостье, аспидно-серая, часто с нечёткими тёмными поперечными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полосками. Кончики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крыльев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чёрные.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Брюшная часть обычно светлая; в зависимости от района обитания она может быть серовато-белой, розоватой, рыжеватой либо охристой, с тонкими бурыми или чёрными поперечными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брюхе, боках и подхвостье. На груди пестрины каплевидные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Хвост"/>
              </a:rPr>
              <a:t>Хвост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относительно длинный, узкий, на конце закруглён. Нижняя часть хвоста чёрная с небольшой белой полоской на конце. Верхняя часть головы и «усы» (участок перьев от угла клюва к горлу) чёрные, нижняя часть и горло контрастно-светлые — белые или рыжеватые. Глаза большие, выпуклые, тёмно-карие, окружены желтоватым кольцом голой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кожи.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  <a:hlinkClick r:id="rId6" tooltip="Восковица"/>
              </a:rPr>
              <a:t>Восковица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жёлтая, клюв и ноги чёрные. На конце надклювья имеются зубцы, которыми птицы перекусывают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Позвоночник"/>
              </a:rPr>
              <a:t>позвоночник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 шее своей жертвы. На ноге внутренний палец значительно короче наружного; средний палец длиннее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Цевка"/>
              </a:rPr>
              <a:t>цевки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9154" name="Picture 2" descr="Rotfußfalke Falco vespertin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953" y="4509120"/>
            <a:ext cx="2871307" cy="2119548"/>
          </a:xfrm>
          <a:prstGeom prst="rect">
            <a:avLst/>
          </a:prstGeom>
          <a:noFill/>
        </p:spPr>
      </p:pic>
      <p:pic>
        <p:nvPicPr>
          <p:cNvPr id="9218" name="Picture 2" descr="http://900igr.net/datai/biologija/ZHivotnye-i-rastenija-Kubani/0007-006-ZHivotnye-i-rastenija-Kuban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3739"/>
            <a:ext cx="3078846" cy="21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6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3816424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Диплазиум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сибирский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полулунный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многораздельный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виргинский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Ужовник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Баранец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Ежеголовник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скученный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Полевица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булавовидная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Цинна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широоколистная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Овсяница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высочайшая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Осока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вздутоносая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трёхнадрезный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Башмачок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Пальчатокоренник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пятнистый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Надбородник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безлистный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Гудайера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ползучая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16016" y="908720"/>
            <a:ext cx="396044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Тайник яйцевидный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Мякотница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однолистная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Гнездовка настоящая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черниковидная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Воронец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красноплодный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Княжик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Живокость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Прострел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раскрытый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Лютик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близкий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Малина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хмелистая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Фиалка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холмовая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одноцветковая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Какалия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копьевидная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Крестовник приречный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Гигроамблистегиум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Лобария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лёгочная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Малый подорлик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Беркут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30" y="428604"/>
            <a:ext cx="4643470" cy="47863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крупный и сильный орёл — длина тела 76—93 см, размах крыльев 180—240 см . Самки значительно крупнее самцов, их вес варьирует в пределах от 3,8 до 6,7 кг, в то время как у самцов от 2,8 до 4,6 кг. Клюв — типично орлиный: высокий и сжатый с боков,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крючкообразно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загнут вниз. Перья на зашейке несколько удлинённые — признак, также встречающийся у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Могильник (птица)"/>
              </a:rPr>
              <a:t>могильника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Крылья длинные и широкие, несколько сужены в основании и на заднем пальце, так что при парении задний край крыла выглядит изогнутым в виде латинской буквы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эта характерная особенность наиболее ярко выражена у молодых птиц . Хвост слегка закруглённый и более длинный, чем у других типичных орлов. По соотношению к ширине крыла он больше близок к ястребиным орлам, в частности, к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Орёл-карлик"/>
              </a:rPr>
              <a:t>орлу-карлику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однако в отличие от него широкий и в полёте раскрыт веером.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парении птица пальцеобразно расставляет передние маховые перья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2" name="Picture 6" descr="Берку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14818"/>
            <a:ext cx="2524125" cy="2305050"/>
          </a:xfrm>
          <a:prstGeom prst="rect">
            <a:avLst/>
          </a:prstGeom>
          <a:noFill/>
        </p:spPr>
      </p:pic>
      <p:pic>
        <p:nvPicPr>
          <p:cNvPr id="10244" name="Picture 4" descr="http://zoomet.ru/mal/foto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6" y="4214818"/>
            <a:ext cx="3030198" cy="22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05689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длина его 62 — 65 см, длина крыла 44-51 см, вес 1,5 — 1,8 кг. Оба пола окрашены одинаково. Взрослые птицы (от трех лет и старше) темно-бурые с бледно-бурым затылком и надхвостьем</a:t>
            </a:r>
          </a:p>
          <a:p>
            <a:pPr algn="just" fontAlgn="base"/>
            <a:r>
              <a:rPr lang="ru-R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 малый подорлик от Прибалтики (Эстония) до северной части Греции, в Европе от Мекленбурга, в Австрии, в Малой Азии и Иране, в Индии и на севере Бирмы. Перелетная птица, зимующая главным образом в Африке.</a:t>
            </a:r>
          </a:p>
          <a:p>
            <a:pPr algn="just" fontAlgn="base"/>
            <a:r>
              <a:rPr lang="ru-RU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Подорлики предпочитают смешанные леса, перемежающиеся с долинами рек, лугами и болотами. Такие открытые участки служат излюбленными местами охоты подорликов, которые обычно разыскивают добычу не на лету, как большинство хищных птиц, а «пешком», как африканские секретари. Рацион составляют пресмыкающиеся и земноводные, а также мыши и полевки, охотно ест падаль.</a:t>
            </a:r>
          </a:p>
          <a:p>
            <a:pPr algn="just" fontAlgn="base"/>
            <a:r>
              <a: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Занесен в Красную книгу 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228" y="260648"/>
            <a:ext cx="4040188" cy="285752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Осоед обыкновенный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00042"/>
            <a:ext cx="4320480" cy="4357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Дневной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хищник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Ястребиные"/>
              </a:rPr>
              <a:t>семейства ястребиных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Соколообразные"/>
              </a:rPr>
              <a:t>отряда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3" tooltip="Соколообразные"/>
              </a:rPr>
              <a:t>соколообразных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Птица средних размеров, размах крыльев около 1,2 м. Распространён на большей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4" tooltip="Европа"/>
              </a:rPr>
              <a:t>Европы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на западе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Азия"/>
              </a:rPr>
              <a:t>Азии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Восток"/>
              </a:rPr>
              <a:t>Восток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до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Алтай"/>
              </a:rPr>
              <a:t>Алтая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целом довольно редкая птица. Наиболее обычен в средней и южной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Тайга"/>
              </a:rPr>
              <a:t>тайге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Перелетный, прилетает позднее прочих хищников (на большей части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Ареал"/>
              </a:rPr>
              <a:t>ареала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в начале мая). Отлёт происходит в августе-сентябре, иногда затягивается до октября. Своё название осоед получил из-за того, что разрушает гнёзда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Осы"/>
              </a:rPr>
              <a:t>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поедает их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tooltip="Личинки"/>
              </a:rPr>
              <a:t>личинки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Кроме них может питаться личинками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Шмели"/>
              </a:rPr>
              <a:t>шмелей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или диких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Пчелы"/>
              </a:rPr>
              <a:t>пчел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питается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Лягушки"/>
              </a:rPr>
              <a:t>лягушками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tooltip="Ящерица"/>
              </a:rPr>
              <a:t>ящерицами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tooltip="Грызуны"/>
              </a:rPr>
              <a:t>грызунами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tooltip="Жук"/>
              </a:rPr>
              <a:t>жуками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tooltip="Кузнечик"/>
              </a:rPr>
              <a:t>кузнечиками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мелкими птицами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8640"/>
            <a:ext cx="4041775" cy="35716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Скопа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71480"/>
            <a:ext cx="4283968" cy="43577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Крупная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9" tooltip="Хищная птица"/>
              </a:rPr>
              <a:t>хищная птица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длиной 55—58 см, с размахом крыльев 145—170 см. Длинные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0" tooltip="Крыло птиц"/>
              </a:rPr>
              <a:t>крылья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характерно изогнуты в районе запястного сустава. Перья верхней стороны тела бурого цвета;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1" tooltip="Темя"/>
              </a:rPr>
              <a:t>темя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затылок и нижняя сторона тела — белые; в районе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2" tooltip="Запястье"/>
              </a:rPr>
              <a:t>запястного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сустава имеются тёмно-коричневые пятна, а вокруг шеи крапчатое ожерелье. Также с каждой боковой стороны имеется бурая полоска, проходящая от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3" tooltip="Клюв"/>
              </a:rPr>
              <a:t>клюва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через глаз и шею.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4" tooltip="Восковица"/>
              </a:rPr>
              <a:t>Восковица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ноги свинцового цвета, клюв чёрный. Молодые особи почти не отличаются от взрослых птиц, но выглядят несколько пятнистыми из-за светло-коричневых кончиков перьев на внешней стороне крыльев и хвоста. Их пятнистое ожерелье менее ярко выражено, 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5" tooltip="Радужная оболочка"/>
              </a:rPr>
              <a:t>радужная оболочка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глаза оранжево-красная, тогда как у взрослых птиц она жёлтого цвета. Взрослая окраска молодой скопы появляется через 18 месяцев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Осоед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76300" y="4755753"/>
            <a:ext cx="2243572" cy="2002439"/>
          </a:xfrm>
          <a:prstGeom prst="rect">
            <a:avLst/>
          </a:prstGeom>
          <a:noFill/>
        </p:spPr>
      </p:pic>
      <p:pic>
        <p:nvPicPr>
          <p:cNvPr id="11268" name="Picture 4" descr="http://www.balearskie.ru/im/anyphoto/photo_6601053130309_1177050045_b1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97" y="4755753"/>
            <a:ext cx="2669919" cy="20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4040188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Зуёк малый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3508" y="620688"/>
            <a:ext cx="4104456" cy="35232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Малый зуек -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Charadrius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dubius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Scopoli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– некрупный кулик, чуть больше воробья. Очень похож на галстучника, но меньше. Длина 14-15 см, масса 30-50 г, размах крыльев 45 см. Есть черная маска с белой окантовкой сверху, белое пятно на любу, белый ошейник и черная перевязь. Все надклювье черное, наиболее заметный признак малого зуйка – лимонно-желтое пятно вокруг темного глаза. К осени черные партии светлеют. От близких видов отличается также отсутствием белой полосы по крылу. Крайние перья хвоста с контрастными черно-белыми пятнами, играющими роль в брачных и отвлекающих демонстрациях. В полете белой полосы на крыле не видно. Вспугнутый, прижимается к земле и бегает, как бы приседая. Клюв темный, ноги желтоватые. Голос – журчащие, жужжащие звуки, печальный свист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41775" cy="4286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Кулик-сорока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576336"/>
            <a:ext cx="4041775" cy="37147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пределах ареала хорошо узнаваемая птица. Крупный коренастый кулик величиной примерно с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Серая ворона"/>
              </a:rPr>
              <a:t>серую ворону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Длина тела 40—47 см, вес 420—820 г, размах крыльев 80—86 см. В оперении контрастные чёрно-белые тона. У взрослой птицы в брачном наряде голова, шея, верхняя часть груди, передняя часть спины, малые и средние кроющие крыла и окончание хвоста чёрные, с небольшим металлическим блеском. Крылья сверху чёрные с широкой белой поперечной полосой. Остальное оперение — низ, бока, испод крыла, надхвостье и полоса на крыле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белые.Под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глазом имеется маленькое белое пятнышко.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2226" name="Picture 2" descr="малый зу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92794"/>
            <a:ext cx="2592288" cy="2028812"/>
          </a:xfrm>
          <a:prstGeom prst="rect">
            <a:avLst/>
          </a:prstGeom>
          <a:noFill/>
        </p:spPr>
      </p:pic>
      <p:pic>
        <p:nvPicPr>
          <p:cNvPr id="52228" name="Picture 4" descr="Haematopus ostralegus 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1111"/>
            <a:ext cx="3062714" cy="233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Травник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642918"/>
            <a:ext cx="4103024" cy="3786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Взрослый травник достигает величины до 30 см и немного меньше своего близкого родича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Большой улит"/>
              </a:rPr>
              <a:t>большого улита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Tringa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nebularia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Его размах крыльев составляет до 65 см, а весит он до 170 г. Оранжевый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Клюв"/>
              </a:rPr>
              <a:t>клюв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 этой стройной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бекасовой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птички средней величины и на кончике чёрный. Красно-оранжевыми являются и длинные лапки, что дало ему травнику второе название «красноножка». На нижней стороне тела преобладает бело-коричневый узор, верхняя сторона коричневая с чёрными и серыми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лету хороша видна широкая белая полоса по краю крыла. Самки и самцы окрашены одинаково. Продолжительность жизни травника достигает 17 лет. Началу размножения весной предшествуют токовые полеты, во время которых самец издает очень мелодичный свист.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Филин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620688"/>
            <a:ext cx="4214272" cy="38576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 из крупных сов мира. Размеры самцов варьируют географически от 50 см и 1100 г до 65 см и 2800 г, самки крупнее: 60-75 см и 1700-4200 г. Размах крыльев - от 160 до 188 см. Интенсивность тёмного рисунка оперения различна, характерны тонкая поперечная рябь на брюхе и чёрные широкие продольные пестрины на груди и шее. В природе филины доживают до 20 и более лет, в неволе - до 60. Филин - один из самых распространённых представителей совиных в России. Его лат. наименование букв. означает «сова сов». Филин уступает размерами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 tooltip="Рыбный филин"/>
              </a:rPr>
              <a:t>рыбному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Рыбный филин"/>
              </a:rPr>
              <a:t> филину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Филин легко определяется по своим размерам, тёмному клюву, опушённым до когтей лапам и перьевым ушкам, наклонённым наружу. От рыбного филина он отличается более насыщенной пигментацией оперения и радужных глаз, оперёнными лапами и бесшумным полётом.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Трав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81290"/>
            <a:ext cx="3095805" cy="2046605"/>
          </a:xfrm>
          <a:prstGeom prst="rect">
            <a:avLst/>
          </a:prstGeom>
          <a:noFill/>
        </p:spPr>
      </p:pic>
      <p:pic>
        <p:nvPicPr>
          <p:cNvPr id="53252" name="Picture 4" descr="Фил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671240"/>
            <a:ext cx="3100334" cy="206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4046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Длиннохвостая неясыть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76672"/>
            <a:ext cx="4145256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Это одна из самых крупных неясытей. Её длина достигает 70 см,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2" tooltip="Размах крыльев"/>
              </a:rPr>
              <a:t>размах крыльев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около 115, длина крыла около 35-40,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3" tooltip="Хвост"/>
              </a:rPr>
              <a:t>хвоста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30 см. Общая окраска спинной стороны беловато-охристая с бурым продольным рисунком и слабыми поперечными отметинами на больших перьях. Маховые и рулевые буровато-охристые с тёмно-бурым поперечным рисунком. Брюшная сторона беловато-охристая или чисто белая с четкими бурыми продольными пятнами. Лицевой диск светлый, окаймленный мелкими пестрыми перышками. "Ушей" нет. Пальцы оперены до когтей. Радужина тёмно-бурая, клюв жёлтый, когти черные. Между самцом и самкой нет никакого различия внешнего вида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0"/>
            <a:ext cx="4041775" cy="428604"/>
          </a:xfrm>
        </p:spPr>
        <p:txBody>
          <a:bodyPr>
            <a:noAutofit/>
          </a:bodyPr>
          <a:lstStyle/>
          <a:p>
            <a:r>
              <a:rPr lang="ru-RU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Дятел трехпалый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428604"/>
            <a:ext cx="4141694" cy="40719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Небольшая птица с довольно крупной головой и острым клювом; чуть мельче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Большой пёстрый дятел"/>
              </a:rPr>
              <a:t>большого пёстрого дятла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однако в половину крупнее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tooltip="Малый пёстрый дятел"/>
              </a:rPr>
              <a:t>малого пёстрого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Длина 21—24 см, размах крыльев 33—37 см, масса 50—90 г. Оперение чёрно-белое, но со стороны выглядит скорее тёмным из-за преимущественно чёрных боков и крыльев. Красные отметины на голове и подхвостье, характерные для других дятлов, отсутствуют. Вместо них у самца и молодых птиц обоего пола на темени развита лимонно-жёлтая, у самки серебристо-серая шапочка с тёмными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 бокам головы чередование чёрных и белых полос, одна их которых образует узкие «усы» от угла клюва, а вторая тянется от глаза и опускается вдоль боковой части шеи. Вдоль спины от зашейка до надхвостья проходит белая полоса — отчётливо различимая у большинства форм и слабо развитая у подвида 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alpinus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населяющего горы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Центральная Европа"/>
              </a:rPr>
              <a:t>Центральной Европы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Нижняя часть беловатая с тёмными отметинами продольной, поперечной либо V-образной формы; интенсивность этих отметин уменьшается с запада на восток и с севера на юг. На ноге 3 пальца — два направлены вперёд и один назад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Четвёртый палец редуцирован. Полёт быстрый и прямолинейный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4274" name="Picture 2" descr="Длиннохвостая неясы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7" y="4712740"/>
            <a:ext cx="2229971" cy="2119007"/>
          </a:xfrm>
          <a:prstGeom prst="rect">
            <a:avLst/>
          </a:prstGeom>
          <a:noFill/>
        </p:spPr>
      </p:pic>
      <p:pic>
        <p:nvPicPr>
          <p:cNvPr id="54276" name="Picture 4" descr="Самец (сверху) и сам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712740"/>
            <a:ext cx="2736304" cy="211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3816424" cy="4286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Глухая кукушка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8620" y="908720"/>
            <a:ext cx="4391918" cy="32158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 птиц из подсемейства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Настоящие кукушки"/>
              </a:rPr>
              <a:t>настоящих кукушек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 размерам немного меньше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Обыкновенные кукушки"/>
              </a:rPr>
              <a:t>обыкновенной кукушки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 внешнему виду, поведению и всем повадкам почти неотличима от неё, хотя и ведёт более скрытый образ жизни, предпочитая размножаться в глухих хвойных лесах Сибири,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Урал"/>
              </a:rPr>
              <a:t>Урала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Дальнего Востока, благодаря чему птица и получила своё название. Глухая кукушка — птица средних размеров. Самцы и самки глухой кукушки, приблизительно одинаковы по размеру, но летом различаются по окраске тела. Длина тела взрослой птицы — около 30—45 см; длина крыла — около 20 см, размах крыльев — 55 см, длина хвоста 15—18 см, живая масса от около 100 г. Имеет длинные маховые и рулевые перья.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067" y="332656"/>
            <a:ext cx="4041775" cy="4286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Жаворонок лесной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908720"/>
            <a:ext cx="3754760" cy="22088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Птицы"/>
              </a:rPr>
              <a:t>птиц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из семейства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Жаворонковые"/>
              </a:rPr>
              <a:t>жаворонковых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Питается насекомыми и семенами. Небольшая птица бурого цвета с тёмными продольными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низ, бровь и полоски по бокам хвоста и бровь охристо-белые, грудь однотонная с бурыми пятнами по бокам. На голове небольшой хохолок.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Oriental Cuckoo front Maia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3" y="4176330"/>
            <a:ext cx="3051099" cy="2390380"/>
          </a:xfrm>
          <a:prstGeom prst="rect">
            <a:avLst/>
          </a:prstGeom>
          <a:noFill/>
        </p:spPr>
      </p:pic>
      <p:pic>
        <p:nvPicPr>
          <p:cNvPr id="55300" name="Picture 4" descr="Лесной жаворон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3823" y="4176330"/>
            <a:ext cx="2592288" cy="239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3783364" cy="639762"/>
          </a:xfrm>
        </p:spPr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Сорокопут серый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785794"/>
            <a:ext cx="4497388" cy="3357585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Ростом он с небольшого дрозда: длина птицы 26 см, масса тела почти 70 г. Чуть крупнее его может быть лишь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клинохвостый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сорокопут, очень похожий на серого по повадкам и такой же окраски, но он встречается лишь на востоке страны и совершенно не знаком большинству россиян.</a:t>
            </a:r>
          </a:p>
          <a:p>
            <a:pPr marL="0" indent="0" algn="just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Хищнические наклонности серого сорокопута проявляются очень сильно. Если летом в его питании весьма заметную роль играют насекомые, то с поздней осени он начинает охотиться на мелких позвоночных. В отличие от жулана и многих других сорокопутов, улетающих от нас в теплые края, серый чуть сдвигается к югу от мест своего гнездования, но не покидает пределов страны.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0"/>
            <a:ext cx="3681165" cy="639762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Кедровка европейская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5"/>
            <a:ext cx="4041775" cy="32861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Небольшая птица, чуть меньше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Галка"/>
              </a:rPr>
              <a:t>галки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с более тонким и длинным клювом. Длина кедровки 30 сантиметров, хвоста 11 сантиметров. Вес 125—190 грамм. Окрашена в тёмный коричневато-бурый цвет с белыми пятнами, которых нет только на верхней стороне головы. На конце хвоста светлая кайма. Самка мало отличается от самца: она несколько светлее, и белые пятна не так резко ограничены.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6322" name="Picture 2" descr="http://www.biodat.ru/vart/animal/2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92" y="4000504"/>
            <a:ext cx="3024336" cy="2600315"/>
          </a:xfrm>
          <a:prstGeom prst="rect">
            <a:avLst/>
          </a:prstGeom>
          <a:noFill/>
        </p:spPr>
      </p:pic>
      <p:pic>
        <p:nvPicPr>
          <p:cNvPr id="56324" name="Picture 4" descr="Кедро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909" y="4000503"/>
            <a:ext cx="3521532" cy="260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Овсянка-дубровник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3900486" cy="3143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самцов спина и пятна по бокам груди коричневые, голова, горло, грудь и брюшко желтые с редкими коричневатыми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крылья и хвост бурые, по бокам хвоста белые полоски. У самок и молодых овсянок коричневый цвет заменен бурым, а желтый – грязно-желтоватым. На груди и брюшке продольные бурые пестрины.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Размер: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Длина тела = 17-19см, масса = 28-32г. С воробья.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Ящерица прыткая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28671"/>
            <a:ext cx="3998941" cy="2928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прыткой ящерицы светлый низ живота, а на спине есть полосы. Самцы обычно темнее и имеют более яркую раскраску; в период спаривания они становятся зелёными. В длину ящерицы достигают 25 см, попадаются особи длиной 35 см. В брачный период самцы издают громкие свистящие звуки.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Прыткая ящер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854232" cy="2415296"/>
          </a:xfrm>
          <a:prstGeom prst="rect">
            <a:avLst/>
          </a:prstGeom>
          <a:noFill/>
        </p:spPr>
      </p:pic>
      <p:pic>
        <p:nvPicPr>
          <p:cNvPr id="12290" name="Picture 2" descr="http://img253.imageshack.us/img253/3118/semilleritodepechoam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487051" cy="24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Минога ручьевая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857233"/>
            <a:ext cx="4283106" cy="30718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Мелкая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непаразитическая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непроходная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минога.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Окраска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спины темная, с буроватым оттенком, на брюхе светлая, с золотистым отливом. В отличие от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речной миноги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 ручьевой спинные плавники соприкасаются, а все зубы тупые. Верхнечелюстная пластина широкая, с двумя зубами по краям. На нижнечелюстной обычно семь зубов. Внутренних боковых зубов по три с каждой стороны. У самок перед нерестом появляется анальный плавник, а у самцов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урогенитальная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папилла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Пескоройки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личинки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живут в речках до 4-6 лет, достигая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20 см и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4-7 г.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Взрослые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миноги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мельче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редко достигают 18 см. Предельный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7 лет.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Хариус европейский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41775" cy="3143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близкий родственник лососевых и сиговых рыб, населяет чистые холодноводные реки и озера, предпочитая водоемы с галечным и каменистым дном. Может образовывать речные, озерно-речные и чисто озерные формы. В целом, хариус — речная рыба, встречающаяся также и в озерах, не избегает солоноватых вод (Карская губа). Часто обитает вместе с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форелью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но в отличие от нее придерживается нижних, более спокойных участков реки. Чаще стоит за камнями, охотится на открытых участках реки или в озерах, в местах впадения рек. Может образовывать небольшие стайки. Наибольшая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длина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49 см,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1,4 кг и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12 лет. Отмечен случай поимки хариуса в 1675 г. 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Растет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быстро, достигая в годовалом возрасте 10-15 см. Средняя длина 40 см, масса 0,7 кг (р.Кара). Возраст от 3 до 9 лет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acroclub.ru/gallery/data/1020/131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4251" r="2705" b="3754"/>
          <a:stretch/>
        </p:blipFill>
        <p:spPr bwMode="auto">
          <a:xfrm>
            <a:off x="634701" y="4365104"/>
            <a:ext cx="3302373" cy="22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echenga-fish.ru/contedle/uploads/salmo/3hari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027564" cy="22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Подкаменщик обыкновенный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4392488" cy="3643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Европейский обыкновенный подкаменщик длиной до 18 см, обычно около 10 см, самцы крупнее самок. У него веретенообразное тело, большая, широкая голова (у самки она заострённая), гладкая кожа без чешуи и редуцированный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Плавательный пузырь"/>
              </a:rPr>
              <a:t>плавательный пузырь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Его брюшные плавники расположены на груди.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 до 10 ле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обыкновенного подкаменщика совершенно голое (отдельные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шипики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бывают под грудными плавниками и крайне редко на теле), невысокое, понижающееся к хвосту тело. Посередине бока проходит хорошо заметная длинная боковая линия. Голова очень большая, широкая и уплощенная, с небольшим губастым ртом. Спинных плавников два, грудные очень широкие, а брюшные — маленькие и короткие. Окраска у обыкновенного подкаменщика очень скромная — сероватая или светло-бурая, коричневая или зеленоватая, с темными пятнами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/>
              <a:t>Бычок-</a:t>
            </a:r>
            <a:r>
              <a:rPr lang="ru-RU" sz="1400" b="1" dirty="0"/>
              <a:t>подкаменщик</a:t>
            </a:r>
            <a:r>
              <a:rPr lang="ru-RU" sz="1400" dirty="0"/>
              <a:t> занесен в Красную книгу Российской </a:t>
            </a:r>
            <a:r>
              <a:rPr lang="ru-RU" sz="1400" dirty="0" smtClean="0"/>
              <a:t>Федерации.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7885" y="31442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Рак речной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узкопалый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620688"/>
            <a:ext cx="4319463" cy="3000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Речной рак относится к животным беспозвоночного вида к классу ракообразных.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Узкопалый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речной рак длиной от 16 до 18 см, иногда до 25 см. Окрас тела от светло-песочного до светло-коричневого цвета. Телосложение стройнее чем у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 tooltip="Широкопалый речной рак"/>
              </a:rPr>
              <a:t>широкопалого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Широкопалый речной рак"/>
              </a:rPr>
              <a:t> речного рака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самый заметный отличительный признак — это обе сильно вытянутые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Клешни"/>
              </a:rPr>
              <a:t>клешни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Самцы и самки рака различны по строению своего тела. Самцы более мощные, это выражается в строении клешней и брюшка, передних пар брюшных ножек. Самки менее развитые, с небольшими клешнями и недоразвитыми передними брюшными ножками. На брюшке рака расположены небольшие ножки, которыми он шевелит в постоянном порядке, так как именно этими движениями он гонит воду к жабрам. Жабры находятся у рака под грудным панцирем.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6" name="Picture 4" descr="Blausteinsee Tierwelt 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170" y="4808891"/>
            <a:ext cx="2595206" cy="1944045"/>
          </a:xfrm>
          <a:prstGeom prst="rect">
            <a:avLst/>
          </a:prstGeom>
          <a:noFill/>
        </p:spPr>
      </p:pic>
      <p:pic>
        <p:nvPicPr>
          <p:cNvPr id="14338" name="Picture 2" descr="http://ukraine-fish.ucoz.ua/Cottus_gobi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80087"/>
            <a:ext cx="3168352" cy="18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4040188" cy="63976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Диплазиум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сибирский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714357"/>
            <a:ext cx="4176464" cy="44291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Морфологическое описание: Корневище 2-3 мм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покрытое яйцевидными чешуями. Вайи 15-70 см дл. Черешки равны или длиннее пластинок, усажены черными ланцетными пленками. Пластинки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широкотреугольные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дважды или трижды перистые. Перья в числе 15-20 пар, широкоэллиптические или продолговато-ланцетные, заостренные, при основании суженные, на черешках 1-2.5 см дл. Перышки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низбегающие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внутренние короче наружных. Конечные дольки продолговатые, городчато-зубчатые. Сорусы линейные, овальные или округлые, с кожистыми бахромчатыми покрывальцами, прикрепленными вдоль средней жилки.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хромосом: Вне Сибири 2n=82.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63976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Гроздовик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полулунный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14356"/>
            <a:ext cx="4247455" cy="42862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вида - от греческого слова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botrychos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кисть, гроздь, что указывает на характерный вид спороносной части листа. Видовое название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полулунный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отражает внешний вид отдельных сегментов вегетативной части листа. Некрупное, часто мелкое,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летнезеленое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растение высотой 3-18 см. Лист, как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гроздовниковых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разделен на вегетативную и спороносную части.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Вегетативная часть листа продолговатая с 3-8 парами полулунных или вееровидных сегментов. Спороносная часть - в виде кисти или грозди на длинном черешке. С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гроздовником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полулунным связано поверье. Существует его народное название - ключ-трава из-за якобы присущей ему способности помогать отыскивать клады. Населяет лесную зону, горнолесной, субальпийский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горнотундровый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пояса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умеренной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части северного полушария и умеренный пояс гор 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странах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южного полушария.</a:t>
            </a:r>
          </a:p>
          <a:p>
            <a:endParaRPr lang="ru-RU" dirty="0"/>
          </a:p>
        </p:txBody>
      </p:sp>
      <p:pic>
        <p:nvPicPr>
          <p:cNvPr id="1028" name="Picture 4" descr="http://www.epiphyte.ru/articles/2005/04/02/1280/images/diplazium_sibiric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83" y="4670260"/>
            <a:ext cx="3571927" cy="2143116"/>
          </a:xfrm>
          <a:prstGeom prst="rect">
            <a:avLst/>
          </a:prstGeom>
          <a:noFill/>
        </p:spPr>
      </p:pic>
      <p:pic>
        <p:nvPicPr>
          <p:cNvPr id="1030" name="Picture 6" descr="http://zoo.rin.ru/images/arts/img_5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670260"/>
            <a:ext cx="314998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Стрекоза плоская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28671"/>
            <a:ext cx="4040188" cy="33575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Заметно отличается от других видов стрекоз, длину крыльев имеет в 33—37 мм, длину брюшка — 22—28 мм. Брюшко сильно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уплощено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расширено. В основании крыла расположено большое темно-коричневое пятно, в остальной части мембрана крыла прозрачная. Самцов и самок отличают по цвету брюшка: у самцов оно сверху окрашено в ярко-синий (чаще ярко-голубой) цвет, а у самок медово-коричневого цвета.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Блестящая красотка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928671"/>
            <a:ext cx="3754760" cy="2928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Стрекоза"/>
              </a:rPr>
              <a:t>стрекоза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принадлежащая к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Семейство (биология)"/>
              </a:rPr>
              <a:t>семейству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tooltip="Красотки (семейство)"/>
              </a:rPr>
              <a:t>Красотки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Длина тела — до 50 мм, размах крыльев до 70 мм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  <a:hlinkClick r:id="rId5"/>
              </a:rPr>
              <a:t>]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Тело блестящее, от золотисто-зелёного у самок до синеватого у самцов. Летают медленно, только вблизи воды, часто присаживаются на листья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Ива"/>
              </a:rPr>
              <a:t>ивы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0418" name="Picture 2" descr="Самец стрекозы плоской (Libellula depressa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3864676" cy="2571768"/>
          </a:xfrm>
          <a:prstGeom prst="rect">
            <a:avLst/>
          </a:prstGeom>
          <a:noFill/>
        </p:spPr>
      </p:pic>
      <p:pic>
        <p:nvPicPr>
          <p:cNvPr id="60420" name="Picture 4" descr="Блестящая красот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2388" y="4077073"/>
            <a:ext cx="37749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Лесной скакун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5494" y="692696"/>
            <a:ext cx="4189413" cy="30718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скакуна небольшой, всего 15-17 мм. Пищей ему служат мелкие насекомые, а главным образом их личинки. Жуки встречаются на открытых, прогреваемых солнцем песчаных участках. Они перебегают с места на место, затем замирают и становятся малозаметными. При преследовании сразу же взлетают, но быстро садятся и замирают. Личинка живёт в земле, где вырывает себе глубокую, до 30 см, норку и, сидя у входа, подкарауливает добычу. Заметив, что ни будь подходящее, быстро бросается, схватывает и утаскивает внутрь своей норки. Вечером личинка выходит на охоту. Когда наступает время окукливаться, личинка жука – скакуна расширяет и углубляет свою норку, закупоривает выход и залегает в виде куколки на 2 недели.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Скакун лесной распространён на открытых пространствах лесной зоны Евразии.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5" y="0"/>
            <a:ext cx="3096344" cy="639762"/>
          </a:xfrm>
        </p:spPr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Пахита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ламед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620688"/>
            <a:ext cx="4034289" cy="15001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 </a:t>
            </a:r>
            <a:r>
              <a:rPr lang="ru-RU" sz="1400" dirty="0"/>
              <a:t>Редкий вид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Отмечен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Угличском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 Ярославском районах. В России обитает в таежной зоне Европейской части Урала, Сибири и Дальнего Востока. Общее распространение: север лесной зоны Европы и Северная Америка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Вид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встречается спорадично. Численность неизвестна, отмечался единичными экземплярами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Коренастый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усач, длиной 11-20 мм. Тело черное, покрыто длинными светлыми волосками. Надкрылья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сильноморщинистые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окрашены различно: у самцов — одноцветные коричнево-красные, у самок — соломенно-желтые с размытой темной косой перевязью в передней части и треугольным пятном в задней. Усики у самцов достигают двух третей длины надкрылий, у самок заходят до середины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/>
              <a:t> </a:t>
            </a:r>
            <a:r>
              <a:rPr lang="en-US" sz="1400" dirty="0">
                <a:hlinkClick r:id="rId2"/>
              </a:rPr>
              <a:t>http://mybeetles.ru/</a:t>
            </a:r>
            <a:r>
              <a:rPr lang="en-US" sz="1400" dirty="0"/>
              <a:t> 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AutoShape 2" descr="http://macroid.ru/_data/69/200609IMG_1427023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macroid.ru/_data/69/200609IMG_142702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2690637" cy="1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Четырёхпятнистая пахита - Pachyta quadrimaculata: фото №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Четырёхпятнистая пахита - Pachyta quadrimacu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74" y="4653136"/>
            <a:ext cx="2082666" cy="208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Мнемозина (Чёрный аполлон)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57233"/>
            <a:ext cx="4497388" cy="35004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Длина переднего крыла 20—35 мм.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Размах крыльев"/>
              </a:rPr>
              <a:t>Размах крыльев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до 70 мм. Усики короткие, булавовидные, черные, вершина булавы черная. Грудь и брюшко черные, покрыты густыми белесоватыми волосками. У самки брюшко сверху голое, блестящее, иногда с желтыми пятнами. Крылья округлые, без выступов и вырезов по краям, покрыты редкими чешуйками. Краевая область переднего крыла полупрозрачная, стекловидная. Жилки темные, резко контрастируют с фоном по всей длине. Переднее крыло с 2 черными пятнами: в центральной ячейке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дискальным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пятном, заднее — с более или менее развитым темным полем в анальной области и разными по величине и форме пятнами. Половой диморфизм выражен слабо, самки обычно темнее, с более обширными стекловидными участками на крыльях.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Обыкновенный шершень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57233"/>
            <a:ext cx="4041775" cy="34290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Шершень относится к отряду перепончатокрылых насекомых, к семейству ос. Это самые крупные осы на Земле. Всего насчитывается более 20 видов шершней. Многие из них обитают в тропических районах Азии. В России самый распространенный — это обыкновенный шершень. Длина его тела достигает 3,8 см, а весить они могут до 200 мг. Самки примерно в два раза крупнее, чем самцы.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g-fotki.yandex.ru/get/4305/sokolkov2002.79/0_25ef9_d17a3468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8943"/>
            <a:ext cx="3312593" cy="22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acroid.ru/_data/30/DSC9082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28942"/>
            <a:ext cx="3602975" cy="22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793" y="-171400"/>
            <a:ext cx="3423894" cy="639762"/>
          </a:xfrm>
        </p:spPr>
        <p:txBody>
          <a:bodyPr/>
          <a:lstStyle/>
          <a:p>
            <a:pPr algn="ctr"/>
            <a:r>
              <a:rPr lang="ru-RU" dirty="0" smtClean="0"/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Моховой шмель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3346" y="-1714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Земляной шмель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476672"/>
            <a:ext cx="4608512" cy="29289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Шмель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Bombus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Рабочие самки достигают длины 1,1-1,7 см, трутни имеют 1,4-1,6 см в длину, а матка – 2-2,3 см. На теле этих насекомых растут густые волоски с черными, белыми и рыжими перевязями. Питаются шмели пыльцой с васильков, ив, подорожников, наперстянки и бобовника. Новое гнездо оплодотворенная прошлой осенью самка создает следующей весной. Для размножения плодущие матки выбирают заброшенные норки мышей, дупла и расщелины. Шмели живут преимущественно на лугах и полях. Им нравится простор, однако иногда их можно встретить в лесу на высоте до 1400 м. Шмели обитают на всей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Европы.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19—23 мм (до 27 мм), рабочие 11—17 мм, самцы 11—22 мм. Верх груди в чёрных волосках,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переднеспинка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перевязью из рыжевато-жёлтых волосков.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Тергиты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брюшка с четырьмя перевязями: 1-й, 3-й и часть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тергита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чёрных волосках, 2-й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тергит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в рыжевато-жёлтых, 5-й и часть 4-го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тергита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белых или светло-жёлтых волосках.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Bombus musco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551" y="4437111"/>
            <a:ext cx="2279771" cy="23626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216" y="490961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Красную книгу СССР. Редкий вид Красноярского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края. Шмель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моховой – широко распространенный палеарктический вид. Большая часть его ареала находится на территории СНГ, где он встречается от западных границ страны до Забайкалья, Якутии и Приморья на востоке. Область обитания в Сибири изучена слабо. В Красноярском крае известны находки этого шмеля к северу примерно до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Красноярска.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Возможно, встречается и значительно севернее, особенно по долинам крупных рек. 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обитания </a:t>
            </a:r>
            <a:r>
              <a:rPr lang="ru-RU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 </a:t>
            </a:r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лесной и лесостепной зон, в том числе пойменные, негустые кустарниковые заросли. Известно, что моховые шмели живут небольшими семьями по 50-100 особей. Гнезда строят на поверхности почвы из мха и сухой травы.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news.a42.ru/uploads/images/parsed/news/2011/08/252909/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0156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многораздельный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642918"/>
            <a:ext cx="4040188" cy="421484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Короткокорневищное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многолетнее,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зимнезеленое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растение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8-25 см высотой, с одной или двумя вегетативными листовыми пластинками и черешками, отходящими от основания или нижней части общего стержня листа. Пластинка мясистая, тёмно-зелёная,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широкотреугольная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 7 см длиной и 10 см шириной. Доли пластинки первого порядка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двоякоперисто-рассечённые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раздельные или надрезанные, конечные дольки — яйцевидные или ромбически-яйцевидные, тупые, слабо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городчатые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Спороносная метёлка обычно треугольно-овальная, дважды-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триждыразветвлённая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Споры созревают в июне-июле.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виргинский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642918"/>
            <a:ext cx="4041775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из наиболее крупных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гроздовников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20-45 см высотой. Всё растение опушённое, в начале вегетации более густо. Вегетативная часть листа, на первый взгляд, напоминает лист какого-то зонтичного растения: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широкотреугольная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тёмно-зелёная, мягкая; сегменты первого порядка яйцевидно-ланцетные, второго — узколанцетные, перисто-раздельные, с продолговатыми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остро-неравнозубчатыми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заострёнными долями; конечные сегменты налегают друг на друга. Спороносная часть имеет длинную ножку, дважды или трижды перисто-разветвлённая. Споры созревают в июле-августе.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flower.onego.ru/paporot/enc_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3429024" cy="2143140"/>
          </a:xfrm>
          <a:prstGeom prst="rect">
            <a:avLst/>
          </a:prstGeom>
          <a:noFill/>
        </p:spPr>
      </p:pic>
      <p:pic>
        <p:nvPicPr>
          <p:cNvPr id="23556" name="Picture 4" descr="http://flower.onego.ru/paporot/int_0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01" y="4429132"/>
            <a:ext cx="361229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Ужовник обыкновенный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9"/>
            <a:ext cx="4070256" cy="4572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Корневище короткое, с отходящими от него длинными корешками. Лист 1 (редко 2) 5-25 см дл. Черешок его почти такой же длины, как и остальная часть. Вегетативная часть листа овальная, овально-продолговатая или яйцевидная,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цельнокрайная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светло-зеленая, мясистая и гладкая, без срединной жилки, пронизанная сеточкой вторичных тонких жилок. Спороносная часть листа состоит из ножки, которая значительно длиннее находящегося на ее верхушке линейного колоска, который 1.5-4 см дл. и 3-4 мм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шир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Колосок состоит из сближенных между собой спорангиев, расположенных в 2 ряда по 12-40 в каждом. Споры покрыты бугорками.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Число хромосом: Вне Сибири 2n = 480-1140.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5714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Баранец  обыкновенный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642919"/>
            <a:ext cx="4041775" cy="4357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Баранец обыкновенный — многолетнее споровое вечнозеленое растение в виде небольшого кустика, чем отличается от стелющихся видов плауна. Несколько прямостоячих стеблей до 5—25 см. высотой часто вильчато ветвятся. Листья расположены так же, как у плаунов,— спирально и густо покрывают стебли. Они линейно-шиловидные, оттопыренные, темно-зеленые. От плаунов баранец отличается также отсутствием спороносных колосков, а споры образуются в почковидных спорангиях, расположенных у основания листочков в средней и верхней части ветвей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578" name="AutoShape 2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Ужовник обыкновенный - Ophioglossum vulgatum L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im5-tub-ru.yandex.net/i?id=214234892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98238"/>
            <a:ext cx="3143272" cy="2143130"/>
          </a:xfrm>
          <a:prstGeom prst="rect">
            <a:avLst/>
          </a:prstGeom>
          <a:noFill/>
        </p:spPr>
      </p:pic>
      <p:pic>
        <p:nvPicPr>
          <p:cNvPr id="24588" name="Picture 12" descr="http://im3-tub-ru.yandex.net/i?id=171172769-32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598238"/>
            <a:ext cx="3523176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873" y="0"/>
            <a:ext cx="4000528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Ежеголовник скученный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71480"/>
            <a:ext cx="4320480" cy="41434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Стебель"/>
              </a:rPr>
              <a:t>Стебель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прямостоячий равномерно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олиственный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20—40 см высотой.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 tooltip="Лист"/>
              </a:rPr>
              <a:t>Листья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очерёдные, без язычков, линейные, цельные,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цельнокрайние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значительно длиннее стебля, 8—12 мм шириной, снизу с крыловидным килем.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Соцветие"/>
              </a:rPr>
              <a:t>Соцветие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короткое, лишённое нормально развитых листьев,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неветвистое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состоит из 1—2 сближенных шаровидных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tooltip="Головка (ботаника)"/>
              </a:rPr>
              <a:t>головок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Тычинка"/>
              </a:rPr>
              <a:t>тычиночных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 tooltip="Цветок"/>
              </a:rPr>
              <a:t>цветков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3—6 сидячих (или на ножках)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головок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8" tooltip="Пестик"/>
              </a:rPr>
              <a:t>пестичных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цветков. Головки пестичных цветков имеют размеры до 20 мм в диаметре. Кроющие листья в 3—5 раз длиннее соцветия. Цветки однополые, погружены в воду, плавают на поверхности или приподняты над водой.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 tooltip="Околоцветник"/>
              </a:rPr>
              <a:t>Околоцветник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состоит из тонких неокрашенных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 tooltip="Листочек (часть околоцветника)"/>
              </a:rPr>
              <a:t>листочков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Тычинок три, они короткие, с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 tooltip="Пыльник"/>
              </a:rPr>
              <a:t>пыльниками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до 0,75 мм длиной. Пестик один.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12" tooltip="Столбик"/>
              </a:rPr>
              <a:t>Столбик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Ланцетное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tooltip="Рыльце"/>
              </a:rPr>
              <a:t>рыльце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длиной 0,5—0,75 мм.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 tooltip="Цветение"/>
              </a:rPr>
              <a:t>Цветение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 tooltip="Европейская часть России"/>
              </a:rPr>
              <a:t>европейской части России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 июле — августе.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6" tooltip="Плод"/>
              </a:rPr>
              <a:t>Плоды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совокупности образующие жёсткие, колючие шаровидные головки, — зелёные, позднее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темнеющие, с перетяжкой ниже середины, вверху постепенно суженные в столбик, расположены на короткой ножке. </a:t>
            </a:r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0"/>
            <a:ext cx="4041775" cy="639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Полевица булавовидная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642918"/>
            <a:ext cx="4213670" cy="41434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Морфологическое описание: Малолетние растения с тонкими корневыми мочками. Стебли (15) 20-75 см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многочисленные, скученные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дерновинку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Листья плоские, 1 - 5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коротко заостренные, ярко-зеленые, б. м. шероховатые; прикорневые обычно немногочисленные. Язычки у верхних стеблевых листьев 2-3 мм дл. Метелки 6-20(30) см дл., раскидистые, составляют почти половину высоты всего растения, с длинными тонкими острошероховатыми веточками. Колоски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 мм дл., зеленые или бледно-фиолетовые. Колосковые чешуи почти равные, по килю слегка шероховатые. Нижние цветковые чешуи немного короче колосковых, продолговато-яйцевидные, без ости; верхние очень мелкие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0. 2 мм дл. ) или совсем отсутствуют. Пыльники короткоэллиптические или овальные, 0. 3-0. 6 мм дл., желтые или фиолетовые.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хромосом: 2n=42.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Ежеголовник скученный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596" y="4929198"/>
            <a:ext cx="4000528" cy="1714512"/>
          </a:xfrm>
          <a:prstGeom prst="rect">
            <a:avLst/>
          </a:prstGeom>
          <a:noFill/>
        </p:spPr>
      </p:pic>
      <p:pic>
        <p:nvPicPr>
          <p:cNvPr id="25604" name="Picture 4" descr="http://im5-tub-ru.yandex.net/i?id=240668946-09-72&amp;n=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4929198"/>
            <a:ext cx="365265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671" y="260648"/>
            <a:ext cx="4040188" cy="63976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Цинна широколистная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975" y="836712"/>
            <a:ext cx="4000528" cy="35061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Корневища стелющиеся, с побегами. Стебли до 2 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прямостоячие, гладкие. Листья до 1.5 см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плоские, с выдающейся белой срединной жилкой, шероховатые по краям и жилкам. Метелки 15-30 см дл., 5-10 см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раскидистые, с поникающими веточками. Колоски светло-зеленые, 3-4 мм дл., плоские, сжатые с боков. Колосковые чешуи линейно-ланцетные, заостренные, немного длиннее цветковых. Нижние цветковые чешуи яйцевидные, слабошероховатые, по жилкам с короткими волосками, на верхушке 2-зубчатые и в вырезке между зубцами несущие короткую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0.5 мм) прямую ось.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9942" y="260648"/>
            <a:ext cx="4041775" cy="63976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Овсяница высочайшая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70533" y="836712"/>
            <a:ext cx="4500594" cy="3577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Растения однодомные. Побеги вневлагалищные, у основания с кожистыми чешуевидными листьями. Влагалища почти до основания расщепленные, шероховатые. Пластинки листьев плоские, сверху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безребристые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Метелки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шорокораскидистые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многоколосковыми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сильно шероховатыми веточками. Колосковые чешуи б.м. кожистые, сходные по консистенции с нижними цветковыми чешуями, последние без киля, безостые. Нижние цветковые чешуи 5-6 мм дл., по спинке по всей поверхности шероховатые, с 3 жилками. Пыльники 2.5-3.5 мм дл. Завязь на верхушке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густоволосистая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Зерновки в основании слипаются с цветковыми чешуями, с брюшной стороны желобчатые, с длинным линейным семенным рубчиком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628" name="AutoShape 4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Рис.1.Цинна широколистная - Cinna latifolia (Trev.) Griseb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8" name="Picture 14" descr="http://im4-tub-ru.yandex.net/i?id=60758328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95650"/>
            <a:ext cx="3429024" cy="2137420"/>
          </a:xfrm>
          <a:prstGeom prst="rect">
            <a:avLst/>
          </a:prstGeom>
          <a:noFill/>
        </p:spPr>
      </p:pic>
      <p:pic>
        <p:nvPicPr>
          <p:cNvPr id="1026" name="Picture 2" descr="http://avista08.ru/files/catalog/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95649"/>
            <a:ext cx="2137420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Осока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вздутоносная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930381"/>
            <a:ext cx="3816424" cy="29306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Мешочки горизонтально-оттопыренные, широко-вздуто-яйцевидные, зеленые, колбообразные, собранные в плотные колоски и быстро суженные в цилиндрический удлиненный носик. Пестичные колоски 5-8 см дл. Мощное растение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тесьмовидными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8-15 мм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ширины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листьями.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Высотой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60-120 см.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020581" cy="576064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трехнадрезный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44219" y="908720"/>
            <a:ext cx="4398965" cy="3528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растение, лишенное хлорофилла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сапротроф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), с подземным ветвистым беловатым коралловидным корневищем, лишенным корней. Цветоносы желтоватые, 14-32 см высотой. Соцветие - рыхлая кисть из 2-11 зеленовато-желтоватых поникающих цветков. Цветки неправильные, губа трехлопастная, с маленькими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зубчикообраз-ными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боковыми лопастями, с большой конечной долей, беловатой, близ основания с двумя красноватыми полосками и крапинами. Плод - поникающая коробочка. Цветет в мае-июне, плодоносит в июле - августе.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Завязываемость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плодов высокая. Размножение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семенное.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orhideiust-kut.chat.ru/ri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0458"/>
            <a:ext cx="2778102" cy="2353252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602/okatov7.24/0_44e88_6938e4f2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07066"/>
            <a:ext cx="1915716" cy="27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va20998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F04D4-8B6C-4805-B188-A7C9B52CC482}"/>
</file>

<file path=customXml/itemProps2.xml><?xml version="1.0" encoding="utf-8"?>
<ds:datastoreItem xmlns:ds="http://schemas.openxmlformats.org/officeDocument/2006/customXml" ds:itemID="{08656D47-D32B-420B-9A39-9BA1F5DEFAEA}"/>
</file>

<file path=customXml/itemProps3.xml><?xml version="1.0" encoding="utf-8"?>
<ds:datastoreItem xmlns:ds="http://schemas.openxmlformats.org/officeDocument/2006/customXml" ds:itemID="{91E73A0A-107E-4CFF-B24D-0E0376A9A0B7}"/>
</file>

<file path=docProps/app.xml><?xml version="1.0" encoding="utf-8"?>
<Properties xmlns="http://schemas.openxmlformats.org/officeDocument/2006/extended-properties" xmlns:vt="http://schemas.openxmlformats.org/officeDocument/2006/docPropsVTypes">
  <Template>listva20998</Template>
  <TotalTime>566</TotalTime>
  <Words>4011</Words>
  <Application>Microsoft Office PowerPoint</Application>
  <PresentationFormat>Экран (4:3)</PresentationFormat>
  <Paragraphs>252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listva20998</vt:lpstr>
      <vt:lpstr>Кологривский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60</cp:revision>
  <dcterms:created xsi:type="dcterms:W3CDTF">2012-11-02T14:21:19Z</dcterms:created>
  <dcterms:modified xsi:type="dcterms:W3CDTF">2013-07-24T21:02:50Z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