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5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610E-FA47-4392-BBB2-E4CF9E42F014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ru.wikipedia.org/wiki/%D0%9B%D0%B5%D1%81%D0%BD%D1%8B%D0%B5_%D0%BF%D0%BE%D0%BB%D1%91%D0%B2%D0%BA%D0%B8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ru.wikipedia.org/wiki/%D0%93%D1%80%D1%8B%D0%B7%D1%83%D0%B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5%D1%80%D0%BE%D0%BC%D0%BE%D1%81%D0%BE%D0%BC%D1%8B" TargetMode="External"/><Relationship Id="rId5" Type="http://schemas.openxmlformats.org/officeDocument/2006/relationships/hyperlink" Target="http://ru.wikipedia.org/wiki/%D0%9A%D0%B0%D1%80%D0%B8%D0%BE%D1%82%D0%B8%D0%BF" TargetMode="External"/><Relationship Id="rId4" Type="http://schemas.openxmlformats.org/officeDocument/2006/relationships/hyperlink" Target="http://ru.wikipedia.org/wiki/%D0%9B%D0%B5%D0%BC%D0%BC%D0%B8%D0%BD%D0%B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ru.wikipedia.org/wiki/%D0%9A%D0%BB%D1%8E%D0%B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ru.wikipedia.org/wiki/%D0%94%D0%B0%D0%BB%D1%8C%D0%BD%D0%B5%D0%B2%D0%BE%D1%81%D1%82%D0%BE%D1%87%D0%BD%D1%8B%D0%B9_%D0%B0%D0%B8%D1%81%D1%8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ru.wikipedia.org/wiki/%D0%91%D0%B5%D0%BB%D0%BE%D0%BB%D0%BE%D0%B1%D1%8B%D0%B9_%D0%B3%D1%83%D1%81%D1%8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7%D0%B8%D0%BC%D1%8B%D0%B5" TargetMode="External"/><Relationship Id="rId3" Type="http://schemas.openxmlformats.org/officeDocument/2006/relationships/hyperlink" Target="http://ru.wikipedia.org/wiki/%D0%A3%D1%82%D0%B8%D0%BD%D1%8B%D0%B5" TargetMode="External"/><Relationship Id="rId7" Type="http://schemas.openxmlformats.org/officeDocument/2006/relationships/hyperlink" Target="http://ru.wikipedia.org/wiki/%D0%AD%D1%84%D0%B5%D0%BC%D0%B5%D1%80%D1%8B" TargetMode="External"/><Relationship Id="rId2" Type="http://schemas.openxmlformats.org/officeDocument/2006/relationships/hyperlink" Target="http://ru.wikipedia.org/wiki/%D0%92%D0%BE%D0%B4%D0%BE%D0%BF%D0%BB%D0%B0%D0%B2%D0%B0%D1%8E%D1%89%D0%B8%D0%B5_%D0%BF%D1%82%D0%B8%D1%86%D1%8B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2%D0%B5%D0%B3%D0%B5%D1%82%D0%B0%D1%82%D0%B8%D0%B2%D0%BD%D1%8B%D0%B5_%D0%BE%D1%80%D0%B3%D0%B0%D0%BD%D1%8B" TargetMode="External"/><Relationship Id="rId5" Type="http://schemas.openxmlformats.org/officeDocument/2006/relationships/hyperlink" Target="http://ru.wikipedia.org/wiki/%D0%A2%D0%B0%D0%B9%D0%BC%D1%8B%D1%80_(%D0%BF%D0%BE%D0%BB%D1%83%D0%BE%D1%81%D1%82%D1%80%D0%BE%D0%B2)" TargetMode="External"/><Relationship Id="rId10" Type="http://schemas.openxmlformats.org/officeDocument/2006/relationships/image" Target="../media/image49.jpeg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ru.wikipedia.org/wiki/%D0%A0%D0%B0%D0%B4%D1%83%D0%B6%D0%BD%D0%B0%D1%8F_%D0%BE%D0%B1%D0%BE%D0%BB%D0%BE%D1%87%D0%BA%D0%B0" TargetMode="External"/><Relationship Id="rId7" Type="http://schemas.openxmlformats.org/officeDocument/2006/relationships/image" Target="../media/image50.jpeg"/><Relationship Id="rId2" Type="http://schemas.openxmlformats.org/officeDocument/2006/relationships/hyperlink" Target="http://ru.wikipedia.org/wiki/%D7%E5%E3%EB%EE%E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5%D0%B2%D0%BE%D1%81%D1%82" TargetMode="External"/><Relationship Id="rId5" Type="http://schemas.openxmlformats.org/officeDocument/2006/relationships/hyperlink" Target="http://ru.wikipedia.org/wiki/%C4%E5%F0%E1%ED%E8%EA" TargetMode="External"/><Relationship Id="rId4" Type="http://schemas.openxmlformats.org/officeDocument/2006/relationships/hyperlink" Target="http://ru.wikipedia.org/wiki/%D0%92%D0%BE%D1%81%D0%BA%D0%BE%D0%B2%D0%B8%D1%86%D0%B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0%B2%D0%BE%D1%81%D1%82" TargetMode="External"/><Relationship Id="rId13" Type="http://schemas.openxmlformats.org/officeDocument/2006/relationships/image" Target="../media/image53.jpeg"/><Relationship Id="rId3" Type="http://schemas.openxmlformats.org/officeDocument/2006/relationships/hyperlink" Target="http://ru.wikipedia.org/wiki/%D0%A1%D0%BE%D0%BA%D0%BE%D0%BB%D1%8B" TargetMode="External"/><Relationship Id="rId7" Type="http://schemas.openxmlformats.org/officeDocument/2006/relationships/hyperlink" Target="http://ru.wikipedia.org/wiki/%D1%E0%EF%F1%E0%ED" TargetMode="External"/><Relationship Id="rId12" Type="http://schemas.openxmlformats.org/officeDocument/2006/relationships/image" Target="../media/image52.jpeg"/><Relationship Id="rId2" Type="http://schemas.openxmlformats.org/officeDocument/2006/relationships/hyperlink" Target="http://ru.wikipedia.org/wiki/%D0%9E%D0%B1%D1%8B%D0%BA%D0%BD%D0%BE%D0%B2%D0%B5%D0%BD%D0%BD%D0%B0%D1%8F_%D0%BF%D1%83%D1%81%D1%82%D0%B5%D0%BB%D1%8C%D0%B3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1%D0%B0%D0%BF%D1%81%D0%B0%D0%BD" TargetMode="External"/><Relationship Id="rId11" Type="http://schemas.openxmlformats.org/officeDocument/2006/relationships/hyperlink" Target="http://ru.wikipedia.org/wiki/%D0%A6%D0%B5%D0%B2%D0%BA%D0%B0" TargetMode="External"/><Relationship Id="rId5" Type="http://schemas.openxmlformats.org/officeDocument/2006/relationships/hyperlink" Target="http://ru.wikipedia.org/wiki/%D0%9A%D0%BB%D1%8E%D0%B2" TargetMode="External"/><Relationship Id="rId10" Type="http://schemas.openxmlformats.org/officeDocument/2006/relationships/hyperlink" Target="http://ru.wikipedia.org/wiki/%D0%9F%D0%BE%D0%B7%D0%B2%D0%BE%D0%BD%D0%BE%D1%87%D0%BD%D0%B8%D0%BA" TargetMode="External"/><Relationship Id="rId4" Type="http://schemas.openxmlformats.org/officeDocument/2006/relationships/hyperlink" Target="http://ru.wikipedia.org/wiki/%D0%9F%D0%BE%D0%BB%D0%BE%D0%B2%D0%BE%D0%B9_%D0%B4%D0%B8%D0%BC%D0%BE%D1%80%D1%84%D0%B8%D0%B7%D0%BC" TargetMode="External"/><Relationship Id="rId9" Type="http://schemas.openxmlformats.org/officeDocument/2006/relationships/hyperlink" Target="http://ru.wikipedia.org/wiki/%D0%92%D0%BE%D1%81%D0%BA%D0%BE%D0%B2%D0%B8%D1%86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0%D1%91%D0%BB-%D0%BA%D0%B0%D1%80%D0%BB%D0%B8%D0%BA" TargetMode="External"/><Relationship Id="rId2" Type="http://schemas.openxmlformats.org/officeDocument/2006/relationships/hyperlink" Target="http://ru.wikipedia.org/wiki/%D0%9C%D0%BE%D0%B3%D0%B8%D0%BB%D1%8C%D0%BD%D0%B8%D0%BA_(%D0%BF%D1%82%D0%B8%D1%86%D0%B0)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0%B9%D0%B3%D0%B0" TargetMode="External"/><Relationship Id="rId13" Type="http://schemas.openxmlformats.org/officeDocument/2006/relationships/hyperlink" Target="http://ru.wikipedia.org/wiki/%D0%9F%D1%87%D0%B5%D0%BB%D1%8B" TargetMode="External"/><Relationship Id="rId18" Type="http://schemas.openxmlformats.org/officeDocument/2006/relationships/hyperlink" Target="http://ru.wikipedia.org/wiki/%D0%9A%D1%83%D0%B7%D0%BD%D0%B5%D1%87%D0%B8%D0%BA" TargetMode="External"/><Relationship Id="rId26" Type="http://schemas.openxmlformats.org/officeDocument/2006/relationships/image" Target="../media/image56.jpeg"/><Relationship Id="rId3" Type="http://schemas.openxmlformats.org/officeDocument/2006/relationships/hyperlink" Target="http://ru.wikipedia.org/wiki/%D0%A1%D0%BE%D0%BA%D0%BE%D0%BB%D0%BE%D0%BE%D0%B1%D1%80%D0%B0%D0%B7%D0%BD%D1%8B%D0%B5" TargetMode="External"/><Relationship Id="rId21" Type="http://schemas.openxmlformats.org/officeDocument/2006/relationships/hyperlink" Target="http://ru.wikipedia.org/wiki/%D0%A2%D0%B5%D0%BC%D1%8F" TargetMode="External"/><Relationship Id="rId7" Type="http://schemas.openxmlformats.org/officeDocument/2006/relationships/hyperlink" Target="http://ru.wikipedia.org/wiki/%D0%90%D0%BB%D1%82%D0%B0%D0%B9" TargetMode="External"/><Relationship Id="rId12" Type="http://schemas.openxmlformats.org/officeDocument/2006/relationships/hyperlink" Target="http://ru.wikipedia.org/wiki/%D0%A8%D0%BC%D0%B5%D0%BB%D0%B8" TargetMode="External"/><Relationship Id="rId17" Type="http://schemas.openxmlformats.org/officeDocument/2006/relationships/hyperlink" Target="http://ru.wikipedia.org/wiki/%D0%96%D1%83%D0%BA" TargetMode="External"/><Relationship Id="rId25" Type="http://schemas.openxmlformats.org/officeDocument/2006/relationships/hyperlink" Target="http://ru.wikipedia.org/wiki/%D0%A0%D0%B0%D0%B4%D1%83%D0%B6%D0%BD%D0%B0%D1%8F_%D0%BE%D0%B1%D0%BE%D0%BB%D0%BE%D1%87%D0%BA%D0%B0" TargetMode="External"/><Relationship Id="rId2" Type="http://schemas.openxmlformats.org/officeDocument/2006/relationships/hyperlink" Target="http://ru.wikipedia.org/wiki/%D0%AF%D1%81%D1%82%D1%80%D0%B5%D0%B1%D0%B8%D0%BD%D1%8B%D0%B5" TargetMode="External"/><Relationship Id="rId16" Type="http://schemas.openxmlformats.org/officeDocument/2006/relationships/hyperlink" Target="http://ru.wikipedia.org/wiki/%D0%93%D1%80%D1%8B%D0%B7%D1%83%D0%BD%D1%8B" TargetMode="External"/><Relationship Id="rId20" Type="http://schemas.openxmlformats.org/officeDocument/2006/relationships/hyperlink" Target="http://ru.wikipedia.org/wiki/%D0%9A%D1%80%D1%8B%D0%BB%D0%BE_%D0%BF%D1%82%D0%B8%D1%8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2%D0%BE%D1%81%D1%82%D0%BE%D0%BA" TargetMode="External"/><Relationship Id="rId11" Type="http://schemas.openxmlformats.org/officeDocument/2006/relationships/hyperlink" Target="http://ru.wikipedia.org/wiki/%D0%9B%D0%B8%D1%87%D0%B8%D0%BD%D0%BA%D0%B8" TargetMode="External"/><Relationship Id="rId24" Type="http://schemas.openxmlformats.org/officeDocument/2006/relationships/hyperlink" Target="http://ru.wikipedia.org/wiki/%D0%92%D0%BE%D1%81%D0%BA%D0%BE%D0%B2%D0%B8%D1%86%D0%B0" TargetMode="External"/><Relationship Id="rId5" Type="http://schemas.openxmlformats.org/officeDocument/2006/relationships/hyperlink" Target="http://ru.wikipedia.org/wiki/%D0%90%D0%B7%D0%B8%D1%8F" TargetMode="External"/><Relationship Id="rId15" Type="http://schemas.openxmlformats.org/officeDocument/2006/relationships/hyperlink" Target="http://ru.wikipedia.org/wiki/%D0%AF%D1%89%D0%B5%D1%80%D0%B8%D1%86%D0%B0" TargetMode="External"/><Relationship Id="rId23" Type="http://schemas.openxmlformats.org/officeDocument/2006/relationships/hyperlink" Target="http://ru.wikipedia.org/wiki/%D0%9A%D0%BB%D1%8E%D0%B2" TargetMode="External"/><Relationship Id="rId10" Type="http://schemas.openxmlformats.org/officeDocument/2006/relationships/hyperlink" Target="http://ru.wikipedia.org/wiki/%D0%9E%D1%81%D1%8B" TargetMode="External"/><Relationship Id="rId19" Type="http://schemas.openxmlformats.org/officeDocument/2006/relationships/hyperlink" Target="http://ru.wikipedia.org/wiki/%D0%A5%D0%B8%D1%89%D0%BD%D0%B0%D1%8F_%D0%BF%D1%82%D0%B8%D1%86%D0%B0" TargetMode="External"/><Relationship Id="rId4" Type="http://schemas.openxmlformats.org/officeDocument/2006/relationships/hyperlink" Target="http://ru.wikipedia.org/wiki/%D0%95%D0%B2%D1%80%D0%BE%D0%BF%D0%B0" TargetMode="External"/><Relationship Id="rId9" Type="http://schemas.openxmlformats.org/officeDocument/2006/relationships/hyperlink" Target="http://ru.wikipedia.org/wiki/%D0%90%D1%80%D0%B5%D0%B0%D0%BB" TargetMode="External"/><Relationship Id="rId14" Type="http://schemas.openxmlformats.org/officeDocument/2006/relationships/hyperlink" Target="http://ru.wikipedia.org/wiki/%D0%9B%D1%8F%D0%B3%D1%83%D1%88%D0%BA%D0%B8" TargetMode="External"/><Relationship Id="rId22" Type="http://schemas.openxmlformats.org/officeDocument/2006/relationships/hyperlink" Target="http://ru.wikipedia.org/wiki/%D0%97%D0%B0%D0%BF%D1%8F%D1%81%D1%82%D1%8C%D0%B5" TargetMode="External"/><Relationship Id="rId27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ru.wikipedia.org/wiki/%D0%A1%D0%B5%D1%80%D0%B0%D1%8F_%D0%B2%D0%BE%D1%80%D0%BE%D0%BD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B%D1%8E%D0%B2" TargetMode="External"/><Relationship Id="rId2" Type="http://schemas.openxmlformats.org/officeDocument/2006/relationships/hyperlink" Target="http://ru.wikipedia.org/wiki/%D0%91%D0%BE%D0%BB%D1%8C%D1%88%D0%BE%D0%B9_%D1%83%D0%BB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hyperlink" Target="http://ru.wikipedia.org/wiki/%D0%A0%D1%8B%D0%B1%D0%BD%D1%8B%D0%B9_%D1%84%D0%B8%D0%BB%D0%B8%D0%BD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hyperlink" Target="http://ru.wikipedia.org/wiki/%D0%A5%D0%B2%D0%BE%D1%81%D1%82" TargetMode="External"/><Relationship Id="rId7" Type="http://schemas.openxmlformats.org/officeDocument/2006/relationships/image" Target="../media/image62.jpeg"/><Relationship Id="rId2" Type="http://schemas.openxmlformats.org/officeDocument/2006/relationships/hyperlink" Target="http://ru.wikipedia.org/wiki/%D0%A0%D0%B0%D0%B7%D0%BC%D0%B0%D1%85_%D0%BA%D1%80%D1%8B%D0%BB%D1%8C%D0%B5%D0%B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6%D0%B5%D0%BD%D1%82%D1%80%D0%B0%D0%BB%D1%8C%D0%BD%D0%B0%D1%8F_%D0%95%D0%B2%D1%80%D0%BE%D0%BF%D0%B0" TargetMode="External"/><Relationship Id="rId5" Type="http://schemas.openxmlformats.org/officeDocument/2006/relationships/hyperlink" Target="http://ru.wikipedia.org/wiki/%D0%9C%D0%B0%D0%BB%D1%8B%D0%B9_%D0%BF%D1%91%D1%81%D1%82%D1%80%D1%8B%D0%B9_%D0%B4%D1%8F%D1%82%D0%B5%D0%BB" TargetMode="External"/><Relationship Id="rId4" Type="http://schemas.openxmlformats.org/officeDocument/2006/relationships/hyperlink" Target="http://ru.wikipedia.org/wiki/%D0%91%D0%BE%D0%BB%D1%8C%D1%88%D0%BE%D0%B9_%D0%BF%D1%91%D1%81%D1%82%D1%80%D1%8B%D0%B9_%D0%B4%D1%8F%D1%82%D0%B5%D0%BB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hyperlink" Target="http://ru.wikipedia.org/wiki/%D0%9E%D0%B1%D1%8B%D0%BA%D0%BD%D0%BE%D0%B2%D0%B5%D0%BD%D0%BD%D1%8B%D0%B5_%D0%BA%D1%83%D0%BA%D1%83%D1%88%D0%BA%D0%B8" TargetMode="External"/><Relationship Id="rId7" Type="http://schemas.openxmlformats.org/officeDocument/2006/relationships/image" Target="../media/image64.jpeg"/><Relationship Id="rId2" Type="http://schemas.openxmlformats.org/officeDocument/2006/relationships/hyperlink" Target="http://ru.wikipedia.org/wiki/%D0%9D%D0%B0%D1%81%D1%82%D0%BE%D1%8F%D1%89%D0%B8%D0%B5_%D0%BA%D1%83%D0%BA%D1%83%D1%88%D0%BA%D0%B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6%D0%B0%D0%B2%D0%BE%D1%80%D0%BE%D0%BD%D0%BA%D0%BE%D0%B2%D1%8B%D0%B5" TargetMode="External"/><Relationship Id="rId5" Type="http://schemas.openxmlformats.org/officeDocument/2006/relationships/hyperlink" Target="http://ru.wikipedia.org/wiki/%D0%9F%D1%82%D0%B8%D1%86%D1%8B" TargetMode="External"/><Relationship Id="rId4" Type="http://schemas.openxmlformats.org/officeDocument/2006/relationships/hyperlink" Target="http://ru.wikipedia.org/wiki/%D0%A3%D1%80%D0%B0%D0%BB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ru.wikipedia.org/wiki/%D0%93%D0%B0%D0%BB%D0%BA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ystema.ru/08nature/fish/m04.htm" TargetMode="External"/><Relationship Id="rId2" Type="http://schemas.openxmlformats.org/officeDocument/2006/relationships/hyperlink" Target="http://www.ecosystema.ru/08nature/fish/030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hyperlink" Target="http://www.ecosystema.ru/08nature/fish/025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1%8B%D1%87%D0%BE%D0%BA-%D1%86%D1%83%D1%86%D0%B8%D0%BA" TargetMode="External"/><Relationship Id="rId7" Type="http://schemas.openxmlformats.org/officeDocument/2006/relationships/image" Target="../media/image73.jpeg"/><Relationship Id="rId2" Type="http://schemas.openxmlformats.org/officeDocument/2006/relationships/hyperlink" Target="http://ru.wikipedia.org/wiki/%D0%9F%D0%BB%D0%B0%D0%B2%D0%B0%D1%82%D0%B5%D0%BB%D1%8C%D0%BD%D1%8B%D0%B9_%D0%BF%D1%83%D0%B7%D1%8B%D1%80%D1%8C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eg"/><Relationship Id="rId5" Type="http://schemas.openxmlformats.org/officeDocument/2006/relationships/hyperlink" Target="http://ru.wikipedia.org/wiki/%D0%9A%D0%BB%D0%B5%D1%88%D0%BD%D0%B8" TargetMode="External"/><Relationship Id="rId4" Type="http://schemas.openxmlformats.org/officeDocument/2006/relationships/hyperlink" Target="http://ru.wikipedia.org/wiki/%D0%A8%D0%B8%D1%80%D0%BE%D0%BA%D0%BE%D0%BF%D0%B0%D0%BB%D1%8B%D0%B9_%D1%80%D0%B5%D1%87%D0%BD%D0%BE%D0%B9_%D1%80%D0%B0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oo.rin.ru/cgi-bin/index.pl?art=5554&amp;idr=2" TargetMode="External"/><Relationship Id="rId2" Type="http://schemas.openxmlformats.org/officeDocument/2006/relationships/hyperlink" Target="http://zoo.rin.ru/cgi-bin/index.pl?art=6780&amp;idr=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hyperlink" Target="http://ru.wikipedia.org/wiki/%D0%A1%D0%B5%D0%BC%D0%B5%D0%B9%D1%81%D1%82%D0%B2%D0%BE_(%D0%B1%D0%B8%D0%BE%D0%BB%D0%BE%D0%B3%D0%B8%D1%8F)" TargetMode="External"/><Relationship Id="rId7" Type="http://schemas.openxmlformats.org/officeDocument/2006/relationships/image" Target="../media/image74.jpeg"/><Relationship Id="rId2" Type="http://schemas.openxmlformats.org/officeDocument/2006/relationships/hyperlink" Target="http://ru.wikipedia.org/wiki/%D0%A1%D1%82%D1%80%D0%B5%D0%BA%D0%BE%D0%B7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8%D0%B2%D0%B0" TargetMode="External"/><Relationship Id="rId5" Type="http://schemas.openxmlformats.org/officeDocument/2006/relationships/hyperlink" Target="http://ru.wikipedia.org/wiki/%C1%EB%E5%F1%F2%FF%F9%E0%FF_%EA%F0%E0%F1%EE%F2%EA%E0" TargetMode="External"/><Relationship Id="rId4" Type="http://schemas.openxmlformats.org/officeDocument/2006/relationships/hyperlink" Target="http://ru.wikipedia.org/wiki/%D0%9A%D1%80%D0%B0%D1%81%D0%BE%D1%82%D0%BA%D0%B8_(%D1%81%D0%B5%D0%BC%D0%B5%D0%B9%D1%81%D1%82%D0%B2%D0%BE)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ru.wikipedia.org/wiki/%D0%A0%D0%B0%D0%B7%D0%BC%D0%B0%D1%85_%D0%BA%D1%80%D1%8B%D0%BB%D1%8C%D0%B5%D0%B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1%D1%82%D0%B8%D0%BA" TargetMode="External"/><Relationship Id="rId13" Type="http://schemas.openxmlformats.org/officeDocument/2006/relationships/hyperlink" Target="http://ru.wikipedia.org/wiki/%D0%A0%D1%8B%D0%BB%D1%8C%D1%86%D0%B5" TargetMode="External"/><Relationship Id="rId18" Type="http://schemas.openxmlformats.org/officeDocument/2006/relationships/image" Target="../media/image12.jpeg"/><Relationship Id="rId3" Type="http://schemas.openxmlformats.org/officeDocument/2006/relationships/hyperlink" Target="http://ru.wikipedia.org/wiki/%D0%9B%D0%B8%D1%81%D1%82" TargetMode="External"/><Relationship Id="rId7" Type="http://schemas.openxmlformats.org/officeDocument/2006/relationships/hyperlink" Target="http://ru.wikipedia.org/wiki/%D0%A6%D0%B2%D0%B5%D1%82%D0%BE%D0%BA" TargetMode="External"/><Relationship Id="rId12" Type="http://schemas.openxmlformats.org/officeDocument/2006/relationships/hyperlink" Target="http://ru.wikipedia.org/wiki/%D0%A1%D1%82%D0%BE%D0%BB%D0%B1%D0%B8%D0%BA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ru.wikipedia.org/wiki/%D0%A1%D1%82%D0%B5%D0%B1%D0%B5%D0%BB%D1%8C" TargetMode="External"/><Relationship Id="rId16" Type="http://schemas.openxmlformats.org/officeDocument/2006/relationships/hyperlink" Target="http://ru.wikipedia.org/wiki/%D0%9F%D0%BB%D0%BE%D0%B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2%D1%8B%D1%87%D0%B8%D0%BD%D0%BA%D0%B0" TargetMode="External"/><Relationship Id="rId11" Type="http://schemas.openxmlformats.org/officeDocument/2006/relationships/hyperlink" Target="http://ru.wikipedia.org/wiki/%D0%9F%D1%8B%D0%BB%D1%8C%D0%BD%D0%B8%D0%BA" TargetMode="External"/><Relationship Id="rId5" Type="http://schemas.openxmlformats.org/officeDocument/2006/relationships/hyperlink" Target="http://ru.wikipedia.org/wiki/%D0%93%D0%BE%D0%BB%D0%BE%D0%B2%D0%BA%D0%B0_(%D0%B1%D0%BE%D1%82%D0%B0%D0%BD%D0%B8%D0%BA%D0%B0)" TargetMode="External"/><Relationship Id="rId15" Type="http://schemas.openxmlformats.org/officeDocument/2006/relationships/hyperlink" Target="http://ru.wikipedia.org/wiki/%D0%95%D0%B2%D1%80%D0%BE%D0%BF%D0%B5%D0%B9%D1%81%D0%BA%D0%B0%D1%8F_%D1%87%D0%B0%D1%81%D1%82%D1%8C_%D0%A0%D0%BE%D1%81%D1%81%D0%B8%D0%B8" TargetMode="External"/><Relationship Id="rId10" Type="http://schemas.openxmlformats.org/officeDocument/2006/relationships/hyperlink" Target="http://ru.wikipedia.org/wiki/%D0%9B%D0%B8%D1%81%D1%82%D0%BE%D1%87%D0%B5%D0%BA_(%D1%87%D0%B0%D1%81%D1%82%D1%8C_%D0%BE%D0%BA%D0%BE%D0%BB%D0%BE%D1%86%D0%B2%D0%B5%D1%82%D0%BD%D0%B8%D0%BA%D0%B0)" TargetMode="External"/><Relationship Id="rId4" Type="http://schemas.openxmlformats.org/officeDocument/2006/relationships/hyperlink" Target="http://ru.wikipedia.org/wiki/%D0%A1%D0%BE%D1%86%D0%B2%D0%B5%D1%82%D0%B8%D0%B5" TargetMode="External"/><Relationship Id="rId9" Type="http://schemas.openxmlformats.org/officeDocument/2006/relationships/hyperlink" Target="http://ru.wikipedia.org/wiki/%D0%9E%D0%BA%D0%BE%D0%BB%D0%BE%D1%86%D0%B2%D0%B5%D1%82%D0%BD%D0%B8%D0%BA" TargetMode="External"/><Relationship Id="rId14" Type="http://schemas.openxmlformats.org/officeDocument/2006/relationships/hyperlink" Target="http://ru.wikipedia.org/wiki/%D0%A6%D0%B2%D0%B5%D1%82%D0%B5%D0%BD%D0%B8%D0%B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16832"/>
            <a:ext cx="6840760" cy="10081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Кологривский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ветлана\Desktop\геоь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266" r="12015" b="4070"/>
          <a:stretch/>
        </p:blipFill>
        <p:spPr bwMode="auto">
          <a:xfrm>
            <a:off x="3635896" y="3178430"/>
            <a:ext cx="2213115" cy="26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16" y="58773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Ребятам о 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книге»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Костромской области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3" y="18864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«Красная книга – это документ совести человека, по которому каждая нация перед лицом мира несет ответственность за сокровища своей природы»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639762"/>
          </a:xfrm>
        </p:spPr>
        <p:txBody>
          <a:bodyPr/>
          <a:lstStyle/>
          <a:p>
            <a:r>
              <a:rPr lang="ru-RU" dirty="0" smtClean="0"/>
              <a:t>Башмачок настоящий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71480"/>
            <a:ext cx="4283106" cy="450059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Башмачок настоящий</a:t>
            </a:r>
            <a:r>
              <a:rPr lang="ru-RU" dirty="0" smtClean="0"/>
              <a:t> — С. </a:t>
            </a:r>
            <a:r>
              <a:rPr lang="ru-RU" dirty="0" err="1" smtClean="0"/>
              <a:t>calceolus</a:t>
            </a:r>
            <a:r>
              <a:rPr lang="ru-RU" dirty="0" smtClean="0"/>
              <a:t>  </a:t>
            </a:r>
            <a:r>
              <a:rPr lang="ru-RU" i="1" dirty="0" smtClean="0"/>
              <a:t>L</a:t>
            </a:r>
            <a:r>
              <a:rPr lang="ru-RU" dirty="0" smtClean="0"/>
              <a:t>. Растение имеет толстое ползучее корневище и длинные извилистые корни. Стебель 25 — 50 см высоты, при основании с буроватыми влагалищами, по всей длине с короткими железистыми волосками. Листьев 3 — 4, эллиптических, заостренных, 10 — 17 см длины, с обеих сторон и по краю немного волосистых. Цветков 1 — 2, реже 3, с листовидным прицветником. Листочки околоцветника красновато-бурые. Губа вздутая, светло-желтая, внутри с красноватыми крапинками. Верхний листок околоцветника эллиптически ланцетный, с многими жилками, 3,5 — 5 см длины, боковые листочки горизонтальные, неравнобокие, линейно-ланцетные, заостренные, 4 — 6 см длины. Две тычинки и столбик с рыльцем бледно-желтые, стаминодий беловатый, с пурпурно-фиолетовыми крапинами, тупой. Завязь железисто-опушенная.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Пальчатокоренник</a:t>
            </a:r>
            <a:r>
              <a:rPr lang="ru-RU" dirty="0" smtClean="0"/>
              <a:t> пятнистый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642919"/>
            <a:ext cx="4286280" cy="471490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ноголетнее</a:t>
            </a:r>
            <a:r>
              <a:rPr lang="ru-RU" dirty="0" smtClean="0"/>
              <a:t> травянистое растение семейства орхидных (</a:t>
            </a:r>
            <a:r>
              <a:rPr lang="ru-RU" dirty="0" err="1" smtClean="0"/>
              <a:t>Orchidaceae</a:t>
            </a:r>
            <a:r>
              <a:rPr lang="ru-RU" dirty="0" smtClean="0"/>
              <a:t>) с пальчато-лопастным сплюснутым корневым клубнем, концы лопастей клубня оттянуты в шнуровидное окончание. Стебель прямой, плотный, 25-50 см высоты. Листья в числе 2-6 (редко 8), плоские, ланцетные, пятнистые, отклоненные от стебля; самые верхние — линейные, часто слегка извилистые. Прицветники </a:t>
            </a:r>
            <a:r>
              <a:rPr lang="ru-RU" dirty="0" err="1" smtClean="0"/>
              <a:t>пальчатокоренника</a:t>
            </a:r>
            <a:r>
              <a:rPr lang="ru-RU" dirty="0" smtClean="0"/>
              <a:t> узколанцетные, короче цветков. Цветки бледно-розовато-лиловые в густом верхушечном яйцевидно-цилиндрическом многоцветковом соцветии-колосе, достигающем 9 см длины. Губа венчика </a:t>
            </a:r>
            <a:r>
              <a:rPr lang="ru-RU" dirty="0" err="1" smtClean="0"/>
              <a:t>обратнопочковидная</a:t>
            </a:r>
            <a:r>
              <a:rPr lang="ru-RU" dirty="0" smtClean="0"/>
              <a:t>, коротко трехлопастная, с мелкими фиолетовыми пятнышками. Шпорец цилиндрический, прямой, немного короче или почти равен завязи. Цветет </a:t>
            </a:r>
            <a:r>
              <a:rPr lang="ru-RU" dirty="0" err="1" smtClean="0"/>
              <a:t>пальчатокоренник</a:t>
            </a:r>
            <a:r>
              <a:rPr lang="ru-RU" dirty="0" smtClean="0"/>
              <a:t> пятнистый в июне — июле.</a:t>
            </a:r>
            <a:endParaRPr lang="ru-RU" dirty="0"/>
          </a:p>
        </p:txBody>
      </p:sp>
      <p:pic>
        <p:nvPicPr>
          <p:cNvPr id="28674" name="Picture 2" descr="http://ogorodnik.in.ua/images/plant/cypripedium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680488"/>
            <a:ext cx="3786214" cy="1963246"/>
          </a:xfrm>
          <a:prstGeom prst="rect">
            <a:avLst/>
          </a:prstGeom>
          <a:noFill/>
        </p:spPr>
      </p:pic>
      <p:pic>
        <p:nvPicPr>
          <p:cNvPr id="28680" name="Picture 8" descr="http://im6-tub-ru.yandex.net/i?id=52417130-46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563068"/>
            <a:ext cx="3214710" cy="200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42860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Надбородник</a:t>
            </a:r>
            <a:r>
              <a:rPr lang="ru-RU" dirty="0" smtClean="0"/>
              <a:t> безлистный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8604"/>
            <a:ext cx="4572000" cy="43577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Бесхлорофилльное растение (сапрофит), с коралловидным членистым, ветвистым корневищем и хрупкими полыми светло-желтыми с красными полосками стеблями, до 32 см высоты. Листья редуцированы до пленчатых желтоватых чешуи. Кисть вначале поникающая, позднее прямая, рыхлая, из 2 — 8 цветков. Прицветники линейно-ланцетные, туповатые, отклоненные, до 1 см длины. Цветки поникающие, пахучие. Листочки околоцветника светло-желтоватые, иногда с фиолетово-красными полосками, до 1,5 см длины. Губа вверх направленная, беловатая, с 4 — 6 рядами пурпурных бородавочек, немного длиннее остальных листочков околоцветника. Шпорец светло-фиолетовый, до 8 мм длины, ножка булавовидная. Цветет в июле — августе.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</a:t>
            </a:r>
            <a:r>
              <a:rPr lang="ru-RU" dirty="0" err="1" smtClean="0"/>
              <a:t>Гудайера</a:t>
            </a:r>
            <a:r>
              <a:rPr lang="ru-RU" dirty="0" smtClean="0"/>
              <a:t> ползучая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357166"/>
            <a:ext cx="4572032" cy="47149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Многолетник с шнуровидным горизонтальным корневищем, образующим на концах ветвей вертикальные побеги или розетки листьев. Корневище с немногочисленными придаточными корнями залегает в подстилке на глубине 2,5-5 см. Стебель высотой 6-25 см, крепкий, круглый, несет мелкие линейно-ланцетные, плотно прилегающие листья. Розеточные листья в числе четырех—восьми, эллиптически заостренные, до 3,5 см длиной, с четкой сеточкой из многочисленных жилок, часто белых или желтоватых. Соцветие — однобокий колос длиной 4-15 см из 10-30 цветков, мелких, белых или желтовато-белых, снаружи </a:t>
            </a:r>
            <a:r>
              <a:rPr lang="ru-RU" dirty="0" err="1" smtClean="0"/>
              <a:t>корот-кожелезисто-опушенных</a:t>
            </a:r>
            <a:r>
              <a:rPr lang="ru-RU" dirty="0" smtClean="0"/>
              <a:t>. Наружные листочки околоцветника овальные, средний срастается вместе с двумя листочками внутреннего круга, образуя шлем. Листочки околоцветника 3-4 мм длиной. Губа без шпорца, сильно вогнутая, немного короче, длиной до 2 мм, на конце с треугольным носиком длиной 1 мм. Завязь почти сидячая, </a:t>
            </a:r>
            <a:r>
              <a:rPr lang="ru-RU" dirty="0" err="1" smtClean="0"/>
              <a:t>железисто-корот-коволосистая</a:t>
            </a:r>
            <a:r>
              <a:rPr lang="ru-RU" dirty="0" smtClean="0"/>
              <a:t>, при основании слегка скрученная. Плод — коробочка с многочисленными мельчайшими семенами. Цветет в июле — августе.</a:t>
            </a:r>
            <a:endParaRPr lang="ru-RU" dirty="0"/>
          </a:p>
        </p:txBody>
      </p:sp>
      <p:pic>
        <p:nvPicPr>
          <p:cNvPr id="29698" name="Picture 2" descr="http://flower.onego.ru/orchid/enc_5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446"/>
            <a:ext cx="3643338" cy="2020764"/>
          </a:xfrm>
          <a:prstGeom prst="rect">
            <a:avLst/>
          </a:prstGeom>
          <a:noFill/>
        </p:spPr>
      </p:pic>
      <p:pic>
        <p:nvPicPr>
          <p:cNvPr id="29700" name="Picture 4" descr="http://www.flora.crimea.ua/Orchidaceae/Goodyera-rep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636"/>
            <a:ext cx="2357454" cy="1565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Тайник яйцевидный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714357"/>
            <a:ext cx="4497388" cy="41434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Корневище короткое, толстоватое. Стебель около середины с 2 почти супротивными листьями, ниже листьев голый и более толстый, выше - коротко железисто опушенный, с 1-3 маленькими редуцированными листочками. Листья к основанию суженные, сидячие, со стеблеобъемлющим основанием. Цветки на сильно скрученных, железисто-волосистых ножках, зеленые. Листочки околоцветника сложены шлемом, наружные яйцевидные, внутренние линейно-продолговатые. Губа 7-10 мм дл., желтовато-зеленая, обратноклиновидная, почти до середины надрезанная на две линейные лопасти.</a:t>
            </a:r>
            <a:br>
              <a:rPr lang="ru-RU" dirty="0" smtClean="0"/>
            </a:br>
            <a:r>
              <a:rPr lang="ru-RU" dirty="0" smtClean="0"/>
              <a:t>Число хромосом. 2n = 32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Мякотница</a:t>
            </a:r>
            <a:r>
              <a:rPr lang="ru-RU" dirty="0" smtClean="0"/>
              <a:t> однолистная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714357"/>
            <a:ext cx="4429156" cy="36433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Травянистый корневищный многолетник с надземным </a:t>
            </a:r>
            <a:r>
              <a:rPr lang="ru-RU" dirty="0" err="1" smtClean="0"/>
              <a:t>побеговым</a:t>
            </a:r>
            <a:r>
              <a:rPr lang="ru-RU" dirty="0" smtClean="0"/>
              <a:t> клубнем. Высота растения до 30 см. Лист один (реже 2) продолговато-яйцевидная суженный в длинный черешок. Соцветие - удлиненная многоцветковая негустая кисть. Цветки - мелкие, неправильные, зеленоватые. Плод - коробочка. Цветет в июне - июле, Цветки опыляются перекрестно насекомыми. Размножаются семенами. Семена прорастают и присутствии </a:t>
            </a:r>
            <a:r>
              <a:rPr lang="ru-RU" dirty="0" err="1" smtClean="0"/>
              <a:t>гриба-симбионт</a:t>
            </a:r>
            <a:endParaRPr lang="ru-RU" dirty="0"/>
          </a:p>
        </p:txBody>
      </p:sp>
      <p:pic>
        <p:nvPicPr>
          <p:cNvPr id="30722" name="Picture 2" descr="http://penza-flora.okis.ru/foto/penza-flora/148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29912"/>
            <a:ext cx="3786214" cy="2313797"/>
          </a:xfrm>
          <a:prstGeom prst="rect">
            <a:avLst/>
          </a:prstGeom>
          <a:noFill/>
        </p:spPr>
      </p:pic>
      <p:pic>
        <p:nvPicPr>
          <p:cNvPr id="30724" name="Picture 4" descr="http://www.bdkr.ru/lukyanchikova/%D0%BA%D1%83%D1%80%D0%B8%D0%BB%D1%8C%D1%81%D0%BA%D0%B8%D0%B9%20%D1%87%D0%B0%D0%B9%20%D0%BA%D0%BB%D0%BE%D0%BD%D0%B4%D0%B0%D0%B9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357694"/>
            <a:ext cx="366666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Гнездовка настоящая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8605"/>
            <a:ext cx="4643438" cy="485778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Многолетник, лишенный хлорофилла, поэтому все растение светло-желтовато-бурого или бурого цвета, </a:t>
            </a:r>
            <a:r>
              <a:rPr lang="ru-RU" dirty="0" err="1" smtClean="0"/>
              <a:t>сапротроф</a:t>
            </a:r>
            <a:r>
              <a:rPr lang="ru-RU" dirty="0" smtClean="0"/>
              <a:t>. Имеет довольно мощное корневище, от которого отходят многочисленные толстые, недлинные, радиально расходящиеся и образующие корни, похожие на гнездо. Стебли до 45 см высотой, одеты буроватыми чешуйками и лишены развитых листьев. Цветки того же цвета, что и стебель, собраны в более или менее густую кисть, до 20 см длиной. Прицветники линейно-заостренные, до 8 мм длиной. Цветки с медовым запахом. Листочки наружного круга околоцветника </a:t>
            </a:r>
            <a:r>
              <a:rPr lang="ru-RU" dirty="0" err="1" smtClean="0"/>
              <a:t>обратнояйцевид-ные</a:t>
            </a:r>
            <a:r>
              <a:rPr lang="ru-RU" dirty="0" smtClean="0"/>
              <a:t>, длиной 4-6 мм, листочки внутреннего круга немного короче. Губа более темная, серовато-бурая, значительно длиннее остальных листочков околоцветника, без шпорца, при основании слегка вогнутая, разделенная на две лопасти, расходящиеся, на конце закругленные. Завязь длиной до 8 мм. Цветет в июне — июле.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Ива </a:t>
            </a:r>
            <a:r>
              <a:rPr lang="ru-RU" dirty="0" err="1" smtClean="0"/>
              <a:t>черниковидная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428604"/>
            <a:ext cx="3786213" cy="3500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Низкий кустарничек высотой до 80 см. Ветви темно-коричневые, нежные, листья овальные, маленькие, темно-зеленые. Можно формировать. Светолюбива, растет быстро, нетребовательна к почве, но нуждается в достаточной влажности воздуха и почвы.</a:t>
            </a:r>
            <a:endParaRPr lang="ru-RU" dirty="0"/>
          </a:p>
        </p:txBody>
      </p:sp>
      <p:pic>
        <p:nvPicPr>
          <p:cNvPr id="31746" name="Picture 2" descr="http://logoworks.narod.ru/flora/a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79099"/>
            <a:ext cx="4143404" cy="2464611"/>
          </a:xfrm>
          <a:prstGeom prst="rect">
            <a:avLst/>
          </a:prstGeom>
          <a:noFill/>
        </p:spPr>
      </p:pic>
      <p:pic>
        <p:nvPicPr>
          <p:cNvPr id="31748" name="Picture 4" descr="http://img-fotki.yandex.ru/get/5314/51176788.7e/0_70b5b_de1b8bd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00504"/>
            <a:ext cx="3901377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500042"/>
          </a:xfrm>
        </p:spPr>
        <p:txBody>
          <a:bodyPr/>
          <a:lstStyle/>
          <a:p>
            <a:r>
              <a:rPr lang="ru-RU" dirty="0" smtClean="0"/>
              <a:t>Воронец </a:t>
            </a:r>
            <a:r>
              <a:rPr lang="ru-RU" dirty="0" err="1" smtClean="0"/>
              <a:t>красноплодный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00042"/>
            <a:ext cx="4500562" cy="44291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многолетнее травянистое растение семейства лютиковые с толстым корневищем. Стебли травянистые, однолетние, гладкие или в верхней части слегка опушенные, высотой до 70 см . Листья трижды тройчатые, листочки овальные, при основании суженные. Цветки мелкие, белые, беловатые, собраны в овальную короткую кисть. Плоды красные. Цветет в мае-июне. Корневища воронца </a:t>
            </a:r>
            <a:r>
              <a:rPr lang="ru-RU" dirty="0" err="1" smtClean="0"/>
              <a:t>красноплодного</a:t>
            </a:r>
            <a:r>
              <a:rPr lang="ru-RU" dirty="0" smtClean="0"/>
              <a:t> содержат алкалоиды, в надземной части обнаружены сапонины, алкалоиды 0,031-0,041%, в листьях витамин С. Отвар корневищ или настой применяется при женских заболеваниях, общей слабости.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50004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Княжик</a:t>
            </a:r>
            <a:r>
              <a:rPr lang="ru-RU" dirty="0" smtClean="0"/>
              <a:t> сибирский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428605"/>
            <a:ext cx="4429156" cy="47863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деревянистая лиана из семейства лютиковых (</a:t>
            </a:r>
            <a:r>
              <a:rPr lang="ru-RU" dirty="0" err="1" smtClean="0"/>
              <a:t>Ranunculaceae</a:t>
            </a:r>
            <a:r>
              <a:rPr lang="ru-RU" dirty="0" smtClean="0"/>
              <a:t>), поднимающаяся вверх по стволам и ветвям деревьев и кустарников на 1 -4 м. Стебли лазящие или ползучие, тонкие, бороздчатые, опушенные. Листья супротивные, обычно </a:t>
            </a:r>
            <a:r>
              <a:rPr lang="ru-RU" dirty="0" err="1" smtClean="0"/>
              <a:t>дваждытройчатосложные</a:t>
            </a:r>
            <a:r>
              <a:rPr lang="ru-RU" dirty="0" smtClean="0"/>
              <a:t>, с длинными опушенными черешками. Именно черешками растение обвивает опору и поднимается вверх. Листочки ланцетные или эллиптические, длиной 2-5 см и шириной 0,8-2 см, на верхушке заостренные, по краю неравно пильчато-зубчатые, сверху темно-зеленые, снизу бледно-зеленые, по жилкам опушенные.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im6-tub-ru.yandex.net/i?id=344983241-53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714884"/>
            <a:ext cx="3571900" cy="1928836"/>
          </a:xfrm>
          <a:prstGeom prst="rect">
            <a:avLst/>
          </a:prstGeom>
          <a:noFill/>
        </p:spPr>
      </p:pic>
      <p:pic>
        <p:nvPicPr>
          <p:cNvPr id="32772" name="Picture 4" descr="http://otvetin.ru/uploads/posts/2010-05/1274680485_liany-knyazh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714884"/>
            <a:ext cx="364333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Живокость  высокая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8604"/>
            <a:ext cx="4572000" cy="47149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многолетнее травянистое растение. Стебель её полый, внизу с редкими волосками или без них, равномерно облиственный. Очерёдные округлые, </a:t>
            </a:r>
            <a:r>
              <a:rPr lang="ru-RU" dirty="0" err="1" smtClean="0"/>
              <a:t>пальчаторассечённые</a:t>
            </a:r>
            <a:r>
              <a:rPr lang="ru-RU" dirty="0" smtClean="0"/>
              <a:t> листья сидят на длинных черешках. Цветки крупные, тёмно-синие, со шпорцем, собраны в кистевидное соцветие, хорошо заметны издалека на фоне зелёной листвы. В отличие от других растений у живокости нет лепестков. Они превратились в 2 небольших чёрно-бурых со шпорцами у основания нектарника. Яркие же синие лепестки — не что иное, как видоизменённые листочки чашечки (почти у всех растений чашечка зелёная). Она состоит из 5 листочков, верхний из них вытянут в длинный шпорец (отсюда и название «</a:t>
            </a:r>
            <a:r>
              <a:rPr lang="ru-RU" dirty="0" err="1" smtClean="0"/>
              <a:t>рагулькi</a:t>
            </a:r>
            <a:r>
              <a:rPr lang="ru-RU" dirty="0" smtClean="0"/>
              <a:t>»).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Прострел раскрытый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357166"/>
            <a:ext cx="4714876" cy="47149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Прострел является многолетником. У него мощное вертикальное или косое корневище и невысокий прямой волосистый стебель от 5 до 40 сантиметров высотой. При плодоношении они удлиняются и несут покрывало из трех листьев, сросшихся основаниями и рассеченных на узкие доли, похожих на уменьшенные прикорневые. Прикорневые листья черешковые, </a:t>
            </a:r>
            <a:r>
              <a:rPr lang="ru-RU" dirty="0" err="1" smtClean="0"/>
              <a:t>пальчато</a:t>
            </a:r>
            <a:r>
              <a:rPr lang="ru-RU" dirty="0" smtClean="0"/>
              <a:t>- или перисто-рассеченные, волосистые, собраны в розетку. Интересно, что листья у прострела почти всегда появляются позже цветов.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Цветок одиночный колокольчатый тёмно-фиолетового окраса, похожий на садовые тюльпаны, однако, уступает им в размерах. Лепестки снаружи густо покрыты волосками, тычинок и пестиков много.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Плод - </a:t>
            </a:r>
            <a:r>
              <a:rPr lang="ru-RU" dirty="0" err="1" smtClean="0"/>
              <a:t>многоорешек</a:t>
            </a:r>
            <a:r>
              <a:rPr lang="ru-RU" dirty="0" smtClean="0"/>
              <a:t> с длинными волосистыми столбиками, что придает растению особую декоративность в пору плодоношения. Иначе они зовутся "пушистые семянки". </a:t>
            </a:r>
            <a:endParaRPr lang="ru-RU" b="1" dirty="0"/>
          </a:p>
        </p:txBody>
      </p:sp>
      <p:pic>
        <p:nvPicPr>
          <p:cNvPr id="33794" name="Picture 2" descr="http://rudocs.exdat.com/pars_docs/tw_refs/68/67925/67925_html_16e5a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4000528" cy="2071702"/>
          </a:xfrm>
          <a:prstGeom prst="rect">
            <a:avLst/>
          </a:prstGeom>
          <a:noFill/>
        </p:spPr>
      </p:pic>
      <p:pic>
        <p:nvPicPr>
          <p:cNvPr id="33796" name="Picture 4" descr="http://www.proza.ru/pics/2007/03/08-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572008"/>
            <a:ext cx="3786214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571480"/>
          </a:xfrm>
        </p:spPr>
        <p:txBody>
          <a:bodyPr/>
          <a:lstStyle/>
          <a:p>
            <a:r>
              <a:rPr lang="ru-RU" dirty="0" smtClean="0"/>
              <a:t>        Лютик близкий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42918"/>
            <a:ext cx="4497388" cy="41434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Лютик близкий – многолетнее, травянистое, до восьмидесяти сантиметров, растение собранными в пучок </a:t>
            </a:r>
            <a:r>
              <a:rPr lang="ru-RU" dirty="0" err="1" smtClean="0"/>
              <a:t>мочковидными</a:t>
            </a:r>
            <a:r>
              <a:rPr lang="ru-RU" dirty="0" smtClean="0"/>
              <a:t> корнями, простыми, либо в верхней части </a:t>
            </a:r>
            <a:r>
              <a:rPr lang="ru-RU" dirty="0" err="1" smtClean="0"/>
              <a:t>коротковетвистыми</a:t>
            </a:r>
            <a:r>
              <a:rPr lang="ru-RU" dirty="0" smtClean="0"/>
              <a:t> стеблями, </a:t>
            </a:r>
            <a:r>
              <a:rPr lang="ru-RU" dirty="0" err="1" smtClean="0"/>
              <a:t>черешчатыми</a:t>
            </a:r>
            <a:r>
              <a:rPr lang="ru-RU" dirty="0" smtClean="0"/>
              <a:t> прикорневыми, </a:t>
            </a:r>
            <a:r>
              <a:rPr lang="ru-RU" dirty="0" err="1" smtClean="0"/>
              <a:t>трехраздельными</a:t>
            </a:r>
            <a:r>
              <a:rPr lang="ru-RU" dirty="0" smtClean="0"/>
              <a:t>, сидячими стеблевыми листьями и золотисто-желтыми, одиночными цветками, распускающимися в конце июня. Считается ядовитым видом, любящим сырость, полузатененные места, при этом не требовательно к субстратам, но плохо переносящим засушливые периоды. Размножение происходит при помощи семян.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0"/>
            <a:ext cx="4041775" cy="571480"/>
          </a:xfrm>
        </p:spPr>
        <p:txBody>
          <a:bodyPr/>
          <a:lstStyle/>
          <a:p>
            <a:r>
              <a:rPr lang="ru-RU" dirty="0" smtClean="0"/>
              <a:t>     Малина </a:t>
            </a:r>
            <a:r>
              <a:rPr lang="ru-RU" dirty="0" err="1" smtClean="0"/>
              <a:t>хмелистая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642919"/>
            <a:ext cx="4041775" cy="40005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кустарник из семейства розоцветных. В высоту достигает максимум 1,5 метра. У малины колючие ветви и ароматные кисло-сладкие плоды. А присущие малине полезные свойства касаются и плодов, и ее листьев. Созревает ягода малина в самые разные сроки, что зависит от места произрастания и погоды. Встретить растение можно по всей России (кроме районов Крайнего Севера</a:t>
            </a:r>
            <a:endParaRPr lang="ru-RU" dirty="0"/>
          </a:p>
        </p:txBody>
      </p:sp>
      <p:pic>
        <p:nvPicPr>
          <p:cNvPr id="34818" name="Picture 2" descr="http://oazis-cvetov.ru/_ph/18/2/703519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86322"/>
            <a:ext cx="3643338" cy="1857364"/>
          </a:xfrm>
          <a:prstGeom prst="rect">
            <a:avLst/>
          </a:prstGeom>
          <a:noFill/>
        </p:spPr>
      </p:pic>
      <p:pic>
        <p:nvPicPr>
          <p:cNvPr id="34820" name="Picture 4" descr="http://im6-tub-ru.yandex.net/i?id=121404691-11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786322"/>
            <a:ext cx="321471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4040188" cy="3571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Фиалка </a:t>
            </a:r>
            <a:r>
              <a:rPr lang="ru-RU" dirty="0" err="1" smtClean="0"/>
              <a:t>холмовая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85728"/>
            <a:ext cx="4500562" cy="50006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Многолетник с толстым приподнимающимся ветвистым корневищем, развивающим на концах розетки прикорневых листьев, в пазухах которых расположены цветки. Листья от широкояйцевидных до округлых, при основании более или менее </a:t>
            </a:r>
            <a:r>
              <a:rPr lang="ru-RU" dirty="0" err="1" smtClean="0"/>
              <a:t>глубокосердцевидные</a:t>
            </a:r>
            <a:r>
              <a:rPr lang="ru-RU" dirty="0" smtClean="0"/>
              <a:t>, заостренные на верхушке, очень нежные, нижние — округленно-сердцевидные, с длиной, равной ширине, верхние — сердцевидные, с длиной в 1,5 раза больше ширины, заостренные. Все листья </a:t>
            </a:r>
            <a:r>
              <a:rPr lang="ru-RU" dirty="0" err="1" smtClean="0"/>
              <a:t>надрезан-но-городчатые</a:t>
            </a:r>
            <a:r>
              <a:rPr lang="ru-RU" dirty="0" smtClean="0"/>
              <a:t>, вместе с черешками покрыты оттопыренными беловатыми волосками, особенно обильно с нижней стороны. Прилистники узколанцетные, </a:t>
            </a:r>
            <a:r>
              <a:rPr lang="ru-RU" dirty="0" err="1" smtClean="0"/>
              <a:t>длинно-заостренные</a:t>
            </a:r>
            <a:r>
              <a:rPr lang="ru-RU" dirty="0" smtClean="0"/>
              <a:t>, бледно-зеленые, с длинными бахромками, реснитчатые по краю. Цветоножки не длиннее или чуть длиннее листьев, рассеянно-волосистые, с длинными прицветниками, расположенными посредине или выше нее. Цветки средней величины, светло-фиолетовые, в зеве беловатые, с беловатым коротким, прямым или вверх загнутым шпорцем, душистые. Чашелистики продолговатые, широкие и реснитчатые. Лепестки узкие, </a:t>
            </a:r>
            <a:r>
              <a:rPr lang="ru-RU" dirty="0" err="1" smtClean="0"/>
              <a:t>об-ратнояйцевидные</a:t>
            </a:r>
            <a:r>
              <a:rPr lang="ru-RU" dirty="0" smtClean="0"/>
              <a:t>, боковые — </a:t>
            </a:r>
            <a:r>
              <a:rPr lang="ru-RU" dirty="0" err="1" smtClean="0"/>
              <a:t>бо-родчатые</a:t>
            </a:r>
            <a:r>
              <a:rPr lang="ru-RU" dirty="0" smtClean="0"/>
              <a:t>. Коробочка шаровидная, </a:t>
            </a:r>
            <a:r>
              <a:rPr lang="ru-RU" dirty="0" err="1" smtClean="0"/>
              <a:t>мягкоопушенная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35716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Одноцветка</a:t>
            </a:r>
            <a:r>
              <a:rPr lang="ru-RU" dirty="0" smtClean="0"/>
              <a:t> одноцветная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285729"/>
            <a:ext cx="4500594" cy="47149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Многолетнее травянистое растение высотой от 4 до 15 см с корневищем, образующим клубень с нитевидными подземными побегами. Из корневища выходят прикорневая розетка листьев и граненый стебель. Листья остающиеся, обратнояйцевидные и округлые, по краю пильчато-зубчатые. Из пазухи полушаровидного полого прицветника выходит довольно длинный цветонос с одним или двумя цветками. Цветок с хорошо развитой завязью окружен пятью заостренными, белыми или желтоватыми </a:t>
            </a:r>
            <a:r>
              <a:rPr lang="ru-RU" dirty="0" err="1" smtClean="0"/>
              <a:t>околовенчиковыми</a:t>
            </a:r>
            <a:r>
              <a:rPr lang="ru-RU" dirty="0" smtClean="0"/>
              <a:t> листочками. Чашечка некрупная, </a:t>
            </a:r>
            <a:r>
              <a:rPr lang="ru-RU" dirty="0" err="1" smtClean="0"/>
              <a:t>пятираздельная</a:t>
            </a:r>
            <a:r>
              <a:rPr lang="ru-RU" dirty="0" smtClean="0"/>
              <a:t>, чашелистики округлые. Плоды – прямые раскрывающиеся коробочки. Цветет с конца мая до конца июля. </a:t>
            </a:r>
            <a:endParaRPr lang="ru-RU" dirty="0"/>
          </a:p>
        </p:txBody>
      </p:sp>
      <p:pic>
        <p:nvPicPr>
          <p:cNvPr id="35842" name="Picture 2" descr="http://mediasubs.ru/group/uploads/mi/mir-iskusstva-tvorchestva-i-krasotyi/image2/hNTE1ZD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71942"/>
            <a:ext cx="3786214" cy="2571768"/>
          </a:xfrm>
          <a:prstGeom prst="rect">
            <a:avLst/>
          </a:prstGeom>
          <a:noFill/>
        </p:spPr>
      </p:pic>
      <p:pic>
        <p:nvPicPr>
          <p:cNvPr id="35844" name="Picture 4" descr="http://mig19.edu.ru/herbarium/images/Odnozve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21255"/>
            <a:ext cx="3857652" cy="2522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50004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Скерда</a:t>
            </a:r>
            <a:r>
              <a:rPr lang="ru-RU" dirty="0" smtClean="0"/>
              <a:t> сибирская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8604"/>
            <a:ext cx="4643438" cy="44291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Многолетнее растение 50-150 см </a:t>
            </a:r>
            <a:r>
              <a:rPr lang="ru-RU" dirty="0" err="1" smtClean="0"/>
              <a:t>выс</a:t>
            </a:r>
            <a:r>
              <a:rPr lang="ru-RU" dirty="0" smtClean="0"/>
              <a:t>. Корневище короткое, толстое, с утолщенными корнями. Стебли толстые, бороздчатые, </a:t>
            </a:r>
            <a:r>
              <a:rPr lang="ru-RU" dirty="0" err="1" smtClean="0"/>
              <a:t>отстояще</a:t>
            </a:r>
            <a:r>
              <a:rPr lang="ru-RU" dirty="0" smtClean="0"/>
              <a:t> жестковолосистые, </a:t>
            </a:r>
            <a:r>
              <a:rPr lang="ru-RU" dirty="0" err="1" smtClean="0"/>
              <a:t>олиственные</a:t>
            </a:r>
            <a:r>
              <a:rPr lang="ru-RU" dirty="0" smtClean="0"/>
              <a:t>. Листья продолговато-яйцевидные или яйцевидные, крупные, заостренные, неравно-крупнозубчатые, внезапно сужены в </a:t>
            </a:r>
            <a:r>
              <a:rPr lang="ru-RU" dirty="0" err="1" smtClean="0"/>
              <a:t>ширококрылатый</a:t>
            </a:r>
            <a:r>
              <a:rPr lang="ru-RU" dirty="0" smtClean="0"/>
              <a:t>, по краю крупнозубчатый или почти </a:t>
            </a:r>
            <a:r>
              <a:rPr lang="ru-RU" dirty="0" err="1" smtClean="0"/>
              <a:t>перистолопастный</a:t>
            </a:r>
            <a:r>
              <a:rPr lang="ru-RU" dirty="0" smtClean="0"/>
              <a:t> черешок, сверху голые, снизу рассеянно-волосистые. Соцветие щитковидное. Корзинки крупные, на изогнутых толстоватых цветоносах. Обертка колокольчатая, 13-16 мм дл., покрыта длинными жестковатыми нежелезистыми темными волосками или без них. Цветки ярко-желтые, в 2 раза длиннее обертки. Семянки до 10 мм дл., ребристые. Хохолок равен семянке, желтовато-белый.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50004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Какалия</a:t>
            </a:r>
            <a:r>
              <a:rPr lang="ru-RU" dirty="0" smtClean="0"/>
              <a:t>  копьевидная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428604"/>
            <a:ext cx="4357718" cy="47149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многолетнее травянистое растение семейства астровых с горизонтальным корневищем. Стебель прямой, обычно простой, высотой 40-150 см. Верхние листья ромбические, средние коротко черешковые, треугольно-копьевидные, зубчатые, в основании клиновидные, 8-20 см длины и такой же ширины, нижние - широко треугольные, почковидные, с копьевидным основанием. Корзинки беловато-кремовых, трубчатых, обоеполых цветков образуют на верхушке стебля узкометельчатое соцветие. Обертка корзинок трубчатая из 8-10 листочков. Семянки с длинными летучками. Цветет в июле-августе, семена созревают в августе-сентябре. Медонос</a:t>
            </a:r>
            <a:endParaRPr lang="ru-RU" dirty="0"/>
          </a:p>
        </p:txBody>
      </p:sp>
      <p:pic>
        <p:nvPicPr>
          <p:cNvPr id="36866" name="Picture 2" descr="Рис.2. Республика Тыва, Тоджинский кожуун, луг на сев. берегу оз. Азас близ устья руч. Илги-Чул. 25 июля 2000 г. Фото: О. Костер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3929090" cy="2214554"/>
          </a:xfrm>
          <a:prstGeom prst="rect">
            <a:avLst/>
          </a:prstGeom>
          <a:noFill/>
        </p:spPr>
      </p:pic>
      <p:pic>
        <p:nvPicPr>
          <p:cNvPr id="36868" name="Picture 4" descr="http://fitoapteka.org/images/foto/000112/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550" y="4429132"/>
            <a:ext cx="3603416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500042"/>
          </a:xfrm>
        </p:spPr>
        <p:txBody>
          <a:bodyPr/>
          <a:lstStyle/>
          <a:p>
            <a:r>
              <a:rPr lang="ru-RU" dirty="0" smtClean="0"/>
              <a:t>   Крестовник  приречный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500042"/>
            <a:ext cx="4283106" cy="35004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Крестовник (</a:t>
            </a:r>
            <a:r>
              <a:rPr lang="ru-RU" dirty="0" err="1" smtClean="0"/>
              <a:t>Senecio</a:t>
            </a:r>
            <a:r>
              <a:rPr lang="ru-RU" dirty="0" smtClean="0"/>
              <a:t>) — многолетники сем. Сложноцветные, с ползучими корневищами и крепкими высокими стеблями более 1,5 м высотой. Стебли густо облиственные, особенно в верхней части. Листья узкие, продолговатые, с зубчатым краем. Соцветия верхушечные - широкие щитковидные метелки из небольших корзинок. Цветки желтые. По краю корзинки, как лепестки, расположены язычковые цветки.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50004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гигроамблистегиум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428604"/>
            <a:ext cx="4714876" cy="414340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Дерновинки</a:t>
            </a:r>
            <a:r>
              <a:rPr lang="ru-RU" dirty="0" smtClean="0"/>
              <a:t> жесткие, от темно-зеленого до почти черного цвета. Стебли </a:t>
            </a:r>
            <a:r>
              <a:rPr lang="ru-RU" dirty="0" err="1" smtClean="0"/>
              <a:t>перисторазветвленные</a:t>
            </a:r>
            <a:r>
              <a:rPr lang="ru-RU" dirty="0" smtClean="0"/>
              <a:t>. Стеблевые листья отстоящие или обращенные в одну сторону; они ланцетные, длинно и тонко заостренные, с </a:t>
            </a:r>
            <a:r>
              <a:rPr lang="ru-RU" dirty="0" err="1" smtClean="0"/>
              <a:t>низбегающим</a:t>
            </a:r>
            <a:r>
              <a:rPr lang="ru-RU" dirty="0" smtClean="0"/>
              <a:t> яйцевидным основанием. Края листьев плоские, цельные, иногда неясно пильчатые. Жилка мощная, заканчивается в верхушке листа или несколько выступает за нее. Клетки коричневые, удлиненно-шестиугольные, толстостенные; при основании листа они короче и шире, в углах — прямоугольные и квадратные.</a:t>
            </a:r>
            <a:endParaRPr lang="ru-RU" dirty="0"/>
          </a:p>
        </p:txBody>
      </p:sp>
      <p:pic>
        <p:nvPicPr>
          <p:cNvPr id="37890" name="Picture 2" descr="Highslide J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64848"/>
            <a:ext cx="3643338" cy="2734104"/>
          </a:xfrm>
          <a:prstGeom prst="rect">
            <a:avLst/>
          </a:prstGeom>
          <a:noFill/>
        </p:spPr>
      </p:pic>
      <p:pic>
        <p:nvPicPr>
          <p:cNvPr id="37892" name="Picture 4" descr="http://www.korseby.net/outer/flora/bryophyta/amblystegiaceae/amblystegium_tena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319367"/>
            <a:ext cx="3786214" cy="2324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763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природный заказник,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зоологический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Кологривская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пойма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564" y="162880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Участок </a:t>
            </a:r>
            <a:r>
              <a:rPr lang="ru-RU" dirty="0"/>
              <a:t>в пойме р. Унжи - ключевая орнитологическая территория и ценное водно- болотное угодье. Место массового скопления мигрирующих гусей, в том числе редких и охраняемых видов - </a:t>
            </a:r>
            <a:r>
              <a:rPr lang="ru-RU" dirty="0" err="1"/>
              <a:t>пискулька</a:t>
            </a:r>
            <a:r>
              <a:rPr lang="ru-RU" dirty="0"/>
              <a:t>, </a:t>
            </a:r>
            <a:r>
              <a:rPr lang="ru-RU" dirty="0" err="1"/>
              <a:t>краснозобая</a:t>
            </a:r>
            <a:r>
              <a:rPr lang="ru-RU" dirty="0"/>
              <a:t> казарка, серый гусь (Красная книга РФ и Приложение к Конвенции СИТЕС). Одновременно на территории могут находиться до 14000 особей. Территория является кормовым и гнездовым биотопом 8 видов птиц списка редких видов животных Костромской области и 8 видов, занесенных в Красную книгу РФ. Репрезентативный для южной тайги ландшафт луговой сегментной поймы.</a:t>
            </a:r>
          </a:p>
        </p:txBody>
      </p:sp>
      <p:pic>
        <p:nvPicPr>
          <p:cNvPr id="1026" name="Picture 2" descr="C:\Users\Светлана\Desktop\i.jpegлес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66" y="3937124"/>
            <a:ext cx="3600400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8926" y="0"/>
            <a:ext cx="4040188" cy="63976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err="1" smtClean="0"/>
              <a:t>Лабария</a:t>
            </a:r>
            <a:r>
              <a:rPr lang="ru-RU" dirty="0" smtClean="0"/>
              <a:t> лёгочная</a:t>
            </a:r>
            <a:endParaRPr lang="ru-RU" dirty="0"/>
          </a:p>
        </p:txBody>
      </p:sp>
      <p:sp>
        <p:nvSpPr>
          <p:cNvPr id="7" name="Содержимое 5"/>
          <p:cNvSpPr>
            <a:spLocks noGrp="1"/>
          </p:cNvSpPr>
          <p:nvPr>
            <p:ph sz="half" idx="2"/>
          </p:nvPr>
        </p:nvSpPr>
        <p:spPr>
          <a:xfrm>
            <a:off x="0" y="642919"/>
            <a:ext cx="8858280" cy="371477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Очень крупный </a:t>
            </a:r>
            <a:r>
              <a:rPr lang="ru-RU" dirty="0" err="1" smtClean="0"/>
              <a:t>листоватый</a:t>
            </a:r>
            <a:r>
              <a:rPr lang="ru-RU" dirty="0" smtClean="0"/>
              <a:t> лишайник. Таллом до 30-50 см в диаметре, образует розетки округлой или неопределенной формы, к субстрату прикрепляется неплотно. Лопасти достаточно толстые, хрящеватые, глубоко вырезанные, дихотомически ветвящиеся. Верхняя поверхность серовато-зеленая или зеленовато-коричневатая с оливковым оттенком, во влажном состоянии ярко-зеленая, более или менее блестящая и гладкая, особенно по краям, сетчато-ребристая, между ребрами с углублениями, на нижней поверхности им соответствуют вздутия. На ребрах и по краю лопастей образуются цепочки беловатых или серых округлых </a:t>
            </a:r>
            <a:r>
              <a:rPr lang="ru-RU" dirty="0" err="1" smtClean="0"/>
              <a:t>соралей</a:t>
            </a:r>
            <a:r>
              <a:rPr lang="ru-RU" dirty="0" smtClean="0"/>
              <a:t>, реже здесь же развиваются </a:t>
            </a:r>
            <a:r>
              <a:rPr lang="ru-RU" dirty="0" err="1" smtClean="0"/>
              <a:t>изидии</a:t>
            </a:r>
            <a:r>
              <a:rPr lang="ru-RU" dirty="0" smtClean="0"/>
              <a:t> цвета таллома. Нижняя поверхность желтовато-коричневатая до темно-коричневого цвета, особенно в центре таллома, с голыми вздутиями и желобками между ними, обычно покрытыми густым ворсом коротких ризоидов, часто встречаются </a:t>
            </a:r>
            <a:r>
              <a:rPr lang="ru-RU" dirty="0" err="1" smtClean="0"/>
              <a:t>пучковидные</a:t>
            </a:r>
            <a:r>
              <a:rPr lang="ru-RU" dirty="0" smtClean="0"/>
              <a:t> или простые </a:t>
            </a:r>
            <a:r>
              <a:rPr lang="ru-RU" dirty="0" err="1" smtClean="0"/>
              <a:t>ризины</a:t>
            </a:r>
            <a:r>
              <a:rPr lang="ru-RU" dirty="0" smtClean="0"/>
              <a:t>. Апотеции встречаются довольно редко, сидячие или на очень коротких ножках, располагаются на ребрах или по краю лопастей, имеют округлую форму. Диск апотециев около 4-6 мм диаметром, молодой - вогнутый или плоский, старый - слегка выпуклый, красновато-коричневого цвета, </a:t>
            </a:r>
            <a:r>
              <a:rPr lang="ru-RU" dirty="0" err="1" smtClean="0"/>
              <a:t>талломный</a:t>
            </a:r>
            <a:r>
              <a:rPr lang="ru-RU" dirty="0" smtClean="0"/>
              <a:t> край одного цвета с верхней поверхностью таллома. Вид размножается преимущественно соредиями.</a:t>
            </a:r>
            <a:endParaRPr lang="ru-RU" dirty="0"/>
          </a:p>
        </p:txBody>
      </p:sp>
      <p:pic>
        <p:nvPicPr>
          <p:cNvPr id="38914" name="Picture 2" descr="http://im6-tub-ru.yandex.net/i?id=50333550-0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7643866" cy="250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73996"/>
            <a:ext cx="8136904" cy="58233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9582" y="79053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Бурозубка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крошка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Ночница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водяная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Кожанок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северный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Лесной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лемминг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Норка северная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европейская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Цапля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Аист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Аист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черный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Гусь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пискулька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Лебедь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пискун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Луток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Казарка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краснозобая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Чеглок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Дербник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Кобчик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Сапсан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подорлик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Беркут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Осоед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Скопа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Зуек  малый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Кулик – сорока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Травник</a:t>
            </a:r>
          </a:p>
          <a:p>
            <a:endParaRPr lang="ru-RU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836712"/>
            <a:ext cx="38164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Филин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Длиннохвостая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неясыть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Дятел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трехпалый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Глухая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кукушка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Жаворонок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лесной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Сорокопут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серый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Кедровка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европейская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Овсянка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дубровник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Ящерица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прыткая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Минога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ручьевая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Хариус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европейский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Подкаменщик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Рак  речной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узкопалый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Стрекоза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плоская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Блестящая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красотка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Лесной скакун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Пахита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ламед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Мнемозина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Обыкновенный шершень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Моховой шмель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Земляной шмель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639762"/>
          </a:xfrm>
        </p:spPr>
        <p:txBody>
          <a:bodyPr/>
          <a:lstStyle/>
          <a:p>
            <a:r>
              <a:rPr lang="ru-RU" dirty="0" smtClean="0"/>
              <a:t>      Бурозубка крошка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642918"/>
            <a:ext cx="4211668" cy="34290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 мыши их отличает несколько вытянутая форма носовой части головы, что-то вроде небольшого хоботка. Имеет небольшие размеры тела, от 30 до 80 мм. Свое необычное название получила от того, что верхушки зубов ее имеют красновато-бурую окраску.</a:t>
            </a:r>
            <a:br>
              <a:rPr lang="ru-RU" dirty="0" smtClean="0"/>
            </a:br>
            <a:r>
              <a:rPr lang="ru-RU" dirty="0" smtClean="0"/>
              <a:t>одно из самых маленьких млекопитающих, довольно редка, встречается в таежных лесах России.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r>
              <a:rPr lang="ru-RU" dirty="0" smtClean="0"/>
              <a:t>      Ночница водяная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571481"/>
            <a:ext cx="4786314" cy="45005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Ночницы отличаются от других родов </a:t>
            </a:r>
            <a:r>
              <a:rPr lang="ru-RU" dirty="0" err="1" smtClean="0"/>
              <a:t>гладконосых</a:t>
            </a:r>
            <a:r>
              <a:rPr lang="ru-RU" dirty="0" smtClean="0"/>
              <a:t> наличием двух малых </a:t>
            </a:r>
            <a:r>
              <a:rPr lang="ru-RU" dirty="0" err="1" smtClean="0"/>
              <a:t>предкоренных</a:t>
            </a:r>
            <a:r>
              <a:rPr lang="ru-RU" dirty="0" smtClean="0"/>
              <a:t> зубов в каждой челюсти. Длина тела водяной ночницы 4-5 см, хвоста – 3-5 см, длина предплечья 35-42 мм, размах крыльев 24—27 см. Масса – 6-10 г. Мордочка длинная. Уши довольно узкие, средней длины. </a:t>
            </a:r>
            <a:r>
              <a:rPr lang="ru-RU" dirty="0" err="1" smtClean="0"/>
              <a:t>Козелок</a:t>
            </a:r>
            <a:r>
              <a:rPr lang="ru-RU" dirty="0" smtClean="0"/>
              <a:t> ланцетовидный, расширен у основания, заострён на вершине. Маска почти голая, с розоватой кожей. Ступня с когтями составляет около 60% от длины голени. </a:t>
            </a:r>
            <a:r>
              <a:rPr lang="ru-RU" dirty="0" err="1" smtClean="0"/>
              <a:t>Крыловая</a:t>
            </a:r>
            <a:r>
              <a:rPr lang="ru-RU" dirty="0" smtClean="0"/>
              <a:t> перепонка крепится к средней части плюсны. Эпиблемы нет. Шерсть длинная, густая. Волосы с тёмными основаниями. Спина бурая, с оттенками от серого и серебристо-палевого до шоколадного. Брюхо почти белое.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im6-tub-ru.yandex.net/i?id=74406107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3877640" cy="2571758"/>
          </a:xfrm>
          <a:prstGeom prst="rect">
            <a:avLst/>
          </a:prstGeom>
          <a:noFill/>
        </p:spPr>
      </p:pic>
      <p:pic>
        <p:nvPicPr>
          <p:cNvPr id="39942" name="Picture 6" descr="http://wiki.ivanovoweb.ru/images/5/5c/Vodanaa_no4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14818"/>
            <a:ext cx="400052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Кожанок северный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1480"/>
            <a:ext cx="4497388" cy="328614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Летучая мышь среднего размера. Масса 8-14 г. Длина тела 49-64 мм, длина хвоста 38-51 мм. Размах крыльев — 24-28 см, длина предплечья — 38-43 мм. Крыло сравнительно узкое, заостренное. Ухо тонкокожее, полого округленное к вершине. Мех густой и высокий. Низ светлее верха; верх буроватый с золотистым налётом, образованным светлыми концами шерстинок. У </a:t>
            </a:r>
            <a:r>
              <a:rPr lang="ru-RU" dirty="0" err="1" smtClean="0"/>
              <a:t>кожанков</a:t>
            </a:r>
            <a:r>
              <a:rPr lang="ru-RU" dirty="0" smtClean="0"/>
              <a:t>, обитающих в Туве, спина серовато-жёлтая. Конец хвоста на 4—5 мм выступает из </a:t>
            </a:r>
            <a:r>
              <a:rPr lang="ru-RU" dirty="0" err="1" smtClean="0"/>
              <a:t>межбедренной</a:t>
            </a:r>
            <a:r>
              <a:rPr lang="ru-RU" dirty="0" smtClean="0"/>
              <a:t> перепонки.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      лесной лемминг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6248" y="642918"/>
            <a:ext cx="4714876" cy="44291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Мелкий </a:t>
            </a:r>
            <a:r>
              <a:rPr lang="ru-RU" dirty="0" smtClean="0">
                <a:hlinkClick r:id="rId2" tooltip="Грызун"/>
              </a:rPr>
              <a:t>грызун</a:t>
            </a:r>
            <a:r>
              <a:rPr lang="ru-RU" dirty="0" smtClean="0"/>
              <a:t>: длина тела до 8-13 см. Внешне лесной лемминг сильно напоминает </a:t>
            </a:r>
            <a:r>
              <a:rPr lang="ru-RU" u="sng" dirty="0" smtClean="0">
                <a:hlinkClick r:id="rId3" tooltip="Лесные полёвки"/>
              </a:rPr>
              <a:t>лесных полёвок</a:t>
            </a:r>
            <a:r>
              <a:rPr lang="ru-RU" dirty="0" smtClean="0"/>
              <a:t>, отличаясь меньшими размерами тела и очень коротким хвостом (12-19,7 мм). Вес взрослых самцов — 20-38 г, самок 20-45 г. От настоящих </a:t>
            </a:r>
            <a:r>
              <a:rPr lang="ru-RU" dirty="0" smtClean="0">
                <a:hlinkClick r:id="rId4" tooltip="Лемминг"/>
              </a:rPr>
              <a:t>леммингов</a:t>
            </a:r>
            <a:r>
              <a:rPr lang="ru-RU" dirty="0" smtClean="0"/>
              <a:t> отличается окраской: на сером или черновато-сером фоне спины имеется пятно ржаво-коричневого меха. У некоторых особей в северном Зауралье и Сибири это пятно распространяется до верхней части спины и даже затылка. Мех на брюхе слегка светлее спины. Волосяной покров на спине имеет характерный металлический отлив. Сосков 4 пары. Сезонный и половой диморфизм выражены довольно слабо.</a:t>
            </a:r>
          </a:p>
          <a:p>
            <a:r>
              <a:rPr lang="ru-RU" dirty="0" smtClean="0"/>
              <a:t>В </a:t>
            </a:r>
            <a:r>
              <a:rPr lang="ru-RU" dirty="0" smtClean="0">
                <a:hlinkClick r:id="rId5" tooltip="Кариотип"/>
              </a:rPr>
              <a:t>кариотипе</a:t>
            </a:r>
            <a:r>
              <a:rPr lang="ru-RU" dirty="0" smtClean="0"/>
              <a:t> лесного лемминга 32-34 </a:t>
            </a:r>
            <a:r>
              <a:rPr lang="ru-RU" dirty="0" smtClean="0">
                <a:hlinkClick r:id="rId6" tooltip="Хромосомы"/>
              </a:rPr>
              <a:t>хромосомы</a:t>
            </a:r>
            <a:r>
              <a:rPr lang="ru-RU" dirty="0" smtClean="0"/>
              <a:t>; часть самок имеет </a:t>
            </a:r>
            <a:r>
              <a:rPr lang="ru-RU" dirty="0" err="1" smtClean="0"/>
              <a:t>самцовый</a:t>
            </a:r>
            <a:r>
              <a:rPr lang="ru-RU" dirty="0" smtClean="0"/>
              <a:t> набор половых хромосом XY. Эти самки несут в X-хромосоме мутацию, которая индуцирует развитие особей с мужским кариотипом по женскому пути. В популяциях лесного лемминга обычно всего 20% самцов. Поскольку один самец может спариться с несколькими самками, увеличение плодовитости у этих грызунов идёт за счёт увеличения числа самок.</a:t>
            </a:r>
          </a:p>
          <a:p>
            <a:endParaRPr lang="ru-RU" dirty="0"/>
          </a:p>
        </p:txBody>
      </p:sp>
      <p:pic>
        <p:nvPicPr>
          <p:cNvPr id="41986" name="Picture 2" descr="Северный кожано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714752"/>
            <a:ext cx="4071966" cy="2857520"/>
          </a:xfrm>
          <a:prstGeom prst="rect">
            <a:avLst/>
          </a:prstGeom>
          <a:noFill/>
        </p:spPr>
      </p:pic>
      <p:pic>
        <p:nvPicPr>
          <p:cNvPr id="41988" name="Picture 4" descr="http://im6-tub-ru.yandex.net/i?id=65460622-22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000504"/>
            <a:ext cx="419625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Норка северная европейская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28671"/>
            <a:ext cx="4040188" cy="22145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Длина тела 28 – 43 см., длина хвоста 12 – 19 см. Конечности, особенно задние, со сравнительно хорошо развитыми плавательными перепонками. Хвост относительно короткий, не более 36 % длины тела. Окраска от рыжевато – бурой до темно – коричневой.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r>
              <a:rPr lang="ru-RU" dirty="0" smtClean="0"/>
              <a:t>            Цапля серая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3"/>
            <a:ext cx="4070379" cy="335758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Крупная птица 90-100 см длиной, с размахом крыльев 175—195 см и весом до 2 кг у взрослых особей. Голова узкая, с розовато-жёлтым большим </a:t>
            </a:r>
            <a:r>
              <a:rPr lang="ru-RU" dirty="0" smtClean="0">
                <a:hlinkClick r:id="rId2" tooltip="Клюв"/>
              </a:rPr>
              <a:t>клювом</a:t>
            </a:r>
            <a:r>
              <a:rPr lang="ru-RU" dirty="0" smtClean="0"/>
              <a:t> в форме кинжала. На затылке имеется чёрный свисающий пучок перьев. Шея длинная, при полёте согнута назад. Оперение головы, шеи и нижней части тела грязно-белое, в передней части шеи и груди просматриваются тёмные полоски и пестрины. Оперение остальной части тела синевато-серое. Лапы желтовато-серые. Во время периода размножения окраска клюва выглядит ярче.</a:t>
            </a:r>
            <a:endParaRPr lang="ru-RU" dirty="0"/>
          </a:p>
        </p:txBody>
      </p:sp>
      <p:pic>
        <p:nvPicPr>
          <p:cNvPr id="44036" name="Picture 4" descr="http://img-fotki.yandex.ru/get/4312/svi-yura.10/0_355a3_b4a1deb2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4167163" cy="3214670"/>
          </a:xfrm>
          <a:prstGeom prst="rect">
            <a:avLst/>
          </a:prstGeom>
          <a:noFill/>
        </p:spPr>
      </p:pic>
      <p:pic>
        <p:nvPicPr>
          <p:cNvPr id="44038" name="Picture 6" descr="http://pticy307.narod.ru/cap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3714776" cy="2700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   Аист белый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785795"/>
            <a:ext cx="4354544" cy="38576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Это самый известный из представителей аистов. Это белая птица с чёрными концами крыльев, длинной шеей, длинным тонким красным клювом и длинными красноватыми ногами. Когда крылья у аиста сложены, создаётся впечатление, что вся задняя часть тела аиста чёрная. Отсюда его украинское название — </a:t>
            </a:r>
            <a:r>
              <a:rPr lang="ru-RU" dirty="0" err="1" smtClean="0"/>
              <a:t>черногуз</a:t>
            </a:r>
            <a:r>
              <a:rPr lang="ru-RU" dirty="0" smtClean="0"/>
              <a:t>. По окрасу самки неотличимы от самцов, но несколько меньше. Рост белого аиста составляет 100—125 см, размах крыльев 155—200 см. Масса взрослой птицы достигает 4 кг. Продолжительность жизни белого аиста в среднем составляет 20 лет. Внешне на белого аиста похож </a:t>
            </a:r>
            <a:r>
              <a:rPr lang="ru-RU" dirty="0" smtClean="0">
                <a:hlinkClick r:id="rId2" tooltip="Дальневосточный аист"/>
              </a:rPr>
              <a:t>дальневосточный аист</a:t>
            </a:r>
            <a:r>
              <a:rPr lang="ru-RU" dirty="0" smtClean="0"/>
              <a:t>, но в последнее время он считается отдельным </a:t>
            </a:r>
            <a:r>
              <a:rPr lang="ru-RU" dirty="0" err="1" smtClean="0"/>
              <a:t>видом.Белый</a:t>
            </a:r>
            <a:r>
              <a:rPr lang="ru-RU" dirty="0" smtClean="0"/>
              <a:t> аист - один из символов Белоруссии.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r>
              <a:rPr lang="ru-RU" dirty="0" smtClean="0"/>
              <a:t>             Аист черный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85795"/>
            <a:ext cx="4041775" cy="392909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Это крупная птица, по размерам лишь немного уступающая хорошо известному нам белому аисту. Как и другие аисты, она имеет длинную шею и ноги, длинный острый клюв. Вес птицы около 3 кг, длина каждого крыла в среднем 97 см, размах крыльев до 190 см. Оперение черное, с небольшим зеленым и фиолетовым отливом, и только нижняя часть тела белая. Клюв, ноги, кожа вокруг глаз и горло красные. Самцы и самки не отличаются по окрасу, а молодняк окрашен менее ярко, в бурый цвет.</a:t>
            </a:r>
            <a:endParaRPr lang="ru-RU" dirty="0"/>
          </a:p>
        </p:txBody>
      </p:sp>
      <p:pic>
        <p:nvPicPr>
          <p:cNvPr id="45058" name="Picture 2" descr="Cap bi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3786214" cy="2514595"/>
          </a:xfrm>
          <a:prstGeom prst="rect">
            <a:avLst/>
          </a:prstGeom>
          <a:noFill/>
        </p:spPr>
      </p:pic>
      <p:pic>
        <p:nvPicPr>
          <p:cNvPr id="45060" name="Picture 4" descr="http://www.zoopage.ru/foto/second/3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350046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     Гусь </a:t>
            </a:r>
            <a:r>
              <a:rPr lang="ru-RU" dirty="0" err="1" smtClean="0"/>
              <a:t>пискулька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714357"/>
            <a:ext cx="4040188" cy="271464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искулька</a:t>
            </a:r>
            <a:r>
              <a:rPr lang="ru-RU" dirty="0" smtClean="0"/>
              <a:t> по окраске похожа на </a:t>
            </a:r>
            <a:r>
              <a:rPr lang="ru-RU" dirty="0" smtClean="0">
                <a:hlinkClick r:id="rId2" tooltip="Белолобый гусь"/>
              </a:rPr>
              <a:t>белолобого гуся</a:t>
            </a:r>
            <a:r>
              <a:rPr lang="ru-RU" dirty="0" smtClean="0"/>
              <a:t>, однако значительно меньше ростом. Также имеет более короткий клюв. Взрослые </a:t>
            </a:r>
            <a:r>
              <a:rPr lang="ru-RU" dirty="0" err="1" smtClean="0"/>
              <a:t>пискульки</a:t>
            </a:r>
            <a:r>
              <a:rPr lang="ru-RU" dirty="0" smtClean="0"/>
              <a:t> имеют большое белое пятно на лбу, которое распространяется почти до макушки головы. Масса взрослой птицы от 1,6 до 2,5 кг.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         Лебедь пискун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714356"/>
            <a:ext cx="4041775" cy="257176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крас</a:t>
            </a:r>
            <a:r>
              <a:rPr lang="ru-RU" dirty="0" smtClean="0"/>
              <a:t> у лебедя белый, клюв птицы окрашен в красный цвет. Птица имеет длину около 1,8 м. Самец весит около 8-13 кг, самка несколько меньше 5-6 кг. Размах крыльев составляет примерно 240 см. У птицы достаточно толстая и длинная шея.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2" name="Picture 2" descr="Ente unbekannt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3500462" cy="3090974"/>
          </a:xfrm>
          <a:prstGeom prst="rect">
            <a:avLst/>
          </a:prstGeom>
          <a:noFill/>
        </p:spPr>
      </p:pic>
      <p:pic>
        <p:nvPicPr>
          <p:cNvPr id="46086" name="Picture 6" descr="http://www.ecosystema.ru/01welcome/articles/piskunov/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357562"/>
            <a:ext cx="414340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4040188" cy="3571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  Луток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57166"/>
            <a:ext cx="4397346" cy="428628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Мелкий крохаль размером чуть больше чирка, наименее специализированный вид рода. Иногда его выделяют в </a:t>
            </a:r>
            <a:r>
              <a:rPr lang="ru-RU" b="1" dirty="0" err="1" smtClean="0"/>
              <a:t>монотипический</a:t>
            </a:r>
            <a:r>
              <a:rPr lang="ru-RU" b="1" dirty="0" smtClean="0"/>
              <a:t> род </a:t>
            </a:r>
            <a:r>
              <a:rPr lang="ru-RU" b="1" i="1" dirty="0" err="1" smtClean="0"/>
              <a:t>Mergellus</a:t>
            </a:r>
            <a:r>
              <a:rPr lang="ru-RU" b="1" i="1" dirty="0" smtClean="0"/>
              <a:t>. </a:t>
            </a:r>
            <a:r>
              <a:rPr lang="ru-RU" b="1" dirty="0" smtClean="0"/>
              <a:t>Длина 35-44 см, масса 500-900 г, размах крыльев 55-69 см. Селезень весной преимущественно белый с черной спиной, черным рисунком из тонких полос на груди, шее, черным пятном перед глазом. На голове развит небольшой хохол, на боках струйчатый серый рисунок, надхвостье и хвост тоже серые. Самка серовато-бурая с белым брюхом, шапочка с хохолком красно-коричневая, контрастирует с белыми щекой и горлом. В полете крылья лутков выглядят очень пестрыми, черно-белыми, особенно у самца. Клюв относительно короткий, серый, радужина каряя, ноги темные. Голос самца — “механический” треск, самки — карканье.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3571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Казарка </a:t>
            </a:r>
            <a:r>
              <a:rPr lang="ru-RU" dirty="0" err="1" smtClean="0"/>
              <a:t>краснозобая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57166"/>
            <a:ext cx="4041775" cy="37147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Длина тела 53—56 см, размах крыльев 116—135 см, масс  </a:t>
            </a:r>
            <a:r>
              <a:rPr lang="ru-RU" dirty="0" smtClean="0">
                <a:hlinkClick r:id="rId2" tooltip="Водоплавающие птицы"/>
              </a:rPr>
              <a:t>водоплавающая птица</a:t>
            </a:r>
            <a:r>
              <a:rPr lang="ru-RU" dirty="0" smtClean="0"/>
              <a:t> из семейства </a:t>
            </a:r>
            <a:r>
              <a:rPr lang="ru-RU" dirty="0" smtClean="0">
                <a:hlinkClick r:id="rId3" tooltip="Утиные"/>
              </a:rPr>
              <a:t>утиных</a:t>
            </a:r>
            <a:r>
              <a:rPr lang="ru-RU" dirty="0" smtClean="0"/>
              <a:t>. Внешним видом напоминает мелкого гуся с толстой шеей и коротким клювом. Окраска яркая и контрастная, сочетает в себе каштаново-рыжие, белые и чёрные тона. Редкий вид, гнездится в тундрах на территории </a:t>
            </a:r>
            <a:r>
              <a:rPr lang="ru-RU" dirty="0" smtClean="0">
                <a:hlinkClick r:id="rId4" tooltip="Россия"/>
              </a:rPr>
              <a:t>России</a:t>
            </a:r>
            <a:r>
              <a:rPr lang="ru-RU" dirty="0" smtClean="0"/>
              <a:t>, главным образом на </a:t>
            </a:r>
            <a:r>
              <a:rPr lang="ru-RU" dirty="0" smtClean="0">
                <a:hlinkClick r:id="rId5" tooltip="Таймыр (полуостров)"/>
              </a:rPr>
              <a:t>Таймыре</a:t>
            </a:r>
            <a:r>
              <a:rPr lang="ru-RU" dirty="0" smtClean="0"/>
              <a:t> и соседних с ним областях. Зимует в западном Причерноморье, южном </a:t>
            </a:r>
            <a:r>
              <a:rPr lang="ru-RU" dirty="0" err="1" smtClean="0"/>
              <a:t>Прикаспии</a:t>
            </a:r>
            <a:r>
              <a:rPr lang="ru-RU" dirty="0" smtClean="0"/>
              <a:t>. Питается растительными кормами — зелёными побегами трав, на зимовках и пролёте — </a:t>
            </a:r>
            <a:r>
              <a:rPr lang="ru-RU" dirty="0" smtClean="0">
                <a:hlinkClick r:id="rId6" tooltip="Вегетативные органы"/>
              </a:rPr>
              <a:t>вегетативными частями</a:t>
            </a:r>
            <a:r>
              <a:rPr lang="ru-RU" dirty="0" smtClean="0"/>
              <a:t> степных и солончаковых растений, </a:t>
            </a:r>
            <a:r>
              <a:rPr lang="ru-RU" dirty="0" smtClean="0">
                <a:hlinkClick r:id="rId7" tooltip="Эфемеры"/>
              </a:rPr>
              <a:t>эфемерными</a:t>
            </a:r>
            <a:r>
              <a:rPr lang="ru-RU" dirty="0" smtClean="0"/>
              <a:t> злаками, зерновыми </a:t>
            </a:r>
            <a:r>
              <a:rPr lang="ru-RU" dirty="0" smtClean="0">
                <a:hlinkClick r:id="rId8" tooltip="Озимые"/>
              </a:rPr>
              <a:t>озимыми</a:t>
            </a:r>
            <a:r>
              <a:rPr lang="ru-RU" dirty="0" smtClean="0"/>
              <a:t> культурами. Гнездится один раз в год в июне—июле, в кладке 3—9 яиц. а 1—1,7 кг</a:t>
            </a:r>
            <a:endParaRPr lang="ru-RU" dirty="0"/>
          </a:p>
        </p:txBody>
      </p:sp>
      <p:pic>
        <p:nvPicPr>
          <p:cNvPr id="47106" name="Picture 2" descr="http://ohota33.ru/catalog0003/lutok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786190"/>
            <a:ext cx="3857652" cy="2786082"/>
          </a:xfrm>
          <a:prstGeom prst="rect">
            <a:avLst/>
          </a:prstGeom>
          <a:noFill/>
        </p:spPr>
      </p:pic>
      <p:pic>
        <p:nvPicPr>
          <p:cNvPr id="47108" name="Picture 4" descr="Chester zoo red breasted goos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4000504"/>
            <a:ext cx="3643338" cy="257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0"/>
            <a:ext cx="4040188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Чеглок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57166"/>
            <a:ext cx="4468816" cy="41434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Небольшой изящный сокол с длинными заострёнными крыльями и длинным клинообразным хвостом. Длина тела 28-36 см, размах крыльев 69-84 см, вес 130—340 г.</a:t>
            </a:r>
            <a:r>
              <a:rPr lang="ru-RU" baseline="30000" dirty="0" smtClean="0">
                <a:hlinkClick r:id="rId2"/>
              </a:rPr>
              <a:t>[7]</a:t>
            </a:r>
            <a:r>
              <a:rPr lang="ru-RU" dirty="0" smtClean="0"/>
              <a:t> Самки выглядят несколько крупнее самцов. Окрас оперения у обоих полов схожий. Верх аспидно-серый без рисунка, с более буроватым оттенком у самок. Грудь и брюхо охристо-беловатые с многочисленными тёмными продольными </a:t>
            </a:r>
            <a:r>
              <a:rPr lang="ru-RU" dirty="0" err="1" smtClean="0"/>
              <a:t>пестринами</a:t>
            </a:r>
            <a:r>
              <a:rPr lang="ru-RU" dirty="0" smtClean="0"/>
              <a:t>. Большая часть головы тёмная, за исключением контрастных белых щёк и горла. От угла клюва к горлу опускаются чёрные «усы». Оперение верхней части ног и подхвостья, называемое «штанами», тёмно-рыжее. Крылья и хвост снизу светлые, с обильными поперечными </a:t>
            </a:r>
            <a:r>
              <a:rPr lang="ru-RU" dirty="0" err="1" smtClean="0"/>
              <a:t>пестринами</a:t>
            </a:r>
            <a:r>
              <a:rPr lang="ru-RU" dirty="0" smtClean="0"/>
              <a:t>. </a:t>
            </a:r>
            <a:r>
              <a:rPr lang="ru-RU" dirty="0" smtClean="0">
                <a:hlinkClick r:id="rId3" tooltip="Радужная оболочка"/>
              </a:rPr>
              <a:t>Радужная оболочка</a:t>
            </a:r>
            <a:r>
              <a:rPr lang="ru-RU" dirty="0" smtClean="0"/>
              <a:t> тёмно-каряя, </a:t>
            </a:r>
            <a:r>
              <a:rPr lang="ru-RU" dirty="0" err="1" smtClean="0">
                <a:hlinkClick r:id="rId4" tooltip="Восковица"/>
              </a:rPr>
              <a:t>восковица</a:t>
            </a:r>
            <a:r>
              <a:rPr lang="ru-RU" dirty="0" smtClean="0"/>
              <a:t> и ноги зеленоватые либо голубоватые. Молодые птицы имеют буроватый верх, охристые каёмки перьев на голове и более пёстрый желтовато-охристый низ.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0"/>
            <a:ext cx="4041775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</a:t>
            </a:r>
            <a:r>
              <a:rPr lang="ru-RU" dirty="0" err="1" smtClean="0"/>
              <a:t>дербник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428605"/>
            <a:ext cx="4357718" cy="400052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Мелкий коренастый сокол, с относительно короткими заострёнными крыльями и длинным хвостом. Длина тела 24—32 см, размах крыльев 53—73 см.</a:t>
            </a:r>
            <a:r>
              <a:rPr lang="ru-RU" baseline="30000" dirty="0" smtClean="0">
                <a:hlinkClick r:id="rId5"/>
              </a:rPr>
              <a:t>[3]</a:t>
            </a:r>
            <a:r>
              <a:rPr lang="ru-RU" dirty="0" smtClean="0"/>
              <a:t> Самки в среднем на треть крупнее самцов — их вес составляет 160—311 г, в то время как у самцов только 125—235 г. В окрасе также имеются отличия. Верх самцов сизый, иногда с фиолетовым или буроватым оттенком, с чёрными продольными </a:t>
            </a:r>
            <a:r>
              <a:rPr lang="ru-RU" dirty="0" err="1" smtClean="0"/>
              <a:t>пестринами</a:t>
            </a:r>
            <a:r>
              <a:rPr lang="ru-RU" dirty="0" smtClean="0"/>
              <a:t> на голове, затылке и плечах. Низ от кремового до рыжего с крупными продольными буровато-чёрными штрихами. На шее штрихи выражены слабо, отчего создаётся впечатление светлого ошейника. Характерные для соколов «усы» выражены слабо. Маховые сизо-бурые с охристым поперечным рисунком на внутренних опахалах. </a:t>
            </a:r>
            <a:r>
              <a:rPr lang="ru-RU" dirty="0" smtClean="0">
                <a:hlinkClick r:id="rId6" tooltip="Хвост"/>
              </a:rPr>
              <a:t>Хвост</a:t>
            </a:r>
            <a:r>
              <a:rPr lang="ru-RU" dirty="0" smtClean="0"/>
              <a:t> полосатый с тёмной широкой полосой на конце.</a:t>
            </a:r>
            <a:endParaRPr lang="ru-RU" dirty="0"/>
          </a:p>
        </p:txBody>
      </p:sp>
      <p:pic>
        <p:nvPicPr>
          <p:cNvPr id="48130" name="Picture 2" descr="http://upload.wikimedia.org/wikipedia/commons/thumb/a/a3/Falco_subbuteo_flying.jpg/220px-Falco_subbuteo_fly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357694"/>
            <a:ext cx="3571900" cy="2219326"/>
          </a:xfrm>
          <a:prstGeom prst="rect">
            <a:avLst/>
          </a:prstGeom>
          <a:noFill/>
        </p:spPr>
      </p:pic>
      <p:pic>
        <p:nvPicPr>
          <p:cNvPr id="48132" name="Picture 4" descr="Falco columbarius Ma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071942"/>
            <a:ext cx="3684067" cy="257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Кобчик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8604"/>
            <a:ext cx="4497388" cy="37147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Мелкий сокол, пропорциями и поведением сходный с </a:t>
            </a:r>
            <a:r>
              <a:rPr lang="ru-RU" dirty="0" smtClean="0">
                <a:hlinkClick r:id="rId2" tooltip="Обыкновенная пустельга"/>
              </a:rPr>
              <a:t>пустельгой</a:t>
            </a:r>
            <a:r>
              <a:rPr lang="ru-RU" dirty="0" smtClean="0"/>
              <a:t>, но менее ширококрылый. Длина птицы 28—33 см, длина крыла 23—35 см, размах крыльев 65—77 см, масса 130—197 г. Клюв короткий, относительно слабый. Самец тёмно-сизый (почти черный) с кирпично-красным низом брюха, подхвостьем и «штанами». Самка охристая с серыми с поперечной полоской спиной, крыльями и хвостом, продольными </a:t>
            </a:r>
            <a:r>
              <a:rPr lang="ru-RU" dirty="0" err="1" smtClean="0"/>
              <a:t>пестринами</a:t>
            </a:r>
            <a:r>
              <a:rPr lang="ru-RU" dirty="0" smtClean="0"/>
              <a:t> на брюхе, чёрными усами. Молодые птицы буроватые с белесым низом в продольных </a:t>
            </a:r>
            <a:r>
              <a:rPr lang="ru-RU" dirty="0" err="1" smtClean="0"/>
              <a:t>пестринах</a:t>
            </a:r>
            <a:r>
              <a:rPr lang="ru-RU" dirty="0" smtClean="0"/>
              <a:t>. Лапы, </a:t>
            </a:r>
            <a:r>
              <a:rPr lang="ru-RU" dirty="0" err="1" smtClean="0"/>
              <a:t>восковица</a:t>
            </a:r>
            <a:r>
              <a:rPr lang="ru-RU" dirty="0" smtClean="0"/>
              <a:t> и кольцо вокруг глаза у птиц красные или оранжевые, у молодых — жёлтые. Когти беловато-бурые. Радужина тёмно-бурая.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500042"/>
          </a:xfrm>
        </p:spPr>
        <p:txBody>
          <a:bodyPr/>
          <a:lstStyle/>
          <a:p>
            <a:r>
              <a:rPr lang="ru-RU" dirty="0" smtClean="0"/>
              <a:t>                    сапсан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500042"/>
            <a:ext cx="5000628" cy="485778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Сапсан — крупный </a:t>
            </a:r>
            <a:r>
              <a:rPr lang="ru-RU" dirty="0" smtClean="0">
                <a:hlinkClick r:id="rId3" tooltip="Соколы"/>
              </a:rPr>
              <a:t>сокол</a:t>
            </a:r>
            <a:r>
              <a:rPr lang="ru-RU" dirty="0" smtClean="0"/>
              <a:t>: его длина составляет 34-50 см, размах крыльев 80-120 с</a:t>
            </a:r>
            <a:r>
              <a:rPr lang="ru-RU" baseline="30000" dirty="0" smtClean="0"/>
              <a:t>м</a:t>
            </a:r>
            <a:r>
              <a:rPr lang="ru-RU" dirty="0" smtClean="0"/>
              <a:t> Как и у большинства других хищных птиц, самки сапсанов заметно крупнее самцов: они весят в пределах 910—1500 г, тогда как самцы примерно на треть меньше и их вес составляет 440—750 г. В окрасе </a:t>
            </a:r>
            <a:r>
              <a:rPr lang="ru-RU" dirty="0" smtClean="0">
                <a:hlinkClick r:id="rId4" tooltip="Половой диморфизм"/>
              </a:rPr>
              <a:t>половой диморфизм</a:t>
            </a:r>
            <a:r>
              <a:rPr lang="ru-RU" dirty="0" smtClean="0"/>
              <a:t> не выражен (исключение — редкий подвид </a:t>
            </a:r>
            <a:r>
              <a:rPr lang="ru-RU" i="1" dirty="0" smtClean="0"/>
              <a:t>F. </a:t>
            </a:r>
            <a:r>
              <a:rPr lang="ru-RU" i="1" dirty="0" err="1" smtClean="0"/>
              <a:t>p</a:t>
            </a:r>
            <a:r>
              <a:rPr lang="ru-RU" i="1" dirty="0" smtClean="0"/>
              <a:t>. </a:t>
            </a:r>
            <a:r>
              <a:rPr lang="ru-RU" i="1" dirty="0" err="1" smtClean="0"/>
              <a:t>madens</a:t>
            </a:r>
            <a:r>
              <a:rPr lang="ru-RU" dirty="0" smtClean="0"/>
              <a:t>), — самцы и самки выглядят одинаково.</a:t>
            </a:r>
          </a:p>
          <a:p>
            <a:r>
              <a:rPr lang="ru-RU" dirty="0" smtClean="0"/>
              <a:t>Общее телосложение крепкое, характерное для активных хищных птиц — широкая грудь с твёрдыми и выпуклыми мышцами, сильные пальцы с острыми и круто согнутыми когтями, и короткий, серпообразно загнутый </a:t>
            </a:r>
            <a:r>
              <a:rPr lang="ru-RU" dirty="0" smtClean="0">
                <a:hlinkClick r:id="rId5" tooltip="Клюв"/>
              </a:rPr>
              <a:t>клюв</a:t>
            </a:r>
            <a:r>
              <a:rPr lang="ru-RU" dirty="0" smtClean="0"/>
              <a:t>. У взрослых птиц верхняя часть туловища, включая узкие заострённые крылья и надхвостье, аспидно-серая, часто с нечёткими тёмными поперечными полосками (см. раздел «</a:t>
            </a:r>
            <a:r>
              <a:rPr lang="ru-RU" dirty="0" smtClean="0">
                <a:hlinkClick r:id="rId6" tooltip="Сапсан"/>
              </a:rPr>
              <a:t>Подвиды</a:t>
            </a:r>
            <a:r>
              <a:rPr lang="ru-RU" dirty="0" smtClean="0"/>
              <a:t>»). Кончики крыльев чёрные.</a:t>
            </a:r>
            <a:r>
              <a:rPr lang="ru-RU" baseline="30000" dirty="0" smtClean="0">
                <a:hlinkClick r:id="rId7"/>
              </a:rPr>
              <a:t>[11]</a:t>
            </a:r>
            <a:r>
              <a:rPr lang="ru-RU" dirty="0" smtClean="0"/>
              <a:t> Брюшная часть обычно светлая; в зависимости от района обитания она может быть серовато-белой, розоватой, рыжеватой либо охристой, с тонкими бурыми или чёрными поперечными </a:t>
            </a:r>
            <a:r>
              <a:rPr lang="ru-RU" dirty="0" err="1" smtClean="0"/>
              <a:t>пестринами</a:t>
            </a:r>
            <a:r>
              <a:rPr lang="ru-RU" dirty="0" smtClean="0"/>
              <a:t> на брюхе, боках и подхвостье. На груди пестрины </a:t>
            </a:r>
            <a:r>
              <a:rPr lang="ru-RU" dirty="0" err="1" smtClean="0"/>
              <a:t>каплевидные</a:t>
            </a:r>
            <a:r>
              <a:rPr lang="ru-RU" dirty="0" smtClean="0"/>
              <a:t>.</a:t>
            </a:r>
            <a:r>
              <a:rPr lang="ru-RU" baseline="30000" dirty="0" smtClean="0"/>
              <a:t>[</a:t>
            </a:r>
            <a:r>
              <a:rPr lang="ru-RU" dirty="0" smtClean="0"/>
              <a:t> </a:t>
            </a:r>
            <a:r>
              <a:rPr lang="ru-RU" dirty="0" smtClean="0">
                <a:hlinkClick r:id="rId8" tooltip="Хвост"/>
              </a:rPr>
              <a:t>Хвост</a:t>
            </a:r>
            <a:r>
              <a:rPr lang="ru-RU" dirty="0" smtClean="0"/>
              <a:t> относительно длинный, узкий, на конце закруглён. Нижняя часть хвоста чёрная с небольшой белой полоской на конце. Верхняя часть головы и «усы» (участок перьев от угла клюва к горлу) чёрные, нижняя часть и горло контрастно-светлые — белые или рыжеватые. Глаза большие, выпуклые, тёмно-карие, окружены желтоватым кольцом голой кожи.</a:t>
            </a:r>
            <a:r>
              <a:rPr lang="ru-RU" baseline="30000" dirty="0" smtClean="0">
                <a:hlinkClick r:id="rId7"/>
              </a:rPr>
              <a:t>[5]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Восковица"/>
              </a:rPr>
              <a:t>Восковица</a:t>
            </a:r>
            <a:r>
              <a:rPr lang="ru-RU" dirty="0" smtClean="0"/>
              <a:t> жёлтая, клюв и ноги чёрные. На конце надклювья имеются зубцы, которыми птицы перекусывают </a:t>
            </a:r>
            <a:r>
              <a:rPr lang="ru-RU" dirty="0" smtClean="0">
                <a:hlinkClick r:id="rId10" tooltip="Позвоночник"/>
              </a:rPr>
              <a:t>позвоночник</a:t>
            </a:r>
            <a:r>
              <a:rPr lang="ru-RU" dirty="0" smtClean="0"/>
              <a:t> на шее своей жертвы. На ноге внутренний палец значительно короче наружного; средний палец длиннее </a:t>
            </a:r>
            <a:r>
              <a:rPr lang="ru-RU" dirty="0" smtClean="0">
                <a:hlinkClick r:id="rId11" tooltip="Цевка"/>
              </a:rPr>
              <a:t>цевки</a:t>
            </a:r>
            <a:r>
              <a:rPr lang="ru-RU" dirty="0" smtClean="0"/>
              <a:t>.</a:t>
            </a:r>
            <a:r>
              <a:rPr lang="ru-RU" baseline="30000" dirty="0" smtClean="0"/>
              <a:t>[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9154" name="Picture 2" descr="Rotfußfalke Falco vespertinu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6557" y="3492977"/>
            <a:ext cx="3881129" cy="2864981"/>
          </a:xfrm>
          <a:prstGeom prst="rect">
            <a:avLst/>
          </a:prstGeom>
          <a:noFill/>
        </p:spPr>
      </p:pic>
      <p:pic>
        <p:nvPicPr>
          <p:cNvPr id="49156" name="Picture 4" descr="PeregrineFalco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6314" y="4000504"/>
            <a:ext cx="3714776" cy="237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3622"/>
            <a:ext cx="8496944" cy="6013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28794" y="21429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Диплазиум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сибирский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полулунный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многораздельный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виргинский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Ужовник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Баранец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Ежеголовник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скученный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Полевица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булавовидная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Цинна 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широоколистная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Овсяница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высочайшая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вздутоносая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Ладьян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трёхнадрезный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Башмачок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настоящий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Пальчатокоренник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пятнистый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Надбородник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безлистный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Гудайера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ползучая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16016" y="908720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Тайник яйцевидный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Мякотница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однолистная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Гнездовка настоящая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Ива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черниковидная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Воронец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красноплодный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Княжик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сибирский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Живокость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высокая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Прострел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раскрытый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Лютик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близкий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Малина 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хмелистая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Фиалка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холмовая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Одноцветка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одноцветковая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Скерда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сибирская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Какалия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копьевидная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Крестовник приречный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Гигроамблистегиум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Лобария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лёгочная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Малый подорлик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642918"/>
            <a:ext cx="3929090" cy="242889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большая восточноевропейская хищная птица из семейства ястребиных. Длина тела малого подорлика 62 — 65 см, длина крыла 44 — 51 см и вес — 1 500—1 800 грамм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беркут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30" y="428604"/>
            <a:ext cx="4643470" cy="478634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Очень крупный и сильный орёл — длина тела 76—93 см, размах крыльев 180—240 см . Самки значительно крупнее самцов, их вес варьирует в пределах от 3,8 до 6,7 кг, в то время как у самцов от 2,8 до 4,6 кг. Клюв — типично орлиный: высокий и сжатый с боков, </a:t>
            </a:r>
            <a:r>
              <a:rPr lang="ru-RU" dirty="0" err="1" smtClean="0"/>
              <a:t>крючкообразно</a:t>
            </a:r>
            <a:r>
              <a:rPr lang="ru-RU" dirty="0" smtClean="0"/>
              <a:t> загнут вниз. Перья на зашейке несколько удлинённые — признак, также встречающийся у </a:t>
            </a:r>
            <a:r>
              <a:rPr lang="ru-RU" dirty="0" smtClean="0">
                <a:hlinkClick r:id="rId2" tooltip="Могильник (птица)"/>
              </a:rPr>
              <a:t>могильника</a:t>
            </a:r>
            <a:r>
              <a:rPr lang="ru-RU" dirty="0" smtClean="0"/>
              <a:t>. Крылья длинные и широкие, несколько сужены в основании и на заднем пальце, так что при парении задний край крыла выглядит изогнутым в виде латинской буквы </a:t>
            </a:r>
            <a:r>
              <a:rPr lang="ru-RU" i="1" dirty="0" smtClean="0"/>
              <a:t>S</a:t>
            </a:r>
            <a:r>
              <a:rPr lang="ru-RU" dirty="0" smtClean="0"/>
              <a:t>; эта характерная особенность наиболее ярко выражена у молодых птиц . Хвост слегка закруглённый и более длинный, чем у других типичных орлов. По соотношению к ширине крыла он больше близок к ястребиным орлам, в частности, к </a:t>
            </a:r>
            <a:r>
              <a:rPr lang="ru-RU" dirty="0" smtClean="0">
                <a:hlinkClick r:id="rId3" tooltip="Орёл-карлик"/>
              </a:rPr>
              <a:t>орлу-карлику</a:t>
            </a:r>
            <a:r>
              <a:rPr lang="ru-RU" dirty="0" smtClean="0"/>
              <a:t>, однако в отличие от него широкий и в полёте раскрыт веером.</a:t>
            </a:r>
            <a:r>
              <a:rPr lang="ru-RU" baseline="30000" dirty="0" smtClean="0"/>
              <a:t> </a:t>
            </a:r>
            <a:r>
              <a:rPr lang="ru-RU" dirty="0" smtClean="0"/>
              <a:t>При парении птица пальцеобразно расставляет передние маховые перья</a:t>
            </a:r>
            <a:endParaRPr lang="ru-RU" dirty="0"/>
          </a:p>
        </p:txBody>
      </p:sp>
      <p:pic>
        <p:nvPicPr>
          <p:cNvPr id="50178" name="Picture 2" descr="Малый подорл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4585229" cy="3500462"/>
          </a:xfrm>
          <a:prstGeom prst="rect">
            <a:avLst/>
          </a:prstGeom>
          <a:noFill/>
        </p:spPr>
      </p:pic>
      <p:pic>
        <p:nvPicPr>
          <p:cNvPr id="50182" name="Picture 6" descr="Берку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14818"/>
            <a:ext cx="252412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52"/>
            <a:ext cx="4040188" cy="2857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Осоед обыкновенный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00042"/>
            <a:ext cx="4643438" cy="43577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дневной хищник </a:t>
            </a:r>
            <a:r>
              <a:rPr lang="ru-RU" dirty="0" smtClean="0">
                <a:hlinkClick r:id="rId2" tooltip="Ястребиные"/>
              </a:rPr>
              <a:t>семейства ястребиных</a:t>
            </a:r>
            <a:r>
              <a:rPr lang="ru-RU" dirty="0" smtClean="0"/>
              <a:t> </a:t>
            </a:r>
            <a:r>
              <a:rPr lang="ru-RU" dirty="0" smtClean="0">
                <a:hlinkClick r:id="rId3" tooltip="Соколообразные"/>
              </a:rPr>
              <a:t>отряда </a:t>
            </a:r>
            <a:r>
              <a:rPr lang="ru-RU" dirty="0" err="1" smtClean="0">
                <a:hlinkClick r:id="rId3" tooltip="Соколообразные"/>
              </a:rPr>
              <a:t>соколообразных</a:t>
            </a:r>
            <a:r>
              <a:rPr lang="ru-RU" dirty="0" smtClean="0"/>
              <a:t>. Птица средних размеров, размах крыльев около 1,2 м. Распространён на большей </a:t>
            </a:r>
            <a:r>
              <a:rPr lang="ru-RU" dirty="0" err="1" smtClean="0"/>
              <a:t>части</a:t>
            </a:r>
            <a:r>
              <a:rPr lang="ru-RU" dirty="0" err="1" smtClean="0">
                <a:hlinkClick r:id="rId4" tooltip="Европа"/>
              </a:rPr>
              <a:t>Европы</a:t>
            </a:r>
            <a:r>
              <a:rPr lang="ru-RU" dirty="0" smtClean="0"/>
              <a:t> и на западе </a:t>
            </a:r>
            <a:r>
              <a:rPr lang="ru-RU" dirty="0" smtClean="0">
                <a:hlinkClick r:id="rId5" tooltip="Азия"/>
              </a:rPr>
              <a:t>Азии</a:t>
            </a:r>
            <a:r>
              <a:rPr lang="ru-RU" dirty="0" smtClean="0"/>
              <a:t>, на </a:t>
            </a:r>
            <a:r>
              <a:rPr lang="ru-RU" dirty="0" smtClean="0">
                <a:hlinkClick r:id="rId6" tooltip="Восток"/>
              </a:rPr>
              <a:t>Восток</a:t>
            </a:r>
            <a:r>
              <a:rPr lang="ru-RU" dirty="0" smtClean="0"/>
              <a:t> — до </a:t>
            </a:r>
            <a:r>
              <a:rPr lang="ru-RU" dirty="0" smtClean="0">
                <a:hlinkClick r:id="rId7" tooltip="Алтай"/>
              </a:rPr>
              <a:t>Алтая</a:t>
            </a:r>
            <a:r>
              <a:rPr lang="ru-RU" dirty="0" smtClean="0"/>
              <a:t>. В целом довольно редкая птица. Наиболее обычен в средней и южной </a:t>
            </a:r>
            <a:r>
              <a:rPr lang="ru-RU" dirty="0" smtClean="0">
                <a:hlinkClick r:id="rId8" tooltip="Тайга"/>
              </a:rPr>
              <a:t>тайге</a:t>
            </a:r>
            <a:r>
              <a:rPr lang="ru-RU" dirty="0" smtClean="0"/>
              <a:t>. Перелетный, прилетает позднее прочих хищников (на большей части </a:t>
            </a:r>
            <a:r>
              <a:rPr lang="ru-RU" dirty="0" smtClean="0">
                <a:hlinkClick r:id="rId9" tooltip="Ареал"/>
              </a:rPr>
              <a:t>ареала</a:t>
            </a:r>
            <a:r>
              <a:rPr lang="ru-RU" dirty="0" smtClean="0"/>
              <a:t> — в начале мая). Отлёт происходит в августе-сентябре, иногда затягивается до октября. Своё название осоед получил из-за того, что разрушает гнёзда </a:t>
            </a:r>
            <a:r>
              <a:rPr lang="ru-RU" dirty="0" smtClean="0">
                <a:hlinkClick r:id="rId10" tooltip="Осы"/>
              </a:rPr>
              <a:t>ос</a:t>
            </a:r>
            <a:r>
              <a:rPr lang="ru-RU" dirty="0" smtClean="0"/>
              <a:t> и поедает их </a:t>
            </a:r>
            <a:r>
              <a:rPr lang="ru-RU" dirty="0" smtClean="0">
                <a:hlinkClick r:id="rId11" tooltip="Личинки"/>
              </a:rPr>
              <a:t>личинки</a:t>
            </a:r>
            <a:r>
              <a:rPr lang="ru-RU" dirty="0" smtClean="0"/>
              <a:t>. Кроме них может питаться личинками </a:t>
            </a:r>
            <a:r>
              <a:rPr lang="ru-RU" dirty="0" smtClean="0">
                <a:hlinkClick r:id="rId12" tooltip="Шмели"/>
              </a:rPr>
              <a:t>шмелей</a:t>
            </a:r>
            <a:r>
              <a:rPr lang="ru-RU" dirty="0" smtClean="0"/>
              <a:t> или диких </a:t>
            </a:r>
            <a:r>
              <a:rPr lang="ru-RU" dirty="0" smtClean="0">
                <a:hlinkClick r:id="rId13" tooltip="Пчелы"/>
              </a:rPr>
              <a:t>пчел</a:t>
            </a:r>
            <a:r>
              <a:rPr lang="ru-RU" dirty="0" smtClean="0"/>
              <a:t>. Также питается </a:t>
            </a:r>
            <a:r>
              <a:rPr lang="ru-RU" dirty="0" smtClean="0">
                <a:hlinkClick r:id="rId14" tooltip="Лягушки"/>
              </a:rPr>
              <a:t>лягушками</a:t>
            </a:r>
            <a:r>
              <a:rPr lang="ru-RU" dirty="0" smtClean="0"/>
              <a:t>, </a:t>
            </a:r>
            <a:r>
              <a:rPr lang="ru-RU" dirty="0" smtClean="0">
                <a:hlinkClick r:id="rId15" tooltip="Ящерица"/>
              </a:rPr>
              <a:t>ящерицами</a:t>
            </a:r>
            <a:r>
              <a:rPr lang="ru-RU" dirty="0" smtClean="0"/>
              <a:t>, </a:t>
            </a:r>
            <a:r>
              <a:rPr lang="ru-RU" dirty="0" smtClean="0">
                <a:hlinkClick r:id="rId16" tooltip="Грызуны"/>
              </a:rPr>
              <a:t>грызунами</a:t>
            </a:r>
            <a:r>
              <a:rPr lang="ru-RU" dirty="0" smtClean="0"/>
              <a:t>, </a:t>
            </a:r>
            <a:r>
              <a:rPr lang="ru-RU" dirty="0" smtClean="0">
                <a:hlinkClick r:id="rId17" tooltip="Жук"/>
              </a:rPr>
              <a:t>жуками</a:t>
            </a:r>
            <a:r>
              <a:rPr lang="ru-RU" dirty="0" smtClean="0"/>
              <a:t>, </a:t>
            </a:r>
            <a:r>
              <a:rPr lang="ru-RU" dirty="0" smtClean="0">
                <a:hlinkClick r:id="rId18" tooltip="Кузнечик"/>
              </a:rPr>
              <a:t>кузнечиками</a:t>
            </a:r>
            <a:r>
              <a:rPr lang="ru-RU" dirty="0" smtClean="0"/>
              <a:t>, мелкими птицами.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3571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        скопа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571480"/>
            <a:ext cx="4714876" cy="435771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Крупная </a:t>
            </a:r>
            <a:r>
              <a:rPr lang="ru-RU" dirty="0" smtClean="0">
                <a:hlinkClick r:id="rId19" tooltip="Хищная птица"/>
              </a:rPr>
              <a:t>хищная птица</a:t>
            </a:r>
            <a:r>
              <a:rPr lang="ru-RU" dirty="0" smtClean="0"/>
              <a:t> длиной 55—58 см, с размахом крыльев 145—170 см. Длинные </a:t>
            </a:r>
            <a:r>
              <a:rPr lang="ru-RU" dirty="0" smtClean="0">
                <a:hlinkClick r:id="rId20" tooltip="Крыло птиц"/>
              </a:rPr>
              <a:t>крылья</a:t>
            </a:r>
            <a:r>
              <a:rPr lang="ru-RU" dirty="0" smtClean="0"/>
              <a:t> характерно изогнуты в районе запястного сустава. Перья верхней стороны тела бурого цвета; </a:t>
            </a:r>
            <a:r>
              <a:rPr lang="ru-RU" dirty="0" smtClean="0">
                <a:hlinkClick r:id="rId21" tooltip="Темя"/>
              </a:rPr>
              <a:t>темя</a:t>
            </a:r>
            <a:r>
              <a:rPr lang="ru-RU" dirty="0" smtClean="0"/>
              <a:t>, затылок и нижняя сторона тела — белые; в районе </a:t>
            </a:r>
            <a:r>
              <a:rPr lang="ru-RU" dirty="0" smtClean="0">
                <a:hlinkClick r:id="rId22" tooltip="Запястье"/>
              </a:rPr>
              <a:t>запястного</a:t>
            </a:r>
            <a:r>
              <a:rPr lang="ru-RU" dirty="0" smtClean="0"/>
              <a:t> сустава имеются тёмно-коричневые пятна, а вокруг шеи крапчатое ожерелье. Также с каждой боковой стороны имеется бурая полоска, проходящая от </a:t>
            </a:r>
            <a:r>
              <a:rPr lang="ru-RU" dirty="0" smtClean="0">
                <a:hlinkClick r:id="rId23" tooltip="Клюв"/>
              </a:rPr>
              <a:t>клюва</a:t>
            </a:r>
            <a:r>
              <a:rPr lang="ru-RU" dirty="0" smtClean="0"/>
              <a:t> через глаз и шею. </a:t>
            </a:r>
            <a:r>
              <a:rPr lang="ru-RU" dirty="0" err="1" smtClean="0">
                <a:hlinkClick r:id="rId24" tooltip="Восковица"/>
              </a:rPr>
              <a:t>Восковица</a:t>
            </a:r>
            <a:r>
              <a:rPr lang="ru-RU" dirty="0" smtClean="0"/>
              <a:t> и ноги свинцового цвета, клюв чёрный. Молодые особи почти не отличаются от взрослых птиц, но выглядят несколько пятнистыми из-за светло-коричневых кончиков перьев на внешней стороне крыльев и хвоста. Их пятнистое ожерелье менее ярко выражено, а </a:t>
            </a:r>
            <a:r>
              <a:rPr lang="ru-RU" dirty="0" smtClean="0">
                <a:hlinkClick r:id="rId25" tooltip="Радужная оболочка"/>
              </a:rPr>
              <a:t>радужная оболочка</a:t>
            </a:r>
            <a:r>
              <a:rPr lang="ru-RU" dirty="0" smtClean="0"/>
              <a:t> глаза оранжево-красная, тогда как у взрослых птиц она жёлтого цвета. Взрослая окраска молодой скопы появляется через 18 месяцев жизни</a:t>
            </a:r>
            <a:endParaRPr lang="ru-RU" dirty="0"/>
          </a:p>
        </p:txBody>
      </p:sp>
      <p:pic>
        <p:nvPicPr>
          <p:cNvPr id="51202" name="Picture 2" descr="Осоед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28596" y="4143380"/>
            <a:ext cx="4000528" cy="2571768"/>
          </a:xfrm>
          <a:prstGeom prst="rect">
            <a:avLst/>
          </a:prstGeom>
          <a:noFill/>
        </p:spPr>
      </p:pic>
      <p:pic>
        <p:nvPicPr>
          <p:cNvPr id="51204" name="Picture 4" descr="Скопа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000628" y="4143380"/>
            <a:ext cx="371477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Зуёк малый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57166"/>
            <a:ext cx="4643438" cy="421484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Малый зуек - </a:t>
            </a:r>
            <a:r>
              <a:rPr lang="ru-RU" i="1" dirty="0" err="1" smtClean="0"/>
              <a:t>Charadrius</a:t>
            </a:r>
            <a:r>
              <a:rPr lang="ru-RU" i="1" dirty="0" smtClean="0"/>
              <a:t> </a:t>
            </a:r>
            <a:r>
              <a:rPr lang="ru-RU" i="1" dirty="0" err="1" smtClean="0"/>
              <a:t>dubius</a:t>
            </a:r>
            <a:r>
              <a:rPr lang="ru-RU" i="1" dirty="0" smtClean="0"/>
              <a:t> </a:t>
            </a:r>
            <a:r>
              <a:rPr lang="ru-RU" i="1" dirty="0" err="1" smtClean="0"/>
              <a:t>Scopoli</a:t>
            </a:r>
            <a:r>
              <a:rPr lang="ru-RU" dirty="0" smtClean="0"/>
              <a:t> - – некрупный кулик, чуть больше воробья. Очень похож на галстучника, но меньше. Длина 14-15 см, масса 30-50 г, размах крыльев 45 см. Есть черная маска с белой окантовкой сверху, белое пятно на любу, белый ошейник и черная перевязь. Все надклювье черное, наиболее заметный признак малого зуйка – лимонно-желтое пятно вокруг темного глаза. К осени черные партии светлеют. От близких видов отличается также отсутствием белой полосы по крылу. Крайние перья хвоста с контрастными черно-белыми пятнами, играющими роль в брачных и отвлекающих демонстрациях. В полете белой полосы на крыле не видно. Вспугнутый, прижимается к земле и бегает, как бы приседая. Клюв темный, ноги желтоватые. Голос – журчащие, жужжащие звуки, печальный свист «</a:t>
            </a:r>
            <a:r>
              <a:rPr lang="ru-RU" dirty="0" err="1" smtClean="0"/>
              <a:t>тью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Кулик-сорока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28605"/>
            <a:ext cx="4041775" cy="371477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пределах ареала хорошо узнаваемая птица. Крупный коренастый кулик величиной примерно с </a:t>
            </a:r>
            <a:r>
              <a:rPr lang="ru-RU" dirty="0" smtClean="0">
                <a:hlinkClick r:id="rId2" tooltip="Серая ворона"/>
              </a:rPr>
              <a:t>серую ворону</a:t>
            </a:r>
            <a:r>
              <a:rPr lang="ru-RU" dirty="0" smtClean="0"/>
              <a:t>. Длина тела 40—47 см, вес 420—820 г, размах крыльев 80—86 см. В оперении контрастные чёрно-белые тона. У взрослой птицы в брачном наряде голова, шея, верхняя часть груди, передняя часть спины, малые и средние кроющие крыла и окончание хвоста чёрные, с небольшим металлическим блеском. Крылья сверху чёрные с широкой белой поперечной полосой. Остальное оперение — низ, бока, испод крыла, надхвостье и полоса на крыле — </a:t>
            </a:r>
            <a:r>
              <a:rPr lang="ru-RU" dirty="0" err="1" smtClean="0"/>
              <a:t>белые.Под</a:t>
            </a:r>
            <a:r>
              <a:rPr lang="ru-RU" dirty="0" smtClean="0"/>
              <a:t> глазом имеется маленькое белое пятнышко.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26" name="Picture 2" descr="малый зу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3786214" cy="2600345"/>
          </a:xfrm>
          <a:prstGeom prst="rect">
            <a:avLst/>
          </a:prstGeom>
          <a:noFill/>
        </p:spPr>
      </p:pic>
      <p:pic>
        <p:nvPicPr>
          <p:cNvPr id="52228" name="Picture 4" descr="Haematopus ostralegus 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3714776" cy="254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           травник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42918"/>
            <a:ext cx="4354544" cy="378621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Взрослый травник достигает величины до 30 см и немного меньше своего близкого родича </a:t>
            </a:r>
            <a:r>
              <a:rPr lang="ru-RU" dirty="0" smtClean="0">
                <a:hlinkClick r:id="rId2" tooltip="Большой улит"/>
              </a:rPr>
              <a:t>большого улита</a:t>
            </a:r>
            <a:r>
              <a:rPr lang="ru-RU" dirty="0" smtClean="0"/>
              <a:t> (</a:t>
            </a:r>
            <a:r>
              <a:rPr lang="ru-RU" i="1" dirty="0" err="1" smtClean="0"/>
              <a:t>Tringa</a:t>
            </a:r>
            <a:r>
              <a:rPr lang="ru-RU" i="1" dirty="0" smtClean="0"/>
              <a:t> </a:t>
            </a:r>
            <a:r>
              <a:rPr lang="ru-RU" i="1" dirty="0" err="1" smtClean="0"/>
              <a:t>nebularia</a:t>
            </a:r>
            <a:r>
              <a:rPr lang="ru-RU" dirty="0" smtClean="0"/>
              <a:t>). Его размах крыльев составляет до 65 см, а весит он до 170 г. Оранжевый </a:t>
            </a:r>
            <a:r>
              <a:rPr lang="ru-RU" dirty="0" smtClean="0">
                <a:hlinkClick r:id="rId3" tooltip="Клюв"/>
              </a:rPr>
              <a:t>клюв</a:t>
            </a:r>
            <a:r>
              <a:rPr lang="ru-RU" dirty="0" smtClean="0"/>
              <a:t> у этой стройной </a:t>
            </a:r>
            <a:r>
              <a:rPr lang="ru-RU" dirty="0" err="1" smtClean="0"/>
              <a:t>бекасовой</a:t>
            </a:r>
            <a:r>
              <a:rPr lang="ru-RU" dirty="0" smtClean="0"/>
              <a:t> птички средней величины и на кончике чёрный. Красно-оранжевыми являются и длинные лапки, что дало ему травнику второе название «красноножка». На нижней стороне тела преобладает бело-коричневый узор, верхняя сторона коричневая с чёрными и серыми </a:t>
            </a:r>
            <a:r>
              <a:rPr lang="ru-RU" dirty="0" err="1" smtClean="0"/>
              <a:t>пестринами</a:t>
            </a:r>
            <a:r>
              <a:rPr lang="ru-RU" dirty="0" smtClean="0"/>
              <a:t>. На лету хороша видна широкая белая полоса по краю крыла. Самки и самцы окрашены одинаково. Продолжительность жизни травника достигает 17 лет. Началу размножения весной предшествуют токовые полеты, во время которых самец издает очень мелодичный свист.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                 Филин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85795"/>
            <a:ext cx="4041775" cy="38576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Одна из крупных сов мира. Размеры самцов варьируют географически от 50 см и 1100 г до 65 см и 2800 г, самки крупнее: 60-75 см и 1700-4200 г. Размах крыльев - от 160 до 188 см. Интенсивность тёмного рисунка оперения различна, характерны тонкая поперечная рябь на брюхе и чёрные широкие продольные пестрины на груди и шее. В природе филины доживают до 20 и более лет, в неволе - до 60. Филин - один из самых распространённых представителей совиных в России. Его лат. наименование букв. означает «сова сов». Филин уступает размерами </a:t>
            </a:r>
            <a:r>
              <a:rPr lang="ru-RU" dirty="0" err="1" smtClean="0"/>
              <a:t>лишь</a:t>
            </a:r>
            <a:r>
              <a:rPr lang="ru-RU" dirty="0" err="1" smtClean="0">
                <a:hlinkClick r:id="rId4" tooltip="Рыбный филин"/>
              </a:rPr>
              <a:t>рыбному</a:t>
            </a:r>
            <a:r>
              <a:rPr lang="ru-RU" dirty="0" smtClean="0">
                <a:hlinkClick r:id="rId4" tooltip="Рыбный филин"/>
              </a:rPr>
              <a:t> филину</a:t>
            </a:r>
            <a:r>
              <a:rPr lang="ru-RU" dirty="0" smtClean="0"/>
              <a:t>. Филин легко определяется по своим размерам, тёмному клюву, опушённым до когтей лапам и перьевым ушкам, наклонённым наружу. От рыбного филина он отличается более насыщенной пигментацией оперения и радужных глаз, оперёнными лапами и бесшумным полётом.</a:t>
            </a:r>
            <a:endParaRPr lang="ru-RU" dirty="0"/>
          </a:p>
        </p:txBody>
      </p:sp>
      <p:pic>
        <p:nvPicPr>
          <p:cNvPr id="53250" name="Picture 2" descr="Травн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3786214" cy="2503027"/>
          </a:xfrm>
          <a:prstGeom prst="rect">
            <a:avLst/>
          </a:prstGeom>
          <a:noFill/>
        </p:spPr>
      </p:pic>
      <p:pic>
        <p:nvPicPr>
          <p:cNvPr id="53252" name="Picture 4" descr="Фили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214818"/>
            <a:ext cx="3786214" cy="251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Длиннохвостая неясыть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57166"/>
            <a:ext cx="4468784" cy="3951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Это одна из самых крупных неясытей. Её длина достигает 70 см, </a:t>
            </a:r>
            <a:r>
              <a:rPr lang="ru-RU" dirty="0" smtClean="0">
                <a:hlinkClick r:id="rId2" tooltip="Размах крыльев"/>
              </a:rPr>
              <a:t>размах крыльев</a:t>
            </a:r>
            <a:r>
              <a:rPr lang="ru-RU" dirty="0" smtClean="0"/>
              <a:t> около 115, длина крыла около 35-40, </a:t>
            </a:r>
            <a:r>
              <a:rPr lang="ru-RU" dirty="0" smtClean="0">
                <a:hlinkClick r:id="rId3" tooltip="Хвост"/>
              </a:rPr>
              <a:t>хвоста</a:t>
            </a:r>
            <a:r>
              <a:rPr lang="ru-RU" dirty="0" smtClean="0"/>
              <a:t> 30 см. Общая окраска спинной стороны беловато-охристая с бурым продольным рисунком и слабыми поперечными отметинами на больших перьях. Маховые и рулевые буровато-охристые с тёмно-бурым поперечным рисунком. Брюшная сторона беловато-охристая или чисто белая с четкими бурыми продольными пятнами. Лицевой диск светлый, окаймленный мелкими пестрыми перышками. "Ушей" нет. Пальцы оперены до когтей. Радужина тёмно-бурая, клюв жёлтый, когти черные. Между самцом и самкой нет никакого различия внешнего вида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0"/>
            <a:ext cx="4041775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Дятел трехпалый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428604"/>
            <a:ext cx="4572032" cy="407196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Небольшая птица с довольно крупной головой и острым клювом; чуть мельче </a:t>
            </a:r>
            <a:r>
              <a:rPr lang="ru-RU" dirty="0" smtClean="0">
                <a:hlinkClick r:id="rId4" tooltip="Большой пёстрый дятел"/>
              </a:rPr>
              <a:t>большого пёстрого дятла</a:t>
            </a:r>
            <a:r>
              <a:rPr lang="ru-RU" dirty="0" smtClean="0"/>
              <a:t>, однако в половину крупнее </a:t>
            </a:r>
            <a:r>
              <a:rPr lang="ru-RU" dirty="0" smtClean="0">
                <a:hlinkClick r:id="rId5" tooltip="Малый пёстрый дятел"/>
              </a:rPr>
              <a:t>малого пёстрого</a:t>
            </a:r>
            <a:r>
              <a:rPr lang="ru-RU" dirty="0" smtClean="0"/>
              <a:t>. Длина 21—24 см, размах крыльев 33—37 см, масса 50—90 г. Оперение чёрно-белое, но со стороны выглядит скорее тёмным из-за преимущественно чёрных боков и крыльев. Красные отметины на голове и подхвостье, характерные для других дятлов, отсутствуют. Вместо них у самца и молодых птиц обоего пола на темени развита лимонно-жёлтая, у самки серебристо-серая шапочка с тёмными </a:t>
            </a:r>
            <a:r>
              <a:rPr lang="ru-RU" dirty="0" err="1" smtClean="0"/>
              <a:t>пестринами</a:t>
            </a:r>
            <a:r>
              <a:rPr lang="ru-RU" dirty="0" smtClean="0"/>
              <a:t>. По бокам головы чередование чёрных и белых полос, одна их которых образует узкие «усы» от угла клюва, а вторая тянется от глаза и опускается вдоль боковой части шеи. Вдоль спины от зашейка до надхвостья проходит белая полоса — отчётливо различимая у большинства форм и слабо развитая у подвида </a:t>
            </a:r>
            <a:r>
              <a:rPr lang="ru-RU" i="1" dirty="0" err="1" smtClean="0"/>
              <a:t>alpinus</a:t>
            </a:r>
            <a:r>
              <a:rPr lang="ru-RU" dirty="0" smtClean="0"/>
              <a:t>, населяющего горы </a:t>
            </a:r>
            <a:r>
              <a:rPr lang="ru-RU" dirty="0" smtClean="0">
                <a:hlinkClick r:id="rId6" tooltip="Центральная Европа"/>
              </a:rPr>
              <a:t>Центральной Европы</a:t>
            </a:r>
            <a:r>
              <a:rPr lang="ru-RU" dirty="0" smtClean="0"/>
              <a:t>. Нижняя часть беловатая с тёмными отметинами продольной, поперечной либо V-образной формы; интенсивность этих отметин уменьшается с запада на восток и с севера на юг. На ноге 3 пальца — два направлены вперёд и один назад. Четвёртый палец редуцирован.Полёт быстрый и прямолинейный.</a:t>
            </a:r>
            <a:endParaRPr lang="ru-RU" dirty="0"/>
          </a:p>
        </p:txBody>
      </p:sp>
      <p:pic>
        <p:nvPicPr>
          <p:cNvPr id="54274" name="Picture 2" descr="Длиннохвостая неясыт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143380"/>
            <a:ext cx="3724804" cy="2500306"/>
          </a:xfrm>
          <a:prstGeom prst="rect">
            <a:avLst/>
          </a:prstGeom>
          <a:noFill/>
        </p:spPr>
      </p:pic>
      <p:pic>
        <p:nvPicPr>
          <p:cNvPr id="54276" name="Picture 4" descr="Самец (сверху) и сам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4214818"/>
            <a:ext cx="3714776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Глухая кукушка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57166"/>
            <a:ext cx="4643438" cy="400052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вид птиц из подсемейства </a:t>
            </a:r>
            <a:r>
              <a:rPr lang="ru-RU" dirty="0" smtClean="0">
                <a:hlinkClick r:id="rId2" tooltip="Настоящие кукушки"/>
              </a:rPr>
              <a:t>настоящих кукушек</a:t>
            </a:r>
            <a:r>
              <a:rPr lang="ru-RU" dirty="0" smtClean="0"/>
              <a:t>. По размерам немного меньше </a:t>
            </a:r>
            <a:r>
              <a:rPr lang="ru-RU" dirty="0" smtClean="0">
                <a:hlinkClick r:id="rId3" tooltip="Обыкновенные кукушки"/>
              </a:rPr>
              <a:t>обыкновенной кукушки</a:t>
            </a:r>
            <a:r>
              <a:rPr lang="ru-RU" dirty="0" smtClean="0"/>
              <a:t>, по внешнему виду, поведению и всем повадкам почти неотличима от неё, хотя и ведёт более скрытый образ жизни, предпочитая размножаться в глухих хвойных лесах Сибири, </a:t>
            </a:r>
            <a:r>
              <a:rPr lang="ru-RU" dirty="0" smtClean="0">
                <a:hlinkClick r:id="rId4" tooltip="Урал"/>
              </a:rPr>
              <a:t>Урала</a:t>
            </a:r>
            <a:r>
              <a:rPr lang="ru-RU" dirty="0" smtClean="0"/>
              <a:t> и Дальнего Востока, благодаря чему птица и получила своё название. Глухая кукушка — птица средних размеров. Самцы и самки глухой кукушки, приблизительно одинаковы по размеру, но летом различаются по окраске тела. Длина тела взрослой птицы — около 30—45 см; длина крыла — около 20 см, размах крыльев — 55 см, длина хвоста 15—18 см, живая масса от около 100 г. Имеет длинные маховые и рулевые перья.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4286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Жаворонок лесной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00043"/>
            <a:ext cx="4041775" cy="321470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вид </a:t>
            </a:r>
            <a:r>
              <a:rPr lang="ru-RU" dirty="0" smtClean="0">
                <a:hlinkClick r:id="rId5" tooltip="Птицы"/>
              </a:rPr>
              <a:t>птиц</a:t>
            </a:r>
            <a:r>
              <a:rPr lang="ru-RU" dirty="0" smtClean="0"/>
              <a:t> из семейства </a:t>
            </a:r>
            <a:r>
              <a:rPr lang="ru-RU" dirty="0" smtClean="0">
                <a:hlinkClick r:id="rId6" tooltip="Жаворонковые"/>
              </a:rPr>
              <a:t>жаворонковых</a:t>
            </a:r>
            <a:r>
              <a:rPr lang="ru-RU" dirty="0" smtClean="0"/>
              <a:t>. Питается насекомыми и семенами. Небольшая птица бурого цвета с тёмными продольными </a:t>
            </a:r>
            <a:r>
              <a:rPr lang="ru-RU" dirty="0" err="1" smtClean="0"/>
              <a:t>пестринами</a:t>
            </a:r>
            <a:r>
              <a:rPr lang="ru-RU" dirty="0" smtClean="0"/>
              <a:t>, низ, бровь и полоски по бокам хвоста и бровь охристо-белые, грудь однотонная с бурыми пятнами по бокам. На голове небольшой хохолок.</a:t>
            </a:r>
            <a:endParaRPr lang="ru-RU" dirty="0"/>
          </a:p>
        </p:txBody>
      </p:sp>
      <p:pic>
        <p:nvPicPr>
          <p:cNvPr id="55298" name="Picture 2" descr="Oriental Cuckoo front Maia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286256"/>
            <a:ext cx="4071966" cy="2312998"/>
          </a:xfrm>
          <a:prstGeom prst="rect">
            <a:avLst/>
          </a:prstGeom>
          <a:noFill/>
        </p:spPr>
      </p:pic>
      <p:pic>
        <p:nvPicPr>
          <p:cNvPr id="55300" name="Picture 4" descr="Лесной жавороно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3786190"/>
            <a:ext cx="3714776" cy="282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  Сорокопут серый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785794"/>
            <a:ext cx="4497388" cy="3357585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Ростом он с небольшого дрозда: длина птицы 26 см, масса тела почти 70 г. Чуть крупнее его может быть лишь </a:t>
            </a:r>
            <a:r>
              <a:rPr lang="ru-RU" dirty="0" err="1" smtClean="0"/>
              <a:t>клинохвостый</a:t>
            </a:r>
            <a:r>
              <a:rPr lang="ru-RU" dirty="0" smtClean="0"/>
              <a:t> сорокопут, очень похожий на серого по повадкам и такой же окраски, но он встречается лишь на востоке страны и совершенно не знаком большинству россиян.</a:t>
            </a:r>
          </a:p>
          <a:p>
            <a:pPr fontAlgn="base"/>
            <a:r>
              <a:rPr lang="ru-RU" dirty="0" smtClean="0"/>
              <a:t>Хищнические наклонности серого сорокопута проявляются очень сильно. Если летом в его питании весьма заметную роль играют насекомые, то с поздней осени он начинает охотиться на мелких позвоночных. В отличие от жулана и многих других сорокопутов, улетающих от нас в теплые края, серый чуть сдвигается к югу от мест своего гнездования, но не покидает пределов страны.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  Кедровка европейская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85795"/>
            <a:ext cx="4041775" cy="32861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Небольшая птица, чуть меньше </a:t>
            </a:r>
            <a:r>
              <a:rPr lang="ru-RU" dirty="0" smtClean="0">
                <a:hlinkClick r:id="rId2" tooltip="Галка"/>
              </a:rPr>
              <a:t>галки</a:t>
            </a:r>
            <a:r>
              <a:rPr lang="ru-RU" dirty="0" smtClean="0"/>
              <a:t> и с более тонким и длинным клювом. Длина кедровки 30 сантиметров, хвоста 11 сантиметров. Вес 125—190 грамм. Окрашена в тёмный коричневато-бурый цвет с белыми пятнами, которых нет только на верхней стороне головы. На конце хвоста светлая кайма. Самка мало отличается от самца: она несколько светлее, и белые пятна не так резко ограничены.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6322" name="Picture 2" descr="http://www.biodat.ru/vart/animal/2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4000528" cy="2600315"/>
          </a:xfrm>
          <a:prstGeom prst="rect">
            <a:avLst/>
          </a:prstGeom>
          <a:noFill/>
        </p:spPr>
      </p:pic>
      <p:pic>
        <p:nvPicPr>
          <p:cNvPr id="56324" name="Picture 4" descr="Кедров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00504"/>
            <a:ext cx="3500462" cy="2584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639762"/>
          </a:xfrm>
        </p:spPr>
        <p:txBody>
          <a:bodyPr/>
          <a:lstStyle/>
          <a:p>
            <a:r>
              <a:rPr lang="ru-RU" dirty="0" smtClean="0"/>
              <a:t>     Овсянка-дубровник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28671"/>
            <a:ext cx="3900486" cy="314327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самцов спина и пятна по бокам груди коричневые, голова, горло, грудь и брюшко желтые с редкими коричневатыми </a:t>
            </a:r>
            <a:r>
              <a:rPr lang="ru-RU" dirty="0" err="1" smtClean="0"/>
              <a:t>пестринами</a:t>
            </a:r>
            <a:r>
              <a:rPr lang="ru-RU" dirty="0" smtClean="0"/>
              <a:t>, крылья и хвост бурые, по бокам хвоста белые полоски. У самок и молодых овсянок коричневый цвет заменен бурым, а желтый – грязно-желтоватым. На груди и брюшке продольные бурые пестрины.</a:t>
            </a:r>
            <a:br>
              <a:rPr lang="ru-RU" dirty="0" smtClean="0"/>
            </a:br>
            <a:r>
              <a:rPr lang="ru-RU" b="1" dirty="0" smtClean="0"/>
              <a:t>Размер:</a:t>
            </a:r>
            <a:r>
              <a:rPr lang="ru-RU" dirty="0" smtClean="0"/>
              <a:t> Длина тела = 17-19см, масса = 28-32г. С воробья.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r>
              <a:rPr lang="ru-RU" dirty="0" smtClean="0"/>
              <a:t>       Ящерица прыткая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28671"/>
            <a:ext cx="3998941" cy="292895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прыткой ящерицы светлый низ живота, а на спине есть полосы. Самцы обычно темнее и имеют более яркую раскраску; в период спаривания они становятся зелёными. В длину ящерицы достигают 25 см, попадаются особи длиной 35 см. В брачный период самцы издают громкие свистящие звуки.</a:t>
            </a:r>
            <a:endParaRPr lang="ru-RU" dirty="0"/>
          </a:p>
        </p:txBody>
      </p:sp>
      <p:pic>
        <p:nvPicPr>
          <p:cNvPr id="57346" name="Picture 2" descr="Обыкновенная овся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05214"/>
            <a:ext cx="3286148" cy="2628918"/>
          </a:xfrm>
          <a:prstGeom prst="rect">
            <a:avLst/>
          </a:prstGeom>
          <a:noFill/>
        </p:spPr>
      </p:pic>
      <p:pic>
        <p:nvPicPr>
          <p:cNvPr id="57348" name="Picture 4" descr="Прыткая ящер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4286280" cy="268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Минога ручьевая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857233"/>
            <a:ext cx="4283106" cy="307183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Мелкая </a:t>
            </a:r>
            <a:r>
              <a:rPr lang="ru-RU" b="1" dirty="0" smtClean="0"/>
              <a:t>непаразитическая</a:t>
            </a:r>
            <a:r>
              <a:rPr lang="ru-RU" dirty="0" smtClean="0"/>
              <a:t>, </a:t>
            </a:r>
            <a:r>
              <a:rPr lang="ru-RU" b="1" dirty="0" smtClean="0"/>
              <a:t>непроходная</a:t>
            </a:r>
            <a:r>
              <a:rPr lang="ru-RU" dirty="0" smtClean="0"/>
              <a:t> минога. </a:t>
            </a:r>
            <a:r>
              <a:rPr lang="ru-RU" b="1" dirty="0" smtClean="0"/>
              <a:t>Окраска</a:t>
            </a:r>
            <a:r>
              <a:rPr lang="ru-RU" dirty="0" smtClean="0"/>
              <a:t> спины темная, с буроватым оттенком, на брюхе светлая, с золотистым отливом. В отличие от </a:t>
            </a:r>
            <a:r>
              <a:rPr lang="ru-RU" dirty="0" smtClean="0">
                <a:hlinkClick r:id="rId2"/>
              </a:rPr>
              <a:t>речной миноги</a:t>
            </a:r>
            <a:r>
              <a:rPr lang="ru-RU" dirty="0" smtClean="0"/>
              <a:t> у ручьевой спинные плавники соприкасаются, а все зубы тупые. Верхнечелюстная пластина широкая, с двумя зубами по краям. На нижнечелюстной обычно семь зубов. Внутренних боковых зубов по три с каждой стороны. У самок перед нерестом появляется анальный плавник, а у самцов — </a:t>
            </a:r>
            <a:r>
              <a:rPr lang="ru-RU" dirty="0" err="1" smtClean="0"/>
              <a:t>урогенитальная</a:t>
            </a:r>
            <a:r>
              <a:rPr lang="ru-RU" dirty="0" smtClean="0"/>
              <a:t> </a:t>
            </a:r>
            <a:r>
              <a:rPr lang="ru-RU" dirty="0" err="1" smtClean="0"/>
              <a:t>папилла</a:t>
            </a:r>
            <a:endParaRPr lang="ru-RU" dirty="0" smtClean="0"/>
          </a:p>
          <a:p>
            <a:r>
              <a:rPr lang="ru-RU" dirty="0" smtClean="0"/>
              <a:t>Пескоройки (</a:t>
            </a:r>
            <a:r>
              <a:rPr lang="ru-RU" dirty="0" smtClean="0">
                <a:hlinkClick r:id="rId3"/>
              </a:rPr>
              <a:t>личинки</a:t>
            </a:r>
            <a:r>
              <a:rPr lang="ru-RU" dirty="0" smtClean="0"/>
              <a:t>) живут в речках до 4-6 лет, достигая </a:t>
            </a:r>
            <a:r>
              <a:rPr lang="ru-RU" b="1" dirty="0" smtClean="0"/>
              <a:t>длины</a:t>
            </a:r>
            <a:r>
              <a:rPr lang="ru-RU" dirty="0" smtClean="0"/>
              <a:t> 20 см и </a:t>
            </a:r>
            <a:r>
              <a:rPr lang="ru-RU" b="1" dirty="0" smtClean="0"/>
              <a:t>массы</a:t>
            </a:r>
            <a:r>
              <a:rPr lang="ru-RU" dirty="0" smtClean="0"/>
              <a:t> 4-7 г. </a:t>
            </a:r>
            <a:r>
              <a:rPr lang="ru-RU" b="1" dirty="0" smtClean="0"/>
              <a:t>Взрослые</a:t>
            </a:r>
            <a:r>
              <a:rPr lang="ru-RU" dirty="0" smtClean="0"/>
              <a:t> миноги </a:t>
            </a:r>
            <a:r>
              <a:rPr lang="ru-RU" b="1" dirty="0" smtClean="0"/>
              <a:t>мельче</a:t>
            </a:r>
            <a:r>
              <a:rPr lang="ru-RU" dirty="0" smtClean="0"/>
              <a:t> и редко достигают 18 см. Предельный </a:t>
            </a:r>
            <a:r>
              <a:rPr lang="ru-RU" b="1" dirty="0" smtClean="0"/>
              <a:t>возраст</a:t>
            </a:r>
            <a:r>
              <a:rPr lang="ru-RU" dirty="0" smtClean="0"/>
              <a:t> 7 лет.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  Хариус европейский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3"/>
            <a:ext cx="4041775" cy="314327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близкий родственник лососевых и сиговых рыб, населяет чистые холодноводные реки и озера, предпочитая водоемы с галечным и каменистым дном. Может образовывать речные, озерно-речные и чисто озерные формы. В целом, хариус — речная рыба, встречающаяся также и в озерах, не избегает солоноватых вод (Карская губа). Часто обитает вместе с </a:t>
            </a:r>
            <a:r>
              <a:rPr lang="ru-RU" dirty="0" smtClean="0">
                <a:hlinkClick r:id="rId4"/>
              </a:rPr>
              <a:t>форелью</a:t>
            </a:r>
            <a:r>
              <a:rPr lang="ru-RU" dirty="0" smtClean="0"/>
              <a:t>, но в отличие от нее придерживается нижних, более спокойных участков реки. Чаще стоит за камнями, охотится на открытых участках реки или в озерах, в местах впадения рек. Может образовывать небольшие стайки. Наибольшая </a:t>
            </a:r>
            <a:r>
              <a:rPr lang="ru-RU" b="1" dirty="0" smtClean="0"/>
              <a:t>длина</a:t>
            </a:r>
            <a:r>
              <a:rPr lang="ru-RU" dirty="0" smtClean="0"/>
              <a:t> 49 см, </a:t>
            </a:r>
            <a:r>
              <a:rPr lang="ru-RU" b="1" dirty="0" smtClean="0"/>
              <a:t>масса</a:t>
            </a:r>
            <a:r>
              <a:rPr lang="ru-RU" dirty="0" smtClean="0"/>
              <a:t> 1,4 кг и </a:t>
            </a:r>
            <a:r>
              <a:rPr lang="ru-RU" b="1" dirty="0" smtClean="0"/>
              <a:t>возраст</a:t>
            </a:r>
            <a:r>
              <a:rPr lang="ru-RU" dirty="0" smtClean="0"/>
              <a:t> 12 лет. Отмечен случай поимки хариуса в 1675 г. </a:t>
            </a:r>
            <a:r>
              <a:rPr lang="ru-RU" b="1" dirty="0" smtClean="0"/>
              <a:t>Растет</a:t>
            </a:r>
            <a:r>
              <a:rPr lang="ru-RU" dirty="0" smtClean="0"/>
              <a:t> быстро, достигая в годовалом возрасте 10-15 см. Средняя длина 40 см, масса 0,7 кг (р.Кара). Возраст от 3 до 9 лет</a:t>
            </a:r>
            <a:endParaRPr lang="ru-RU" dirty="0"/>
          </a:p>
        </p:txBody>
      </p:sp>
      <p:pic>
        <p:nvPicPr>
          <p:cNvPr id="58370" name="Picture 2" descr="http://im3-tub-ru.yandex.net/i?id=133515632-42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3750480" cy="2500320"/>
          </a:xfrm>
          <a:prstGeom prst="rect">
            <a:avLst/>
          </a:prstGeom>
          <a:noFill/>
        </p:spPr>
      </p:pic>
      <p:pic>
        <p:nvPicPr>
          <p:cNvPr id="58372" name="Picture 4" descr="http://www.fishingtarget.com/foto/temo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143380"/>
            <a:ext cx="3847959" cy="249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Подкаменщик обыкновенный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785794"/>
            <a:ext cx="4354544" cy="364333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Европейский обыкновенный подкаменщик длиной до 18 см, обычно около 10 см, самцы крупнее самок. У него веретенообразное тело, большая, широкая голова (у самки она заострённая), гладкая кожа без чешуи и редуцированный </a:t>
            </a:r>
            <a:r>
              <a:rPr lang="ru-RU" dirty="0" smtClean="0">
                <a:hlinkClick r:id="rId2" tooltip="Плавательный пузырь"/>
              </a:rPr>
              <a:t>плавательный пузырь</a:t>
            </a:r>
            <a:r>
              <a:rPr lang="ru-RU" dirty="0" smtClean="0"/>
              <a:t>. Его брюшные плавники расположены на груди. Часто рыбу путают с </a:t>
            </a:r>
            <a:r>
              <a:rPr lang="ru-RU" u="sng" dirty="0" smtClean="0">
                <a:hlinkClick r:id="rId3" tooltip="Бычок-цуцик"/>
              </a:rPr>
              <a:t>бычком-цуциком</a:t>
            </a:r>
            <a:r>
              <a:rPr lang="ru-RU" dirty="0" smtClean="0"/>
              <a:t>. В то время как они разделены у подкаменщиков как при наибольших рыбах, они заросли у мраморированного пескаря похоже на присоску друг с другом. Продолжительность жизни до 10 ле</a:t>
            </a:r>
            <a:r>
              <a:rPr lang="ru-RU" baseline="30000" dirty="0" smtClean="0"/>
              <a:t>т.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0"/>
            <a:ext cx="4041775" cy="639762"/>
          </a:xfrm>
        </p:spPr>
        <p:txBody>
          <a:bodyPr/>
          <a:lstStyle/>
          <a:p>
            <a:r>
              <a:rPr lang="ru-RU" dirty="0" smtClean="0"/>
              <a:t>       Рак речной </a:t>
            </a:r>
            <a:r>
              <a:rPr lang="ru-RU" dirty="0" err="1" smtClean="0"/>
              <a:t>узкопалый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85795"/>
            <a:ext cx="4041775" cy="300039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Узкопалый</a:t>
            </a:r>
            <a:r>
              <a:rPr lang="ru-RU" dirty="0" smtClean="0"/>
              <a:t> речной рак длиной от 16 до 18 см, иногда до 25 см. Окрас тела от светло-песочного до светло-коричневого цвета. Телосложение стройнее чем у </a:t>
            </a:r>
            <a:r>
              <a:rPr lang="ru-RU" dirty="0" err="1" smtClean="0">
                <a:hlinkClick r:id="rId4" tooltip="Широкопалый речной рак"/>
              </a:rPr>
              <a:t>широкопалого</a:t>
            </a:r>
            <a:r>
              <a:rPr lang="ru-RU" dirty="0" smtClean="0">
                <a:hlinkClick r:id="rId4" tooltip="Широкопалый речной рак"/>
              </a:rPr>
              <a:t> речного рака</a:t>
            </a:r>
            <a:r>
              <a:rPr lang="ru-RU" dirty="0" smtClean="0"/>
              <a:t>, самый заметный отличительный признак — это обе сильно вытянутые </a:t>
            </a:r>
            <a:r>
              <a:rPr lang="ru-RU" dirty="0" smtClean="0">
                <a:hlinkClick r:id="rId5" tooltip="Клешни"/>
              </a:rPr>
              <a:t>клешни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9394" name="Picture 2" descr="Обыкновенный подкаменщи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036354"/>
            <a:ext cx="3500462" cy="2622164"/>
          </a:xfrm>
          <a:prstGeom prst="rect">
            <a:avLst/>
          </a:prstGeom>
          <a:noFill/>
        </p:spPr>
      </p:pic>
      <p:pic>
        <p:nvPicPr>
          <p:cNvPr id="59396" name="Picture 4" descr="Blausteinsee Tierwelt 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929066"/>
            <a:ext cx="3573038" cy="2676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0"/>
            <a:ext cx="4040188" cy="639762"/>
          </a:xfrm>
        </p:spPr>
        <p:txBody>
          <a:bodyPr/>
          <a:lstStyle/>
          <a:p>
            <a:r>
              <a:rPr lang="ru-RU" dirty="0" err="1" smtClean="0"/>
              <a:t>Диплазиум</a:t>
            </a:r>
            <a:r>
              <a:rPr lang="ru-RU" dirty="0" smtClean="0"/>
              <a:t> сибирский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714357"/>
            <a:ext cx="3757610" cy="44291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Морфологическое описание: Корневище 2-3 мм в </a:t>
            </a:r>
            <a:r>
              <a:rPr lang="ru-RU" dirty="0" err="1" smtClean="0"/>
              <a:t>диам</a:t>
            </a:r>
            <a:r>
              <a:rPr lang="ru-RU" dirty="0" smtClean="0"/>
              <a:t>., покрытое яйцевидными чешуями. Вайи 15-70 см дл. Черешки равны или длиннее пластинок, усажены черными ланцетными пленками. Пластинки </a:t>
            </a:r>
            <a:r>
              <a:rPr lang="ru-RU" dirty="0" err="1" smtClean="0"/>
              <a:t>широкотреугольные</a:t>
            </a:r>
            <a:r>
              <a:rPr lang="ru-RU" dirty="0" smtClean="0"/>
              <a:t>, дважды или трижды перистые. Перья в числе 15-20 пар, широкоэллиптические или продолговато-ланцетные, заостренные, при основании суженные, на черешках 1-2.5 см дл. Перышки </a:t>
            </a:r>
            <a:r>
              <a:rPr lang="ru-RU" dirty="0" err="1" smtClean="0"/>
              <a:t>низбегающие</a:t>
            </a:r>
            <a:r>
              <a:rPr lang="ru-RU" dirty="0" smtClean="0"/>
              <a:t>, внутренние короче наружных. Конечные дольки продолговатые, городчато-зубчатые. Сорусы линейные, овальные или округлые, с кожистыми бахромчатыми покрывальцами, прикрепленными вдоль средней жилки.</a:t>
            </a:r>
            <a:br>
              <a:rPr lang="ru-RU" dirty="0" smtClean="0"/>
            </a:br>
            <a:r>
              <a:rPr lang="ru-RU" dirty="0" smtClean="0"/>
              <a:t>Число хромосом: Вне Сибири 2n=82.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0"/>
            <a:ext cx="4041775" cy="639762"/>
          </a:xfrm>
        </p:spPr>
        <p:txBody>
          <a:bodyPr/>
          <a:lstStyle/>
          <a:p>
            <a:r>
              <a:rPr lang="ru-RU" dirty="0" err="1" smtClean="0"/>
              <a:t>Гроздовик</a:t>
            </a:r>
            <a:r>
              <a:rPr lang="ru-RU" dirty="0" smtClean="0"/>
              <a:t> полулунный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14356"/>
            <a:ext cx="4041775" cy="428628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одовое</a:t>
            </a:r>
            <a:r>
              <a:rPr lang="ru-RU" dirty="0" smtClean="0"/>
              <a:t> название вида - от греческого слова </a:t>
            </a:r>
            <a:r>
              <a:rPr lang="ru-RU" dirty="0" err="1" smtClean="0"/>
              <a:t>botrychos</a:t>
            </a:r>
            <a:r>
              <a:rPr lang="ru-RU" dirty="0" smtClean="0"/>
              <a:t> - кисть, гроздь, что указывает на характерный вид спороносной части листа. Видовое название (</a:t>
            </a:r>
            <a:r>
              <a:rPr lang="ru-RU" b="1" dirty="0" smtClean="0"/>
              <a:t>полулунный</a:t>
            </a:r>
            <a:r>
              <a:rPr lang="ru-RU" dirty="0" smtClean="0"/>
              <a:t>) отражает внешний вид отдельных сегментов вегетативной части листа. Некрупное, часто мелкое, </a:t>
            </a:r>
            <a:r>
              <a:rPr lang="ru-RU" dirty="0" err="1" smtClean="0"/>
              <a:t>летнезеленое</a:t>
            </a:r>
            <a:r>
              <a:rPr lang="ru-RU" dirty="0" smtClean="0"/>
              <a:t> растение высотой 3-18 см. Лист, как у </a:t>
            </a:r>
            <a:r>
              <a:rPr lang="ru-RU" dirty="0" err="1" smtClean="0"/>
              <a:t>всех</a:t>
            </a:r>
            <a:r>
              <a:rPr lang="ru-RU" b="1" dirty="0" err="1" smtClean="0"/>
              <a:t>гроздовниковых</a:t>
            </a:r>
            <a:r>
              <a:rPr lang="ru-RU" dirty="0" smtClean="0"/>
              <a:t>, разделен на вегетативную и спороносную части.</a:t>
            </a:r>
          </a:p>
          <a:p>
            <a:r>
              <a:rPr lang="ru-RU" dirty="0" smtClean="0"/>
              <a:t>Вегетативная часть листа продолговатая с 3-8 парами полулунных или вееровидных сегментов. Спороносная часть - в виде кисти или грозди на длинном черешке. С </a:t>
            </a:r>
            <a:r>
              <a:rPr lang="ru-RU" b="1" dirty="0" err="1" smtClean="0"/>
              <a:t>гроздовником</a:t>
            </a:r>
            <a:r>
              <a:rPr lang="ru-RU" dirty="0" smtClean="0"/>
              <a:t> полулунным связано поверье. Существует его народное название - ключ-трава из-за якобы присущей ему способности помогать отыскивать клады. Населяет лесную зону, горнолесной, субальпийский и </a:t>
            </a:r>
            <a:r>
              <a:rPr lang="ru-RU" dirty="0" err="1" smtClean="0"/>
              <a:t>горнотундровый</a:t>
            </a:r>
            <a:r>
              <a:rPr lang="ru-RU" dirty="0" smtClean="0"/>
              <a:t> пояса </a:t>
            </a:r>
            <a:r>
              <a:rPr lang="ru-RU" b="1" dirty="0" smtClean="0">
                <a:hlinkClick r:id="rId2"/>
              </a:rPr>
              <a:t>умеренной</a:t>
            </a:r>
            <a:r>
              <a:rPr lang="ru-RU" dirty="0" smtClean="0"/>
              <a:t> части северного полушария и умеренный пояс гор в </a:t>
            </a:r>
            <a:r>
              <a:rPr lang="ru-RU" b="1" dirty="0" smtClean="0">
                <a:hlinkClick r:id="rId3"/>
              </a:rPr>
              <a:t>странах</a:t>
            </a:r>
            <a:r>
              <a:rPr lang="ru-RU" dirty="0" smtClean="0"/>
              <a:t> южного полушария.</a:t>
            </a:r>
          </a:p>
          <a:p>
            <a:endParaRPr lang="ru-RU" dirty="0"/>
          </a:p>
        </p:txBody>
      </p:sp>
      <p:pic>
        <p:nvPicPr>
          <p:cNvPr id="1028" name="Picture 4" descr="http://www.epiphyte.ru/articles/2005/04/02/1280/images/diplazium_sibiric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643446"/>
            <a:ext cx="3286148" cy="1971652"/>
          </a:xfrm>
          <a:prstGeom prst="rect">
            <a:avLst/>
          </a:prstGeom>
          <a:noFill/>
        </p:spPr>
      </p:pic>
      <p:pic>
        <p:nvPicPr>
          <p:cNvPr id="1030" name="Picture 6" descr="http://zoo.rin.ru/images/arts/img_53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500570"/>
            <a:ext cx="3149987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639762"/>
          </a:xfrm>
        </p:spPr>
        <p:txBody>
          <a:bodyPr/>
          <a:lstStyle/>
          <a:p>
            <a:r>
              <a:rPr lang="ru-RU" dirty="0" smtClean="0"/>
              <a:t>      Стрекоза плоская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28671"/>
            <a:ext cx="4040188" cy="335758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Заметно отличается от других видов стрекоз, длину крыльев имеет в 33—37 мм, длину брюшка — 22—28 мм. Брюшко сильно </a:t>
            </a:r>
            <a:r>
              <a:rPr lang="ru-RU" dirty="0" err="1" smtClean="0"/>
              <a:t>уплощено</a:t>
            </a:r>
            <a:r>
              <a:rPr lang="ru-RU" dirty="0" smtClean="0"/>
              <a:t> и расширено. В основании крыла расположено большое темно-коричневое пятно, в остальной части мембрана крыла прозрачная. Самцов и самок отличают по цвету брюшка: у самцов оно сверху окрашено в ярко-синий (чаще ярко-голубой) цвет, а у самок медово-коричневого цвета.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r>
              <a:rPr lang="ru-RU" dirty="0" smtClean="0"/>
              <a:t>    Блестящая красотка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28671"/>
            <a:ext cx="4041775" cy="292895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hlinkClick r:id="rId2" tooltip="Стрекоза"/>
              </a:rPr>
              <a:t>стрекоза</a:t>
            </a:r>
            <a:r>
              <a:rPr lang="ru-RU" dirty="0" smtClean="0"/>
              <a:t>, принадлежащая к </a:t>
            </a:r>
            <a:r>
              <a:rPr lang="ru-RU" dirty="0" smtClean="0">
                <a:hlinkClick r:id="rId3" tooltip="Семейство (биология)"/>
              </a:rPr>
              <a:t>семейству</a:t>
            </a:r>
            <a:r>
              <a:rPr lang="ru-RU" dirty="0" smtClean="0"/>
              <a:t> </a:t>
            </a:r>
            <a:r>
              <a:rPr lang="ru-RU" dirty="0" smtClean="0">
                <a:hlinkClick r:id="rId4" tooltip="Красотки (семейство)"/>
              </a:rPr>
              <a:t>Красотки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Длина тела — до 50 мм, размах крыльев до 70 мм</a:t>
            </a:r>
            <a:r>
              <a:rPr lang="ru-RU" baseline="30000" dirty="0" smtClean="0">
                <a:hlinkClick r:id="rId5"/>
              </a:rPr>
              <a:t>]</a:t>
            </a:r>
            <a:r>
              <a:rPr lang="ru-RU" dirty="0" smtClean="0"/>
              <a:t>. Тело блестящее, от золотисто-зелёного у самок до синеватого у самцов. Летают медленно, только вблизи воды, часто присаживаются на листья </a:t>
            </a:r>
            <a:r>
              <a:rPr lang="ru-RU" dirty="0" smtClean="0">
                <a:hlinkClick r:id="rId6" tooltip="Ива"/>
              </a:rPr>
              <a:t>ивы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0418" name="Picture 2" descr="Самец стрекозы плоской (Libellula depressa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444" y="3786190"/>
            <a:ext cx="3864676" cy="2571768"/>
          </a:xfrm>
          <a:prstGeom prst="rect">
            <a:avLst/>
          </a:prstGeom>
          <a:noFill/>
        </p:spPr>
      </p:pic>
      <p:pic>
        <p:nvPicPr>
          <p:cNvPr id="60420" name="Picture 4" descr="Блестящая красот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3804447"/>
            <a:ext cx="3643338" cy="2482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   Лесной скакун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857233"/>
            <a:ext cx="4040188" cy="307183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вид жуков из семейства жужелиц и подсемейства скакунов. Жук средних размеров и в длину достигает 15-18 </a:t>
            </a:r>
            <a:r>
              <a:rPr lang="ru-RU" dirty="0" err="1" smtClean="0"/>
              <a:t>миллиметров.Верхняя</a:t>
            </a:r>
            <a:r>
              <a:rPr lang="ru-RU" dirty="0" smtClean="0"/>
              <a:t> губа чёрного цвета с поперечным килем. Сверху окрашен в бронзово-чёрный цвет, надкрылья имеют белые перевязи, нижняя часть - сине-фиолетовая.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        Пахита </a:t>
            </a:r>
            <a:r>
              <a:rPr lang="ru-RU" dirty="0" err="1" smtClean="0"/>
              <a:t>ламед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3"/>
            <a:ext cx="4041775" cy="1500197"/>
          </a:xfrm>
        </p:spPr>
        <p:txBody>
          <a:bodyPr>
            <a:normAutofit/>
          </a:bodyPr>
          <a:lstStyle/>
          <a:p>
            <a:r>
              <a:rPr lang="ru-RU" sz="1900" dirty="0" smtClean="0"/>
              <a:t> жук из семейства усачей и подсемейства </a:t>
            </a:r>
            <a:r>
              <a:rPr lang="ru-RU" sz="1900" dirty="0" err="1" smtClean="0"/>
              <a:t>Усачики</a:t>
            </a:r>
            <a:r>
              <a:rPr lang="ru-RU" sz="1900" dirty="0" smtClean="0"/>
              <a:t>. Жук длиной от 10 до 20 мм. Встречается с июля по август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42" name="Picture 2" descr="Скакун лес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3214710" cy="2838450"/>
          </a:xfrm>
          <a:prstGeom prst="rect">
            <a:avLst/>
          </a:prstGeom>
          <a:noFill/>
        </p:spPr>
      </p:pic>
      <p:pic>
        <p:nvPicPr>
          <p:cNvPr id="61444" name="Picture 4" descr="Pachyta la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2600325" cy="3581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мнемозина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857233"/>
            <a:ext cx="4497388" cy="350046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Длина переднего крыла 20—35 мм. </a:t>
            </a:r>
            <a:r>
              <a:rPr lang="ru-RU" dirty="0" smtClean="0">
                <a:hlinkClick r:id="rId2" tooltip="Размах крыльев"/>
              </a:rPr>
              <a:t>Размах крыльев</a:t>
            </a:r>
            <a:r>
              <a:rPr lang="ru-RU" dirty="0" smtClean="0"/>
              <a:t> до 70 мм. Усики короткие, булавовидные, черные, вершина булавы черная. Грудь и брюшко черные, покрыты густыми белесоватыми волосками. У самки брюшко сверху голое, блестящее, иногда с желтыми пятнами. Крылья округлые, без выступов и вырезов по краям, покрыты редкими чешуйками. Краевая область переднего крыла полупрозрачная, стекловидная. Жилки темные, резко контрастируют с фоном по всей длине. Переднее крыло с 2 черными пятнами: в центральной ячейке с </a:t>
            </a:r>
            <a:r>
              <a:rPr lang="ru-RU" dirty="0" err="1" smtClean="0"/>
              <a:t>дискальным</a:t>
            </a:r>
            <a:r>
              <a:rPr lang="ru-RU" dirty="0" smtClean="0"/>
              <a:t> пятном, заднее — с более или менее развитым темным полем в анальной области и разными по величине и форме пятнами. Половой диморфизм выражен слабо, самки обычно темнее, с более обширными стекловидными участками на крыльях.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Обыкновенный шершень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3"/>
            <a:ext cx="4041775" cy="342902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Шершень относится к отряду перепончатокрылых насекомых, к семейству ос. Это самые крупные осы на Земле. Всего насчитывается более 20 видов шершней. Многие из них обитают в тропических районах Азии. В России самый распространенный — это обыкновенный шершень. Длина его тела достигает 3,8 см, а весить они могут до 200 мг. Самки примерно в два раза крупнее, чем самцы.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2466" name="Picture 2" descr="Мнемозина (бабочк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3643338" cy="2376491"/>
          </a:xfrm>
          <a:prstGeom prst="rect">
            <a:avLst/>
          </a:prstGeom>
          <a:noFill/>
        </p:spPr>
      </p:pic>
      <p:pic>
        <p:nvPicPr>
          <p:cNvPr id="62468" name="Picture 4" descr="Hornet-ves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359975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Моховой шмель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857233"/>
            <a:ext cx="3829048" cy="22860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Самки имеют длину 18—22 мм, рабочие — 10—15 мм и самцы — 12—15 мм. По окраске похож на шмеля </a:t>
            </a:r>
            <a:r>
              <a:rPr lang="ru-RU" dirty="0" err="1" smtClean="0"/>
              <a:t>Шренка</a:t>
            </a:r>
            <a:r>
              <a:rPr lang="ru-RU" dirty="0" smtClean="0"/>
              <a:t>, но спинка и </a:t>
            </a:r>
            <a:r>
              <a:rPr lang="ru-RU" dirty="0" err="1" smtClean="0"/>
              <a:t>тергиты</a:t>
            </a:r>
            <a:r>
              <a:rPr lang="ru-RU" dirty="0" smtClean="0"/>
              <a:t> брюшка в одноцветных рыжеватых или охристых волосках, без примеси чёрных.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    Земляной шмель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3"/>
            <a:ext cx="3927503" cy="29289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Самки 19—23 мм (до 27 мм), рабочие 11—17 мм, самцы 11—22 мм. Верх груди в чёрных волосках, </a:t>
            </a:r>
            <a:r>
              <a:rPr lang="ru-RU" dirty="0" err="1" smtClean="0"/>
              <a:t>переднеспинка</a:t>
            </a:r>
            <a:r>
              <a:rPr lang="ru-RU" dirty="0" smtClean="0"/>
              <a:t> с перевязью из рыжевато-жёлтых волосков. </a:t>
            </a:r>
            <a:r>
              <a:rPr lang="ru-RU" dirty="0" err="1" smtClean="0"/>
              <a:t>Тергиты</a:t>
            </a:r>
            <a:r>
              <a:rPr lang="ru-RU" dirty="0" smtClean="0"/>
              <a:t> брюшка с четырьмя перевязями: 1-й, 3-й и часть 4-го </a:t>
            </a:r>
            <a:r>
              <a:rPr lang="ru-RU" dirty="0" err="1" smtClean="0"/>
              <a:t>тергита</a:t>
            </a:r>
            <a:r>
              <a:rPr lang="ru-RU" dirty="0" smtClean="0"/>
              <a:t> в чёрных волосках, 2-й </a:t>
            </a:r>
            <a:r>
              <a:rPr lang="ru-RU" dirty="0" err="1" smtClean="0"/>
              <a:t>тергит</a:t>
            </a:r>
            <a:r>
              <a:rPr lang="ru-RU" dirty="0" smtClean="0"/>
              <a:t> — в рыжевато-жёлтых, 5-й и часть 4-го </a:t>
            </a:r>
            <a:r>
              <a:rPr lang="ru-RU" dirty="0" err="1" smtClean="0"/>
              <a:t>тергита</a:t>
            </a:r>
            <a:r>
              <a:rPr lang="ru-RU" dirty="0" smtClean="0"/>
              <a:t> в белых или светло-жёлтых волосках.</a:t>
            </a:r>
            <a:endParaRPr lang="ru-RU" dirty="0"/>
          </a:p>
        </p:txBody>
      </p:sp>
      <p:pic>
        <p:nvPicPr>
          <p:cNvPr id="63490" name="Picture 2" descr="Bombus musco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3214710" cy="3331610"/>
          </a:xfrm>
          <a:prstGeom prst="rect">
            <a:avLst/>
          </a:prstGeom>
          <a:noFill/>
        </p:spPr>
      </p:pic>
      <p:pic>
        <p:nvPicPr>
          <p:cNvPr id="63492" name="Picture 4" descr="Bombus terrestri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752766" cy="283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Гроздовник</a:t>
            </a:r>
            <a:r>
              <a:rPr lang="ru-RU" dirty="0" smtClean="0"/>
              <a:t> </a:t>
            </a:r>
            <a:r>
              <a:rPr lang="ru-RU" dirty="0" err="1" smtClean="0"/>
              <a:t>многораздельный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642918"/>
            <a:ext cx="4040188" cy="421484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Короткокорневищное</a:t>
            </a:r>
            <a:r>
              <a:rPr lang="ru-RU" dirty="0" smtClean="0"/>
              <a:t> многолетнее, </a:t>
            </a:r>
            <a:r>
              <a:rPr lang="ru-RU" dirty="0" err="1" smtClean="0"/>
              <a:t>зимнезеленое</a:t>
            </a:r>
            <a:r>
              <a:rPr lang="ru-RU" dirty="0" smtClean="0"/>
              <a:t> растение </a:t>
            </a:r>
            <a:r>
              <a:rPr lang="ru-RU" dirty="0" err="1" smtClean="0"/>
              <a:t>растение</a:t>
            </a:r>
            <a:r>
              <a:rPr lang="ru-RU" dirty="0" smtClean="0"/>
              <a:t> 8-25 см высотой, с одной или двумя вегетативными листовыми пластинками и черешками, отходящими от основания или нижней части общего стержня листа. Пластинка мясистая, тёмно-зелёная, </a:t>
            </a:r>
            <a:r>
              <a:rPr lang="ru-RU" dirty="0" err="1" smtClean="0"/>
              <a:t>широкотреугольная</a:t>
            </a:r>
            <a:r>
              <a:rPr lang="ru-RU" dirty="0" smtClean="0"/>
              <a:t>, до 7 см длиной и 10 см шириной. Доли пластинки первого порядка </a:t>
            </a:r>
            <a:r>
              <a:rPr lang="ru-RU" dirty="0" err="1" smtClean="0"/>
              <a:t>двоякоперисто-рассечённые</a:t>
            </a:r>
            <a:r>
              <a:rPr lang="ru-RU" dirty="0" smtClean="0"/>
              <a:t>, раздельные или надрезанные, конечные дольки — яйцевидные или ромбически-яйцевидные, тупые, слабо </a:t>
            </a:r>
            <a:r>
              <a:rPr lang="ru-RU" dirty="0" err="1" smtClean="0"/>
              <a:t>городчатые</a:t>
            </a:r>
            <a:r>
              <a:rPr lang="ru-RU" dirty="0" smtClean="0"/>
              <a:t>. Спороносная метёлка обычно треугольно-овальная, дважды- или </a:t>
            </a:r>
            <a:r>
              <a:rPr lang="ru-RU" dirty="0" err="1" smtClean="0"/>
              <a:t>триждыразветвлённая</a:t>
            </a:r>
            <a:r>
              <a:rPr lang="ru-RU" dirty="0" smtClean="0"/>
              <a:t>. Споры созревают в июне-июле.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err="1" smtClean="0"/>
              <a:t>Гроздовник</a:t>
            </a:r>
            <a:r>
              <a:rPr lang="ru-RU" dirty="0" smtClean="0"/>
              <a:t> виргинский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642918"/>
            <a:ext cx="4041775" cy="47149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Один из наиболее крупных </a:t>
            </a:r>
            <a:r>
              <a:rPr lang="ru-RU" dirty="0" err="1" smtClean="0"/>
              <a:t>гроздовников</a:t>
            </a:r>
            <a:r>
              <a:rPr lang="ru-RU" dirty="0" smtClean="0"/>
              <a:t>, 20-45 см высотой. Всё растение опушённое, в начале вегетации более густо. Вегетативная часть листа, на первый взгляд, напоминает лист какого-то зонтичного растения: </a:t>
            </a:r>
            <a:r>
              <a:rPr lang="ru-RU" dirty="0" err="1" smtClean="0"/>
              <a:t>широкотреугольная</a:t>
            </a:r>
            <a:r>
              <a:rPr lang="ru-RU" dirty="0" smtClean="0"/>
              <a:t>, тёмно-зелёная, мягкая; сегменты первого порядка яйцевидно-ланцетные, второго — узколанцетные, перисто-раздельные, с продолговатыми </a:t>
            </a:r>
            <a:r>
              <a:rPr lang="ru-RU" dirty="0" err="1" smtClean="0"/>
              <a:t>остро-неравнозубчатыми</a:t>
            </a:r>
            <a:r>
              <a:rPr lang="ru-RU" dirty="0" smtClean="0"/>
              <a:t>, заострёнными долями; конечные сегменты налегают друг на друга. Спороносная часть имеет длинную ножку, дважды или трижды перисто-разветвлённая. Споры созревают в июле-августе.</a:t>
            </a:r>
            <a:endParaRPr lang="ru-RU" dirty="0"/>
          </a:p>
        </p:txBody>
      </p:sp>
      <p:pic>
        <p:nvPicPr>
          <p:cNvPr id="23554" name="Picture 2" descr="http://flower.onego.ru/paporot/enc_4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429132"/>
            <a:ext cx="3429024" cy="2143140"/>
          </a:xfrm>
          <a:prstGeom prst="rect">
            <a:avLst/>
          </a:prstGeom>
          <a:noFill/>
        </p:spPr>
      </p:pic>
      <p:pic>
        <p:nvPicPr>
          <p:cNvPr id="23556" name="Picture 4" descr="http://flower.onego.ru/paporot/int_0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643446"/>
            <a:ext cx="3371435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600" dirty="0" smtClean="0"/>
              <a:t>       Ужовник обыкновенный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642919"/>
            <a:ext cx="3857652" cy="45720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Корневище короткое, с отходящими от него длинными корешками. Лист 1 (редко 2) 5-25 см дл. Черешок его почти такой же длины, как и остальная часть. Вегетативная часть листа овальная, овально-продолговатая или яйцевидная, </a:t>
            </a:r>
            <a:r>
              <a:rPr lang="ru-RU" dirty="0" err="1" smtClean="0"/>
              <a:t>цельнокрайная</a:t>
            </a:r>
            <a:r>
              <a:rPr lang="ru-RU" dirty="0" smtClean="0"/>
              <a:t>, светло-зеленая, мясистая и гладкая, без срединной жилки, пронизанная сеточкой вторичных тонких жилок. Спороносная часть листа состоит из ножки, которая значительно длиннее находящегося на ее верхушке линейного колоска, который 1.5-4 см дл. и 3-4 мм </a:t>
            </a:r>
            <a:r>
              <a:rPr lang="ru-RU" dirty="0" err="1" smtClean="0"/>
              <a:t>шир</a:t>
            </a:r>
            <a:r>
              <a:rPr lang="ru-RU" dirty="0" smtClean="0"/>
              <a:t>. Колосок состоит из сближенных между собой спорангиев, расположенных в 2 ряда по 12-40 в каждом. Споры покрыты бугорками.</a:t>
            </a:r>
            <a:br>
              <a:rPr lang="ru-RU" dirty="0" smtClean="0"/>
            </a:br>
            <a:r>
              <a:rPr lang="ru-RU" dirty="0" smtClean="0"/>
              <a:t>Число хромосом: Вне Сибири 2n = 480-1140.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5714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Баранец  обыкновенный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642919"/>
            <a:ext cx="4041775" cy="43577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Баранец обыкновенный — многолетнее споровое вечнозеленое растение в виде небольшого кустика, чем отличается от стелющихся видов плауна. Несколько прямостоячих стеблей до 5—25 см. высотой часто вильчато ветвятся. Листья расположены так же, как у плаунов,— спирально и густо покрывают стебли. Они линейно-шиловидные, оттопыренные, темно-зеленые. От плаунов баранец отличается также отсутствием спороносных колосков, а споры образуются в почковидных спорангиях, расположенных у основания листочков в средней и верхней части ветвей.</a:t>
            </a:r>
            <a:endParaRPr lang="ru-RU" dirty="0"/>
          </a:p>
        </p:txBody>
      </p:sp>
      <p:sp>
        <p:nvSpPr>
          <p:cNvPr id="24578" name="AutoShape 2" descr="Ужовник обыкновенный - Ophioglossum vulgatum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Ужовник обыкновенный - Ophioglossum vulgatum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Ужовник обыкновенный - Ophioglossum vulgatum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Ужовник обыкновенный - Ophioglossum vulgatum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im5-tub-ru.yandex.net/i?id=214234892-3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00570"/>
            <a:ext cx="3143272" cy="2071702"/>
          </a:xfrm>
          <a:prstGeom prst="rect">
            <a:avLst/>
          </a:prstGeom>
          <a:noFill/>
        </p:spPr>
      </p:pic>
      <p:pic>
        <p:nvPicPr>
          <p:cNvPr id="24588" name="Picture 12" descr="http://im3-tub-ru.yandex.net/i?id=171172769-32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429132"/>
            <a:ext cx="3523176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00528" cy="639762"/>
          </a:xfrm>
        </p:spPr>
        <p:txBody>
          <a:bodyPr/>
          <a:lstStyle/>
          <a:p>
            <a:r>
              <a:rPr lang="ru-RU" dirty="0" smtClean="0"/>
              <a:t>Ежеголовник скученный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1480"/>
            <a:ext cx="4714876" cy="4143404"/>
          </a:xfrm>
        </p:spPr>
        <p:txBody>
          <a:bodyPr>
            <a:noAutofit/>
          </a:bodyPr>
          <a:lstStyle/>
          <a:p>
            <a:r>
              <a:rPr lang="ru-RU" sz="1200" dirty="0" smtClean="0">
                <a:hlinkClick r:id="rId2" tooltip="Стебель"/>
              </a:rPr>
              <a:t>Стебель</a:t>
            </a:r>
            <a:r>
              <a:rPr lang="ru-RU" sz="1200" dirty="0" smtClean="0"/>
              <a:t> прямостоячий равномерно </a:t>
            </a:r>
            <a:r>
              <a:rPr lang="ru-RU" sz="1200" dirty="0" err="1" smtClean="0"/>
              <a:t>олиственный</a:t>
            </a:r>
            <a:r>
              <a:rPr lang="ru-RU" sz="1200" dirty="0" smtClean="0"/>
              <a:t>, 20—40 см высотой.</a:t>
            </a:r>
          </a:p>
          <a:p>
            <a:r>
              <a:rPr lang="ru-RU" sz="1200" dirty="0" smtClean="0">
                <a:hlinkClick r:id="rId3" tooltip="Лист"/>
              </a:rPr>
              <a:t>Листья</a:t>
            </a:r>
            <a:r>
              <a:rPr lang="ru-RU" sz="1200" dirty="0" smtClean="0"/>
              <a:t> очерёдные, без язычков, линейные, цельные, </a:t>
            </a:r>
            <a:r>
              <a:rPr lang="ru-RU" sz="1200" dirty="0" err="1" smtClean="0"/>
              <a:t>цельнокрайние</a:t>
            </a:r>
            <a:r>
              <a:rPr lang="ru-RU" sz="1200" dirty="0" smtClean="0"/>
              <a:t>, значительно длиннее стебля, 8—12 мм шириной, снизу с крыловидным килем.</a:t>
            </a:r>
          </a:p>
          <a:p>
            <a:r>
              <a:rPr lang="ru-RU" sz="1200" dirty="0" smtClean="0">
                <a:hlinkClick r:id="rId4" tooltip="Соцветие"/>
              </a:rPr>
              <a:t>Соцветие</a:t>
            </a:r>
            <a:r>
              <a:rPr lang="ru-RU" sz="1200" dirty="0" smtClean="0"/>
              <a:t> короткое, лишённое нормально развитых листьев, </a:t>
            </a:r>
            <a:r>
              <a:rPr lang="ru-RU" sz="1200" dirty="0" err="1" smtClean="0"/>
              <a:t>неветвистое</a:t>
            </a:r>
            <a:r>
              <a:rPr lang="ru-RU" sz="1200" dirty="0" smtClean="0"/>
              <a:t>, состоит из 1—2 сближенных шаровидных </a:t>
            </a:r>
            <a:r>
              <a:rPr lang="ru-RU" sz="1200" dirty="0" smtClean="0">
                <a:hlinkClick r:id="rId5" tooltip="Головка (ботаника)"/>
              </a:rPr>
              <a:t>головок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6" tooltip="Тычинка"/>
              </a:rPr>
              <a:t>тычиночных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7" tooltip="Цветок"/>
              </a:rPr>
              <a:t>цветков</a:t>
            </a:r>
            <a:r>
              <a:rPr lang="ru-RU" sz="1200" dirty="0" smtClean="0"/>
              <a:t> и 3—6 сидячих (или на ножках) </a:t>
            </a:r>
            <a:r>
              <a:rPr lang="ru-RU" sz="1200" dirty="0" err="1" smtClean="0"/>
              <a:t>головок</a:t>
            </a:r>
            <a:r>
              <a:rPr lang="ru-RU" sz="1200" dirty="0" err="1" smtClean="0">
                <a:hlinkClick r:id="rId8" tooltip="Пестик"/>
              </a:rPr>
              <a:t>пестичных</a:t>
            </a:r>
            <a:r>
              <a:rPr lang="ru-RU" sz="1200" dirty="0" smtClean="0"/>
              <a:t> цветков. Головки пестичных цветков имеют размеры до 20 мм в диаметре. Кроющие листья в 3—5 раз длиннее соцветия. Цветки однополые, погружены в воду, плавают на поверхности или приподняты над водой. </a:t>
            </a:r>
            <a:r>
              <a:rPr lang="ru-RU" sz="1200" dirty="0" smtClean="0">
                <a:hlinkClick r:id="rId9" tooltip="Околоцветник"/>
              </a:rPr>
              <a:t>Околоцветник</a:t>
            </a:r>
            <a:r>
              <a:rPr lang="ru-RU" sz="1200" dirty="0" smtClean="0"/>
              <a:t> состоит из тонких неокрашенных </a:t>
            </a:r>
            <a:r>
              <a:rPr lang="ru-RU" sz="1200" dirty="0" smtClean="0">
                <a:hlinkClick r:id="rId10" tooltip="Листочек (часть околоцветника)"/>
              </a:rPr>
              <a:t>листочков</a:t>
            </a:r>
            <a:r>
              <a:rPr lang="ru-RU" sz="1200" dirty="0" smtClean="0"/>
              <a:t>. Тычинок три, они короткие, с </a:t>
            </a:r>
            <a:r>
              <a:rPr lang="ru-RU" sz="1200" dirty="0" smtClean="0">
                <a:hlinkClick r:id="rId11" tooltip="Пыльник"/>
              </a:rPr>
              <a:t>пыльниками</a:t>
            </a:r>
            <a:r>
              <a:rPr lang="ru-RU" sz="1200" dirty="0" smtClean="0"/>
              <a:t> до 0,75 мм длиной. Пестик один. </a:t>
            </a:r>
            <a:r>
              <a:rPr lang="ru-RU" sz="1200" dirty="0" err="1" smtClean="0">
                <a:hlinkClick r:id="rId12" tooltip="Столбик"/>
              </a:rPr>
              <a:t>Столбик</a:t>
            </a:r>
            <a:r>
              <a:rPr lang="ru-RU" sz="1200" dirty="0" err="1" smtClean="0"/>
              <a:t>короткий</a:t>
            </a:r>
            <a:r>
              <a:rPr lang="ru-RU" sz="1200" dirty="0" smtClean="0"/>
              <a:t>. Ланцетное </a:t>
            </a:r>
            <a:r>
              <a:rPr lang="ru-RU" sz="1200" dirty="0" smtClean="0">
                <a:hlinkClick r:id="rId13" tooltip="Рыльце"/>
              </a:rPr>
              <a:t>рыльце</a:t>
            </a:r>
            <a:r>
              <a:rPr lang="ru-RU" sz="1200" dirty="0" smtClean="0"/>
              <a:t> длиной 0,5—0,75 мм. </a:t>
            </a:r>
            <a:r>
              <a:rPr lang="ru-RU" sz="1200" dirty="0" smtClean="0">
                <a:hlinkClick r:id="rId14" tooltip="Цветение"/>
              </a:rPr>
              <a:t>Цветение</a:t>
            </a:r>
            <a:r>
              <a:rPr lang="ru-RU" sz="1200" dirty="0" smtClean="0"/>
              <a:t> в </a:t>
            </a:r>
            <a:r>
              <a:rPr lang="ru-RU" sz="1200" dirty="0" smtClean="0">
                <a:hlinkClick r:id="rId15" tooltip="Европейская часть России"/>
              </a:rPr>
              <a:t>европейской части России</a:t>
            </a:r>
            <a:r>
              <a:rPr lang="ru-RU" sz="1200" dirty="0" smtClean="0"/>
              <a:t> в июле — августе.</a:t>
            </a:r>
          </a:p>
          <a:p>
            <a:r>
              <a:rPr lang="ru-RU" sz="1200" dirty="0" smtClean="0">
                <a:hlinkClick r:id="rId16" tooltip="Плод"/>
              </a:rPr>
              <a:t>Плоды</a:t>
            </a:r>
            <a:r>
              <a:rPr lang="ru-RU" sz="1200" dirty="0" smtClean="0"/>
              <a:t>, в совокупности образующие жёсткие, колючие шаровидные головки, — зелёные, позднее </a:t>
            </a:r>
            <a:r>
              <a:rPr lang="ru-RU" sz="1400" dirty="0" smtClean="0"/>
              <a:t>темнеющие, с перетяжкой ниже середины, вверху постепенно суженные в столбик, расположены на короткой ножке. </a:t>
            </a:r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r>
              <a:rPr lang="ru-RU" dirty="0" smtClean="0"/>
              <a:t>Полевица булавовидная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642918"/>
            <a:ext cx="4429124" cy="41434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Морфологическое описание: Малолетние растения с тонкими корневыми мочками. Стебли (15) 20-75 см </a:t>
            </a:r>
            <a:r>
              <a:rPr lang="ru-RU" dirty="0" err="1" smtClean="0"/>
              <a:t>выс</a:t>
            </a:r>
            <a:r>
              <a:rPr lang="ru-RU" dirty="0" smtClean="0"/>
              <a:t>., многочисленные, скученные в </a:t>
            </a:r>
            <a:r>
              <a:rPr lang="ru-RU" dirty="0" err="1" smtClean="0"/>
              <a:t>дерновинку</a:t>
            </a:r>
            <a:r>
              <a:rPr lang="ru-RU" dirty="0" smtClean="0"/>
              <a:t>. Листья плоские, 1 - 5 мм </a:t>
            </a:r>
            <a:r>
              <a:rPr lang="ru-RU" dirty="0" err="1" smtClean="0"/>
              <a:t>шир</a:t>
            </a:r>
            <a:r>
              <a:rPr lang="ru-RU" dirty="0" smtClean="0"/>
              <a:t>., коротко заостренные, ярко-зеленые, б. м. шероховатые; прикорневые обычно немногочисленные. Язычки у верхних стеблевых листьев 2-3 мм дл. Метелки 6-20(30) см дл., раскидистые, составляют почти половину высоты всего растения, с длинными тонкими острошероховатыми веточками. Колоски </a:t>
            </a:r>
            <a:r>
              <a:rPr lang="ru-RU" dirty="0" err="1" smtClean="0"/>
              <a:t>ок</a:t>
            </a:r>
            <a:r>
              <a:rPr lang="ru-RU" dirty="0" smtClean="0"/>
              <a:t>. 2 мм дл., зеленые или бледно-фиолетовые. Колосковые чешуи почти равные, по килю слегка шероховатые. Нижние цветковые чешуи немного короче колосковых, продолговато-яйцевидные, без ости; верхние очень мелкие (</a:t>
            </a:r>
            <a:r>
              <a:rPr lang="ru-RU" dirty="0" err="1" smtClean="0"/>
              <a:t>ок</a:t>
            </a:r>
            <a:r>
              <a:rPr lang="ru-RU" dirty="0" smtClean="0"/>
              <a:t>. 0. 2 мм дл. ) или совсем отсутствуют. Пыльники короткоэллиптические или овальные, 0. 3-0. 6 мм дл., желтые или фиолетовые.</a:t>
            </a:r>
            <a:br>
              <a:rPr lang="ru-RU" dirty="0" smtClean="0"/>
            </a:br>
            <a:r>
              <a:rPr lang="ru-RU" dirty="0" smtClean="0"/>
              <a:t>Число хромосом: 2n=42.</a:t>
            </a:r>
            <a:endParaRPr lang="ru-RU" dirty="0"/>
          </a:p>
        </p:txBody>
      </p:sp>
      <p:pic>
        <p:nvPicPr>
          <p:cNvPr id="25602" name="Picture 2" descr="Ежеголовник скученный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8596" y="4929198"/>
            <a:ext cx="4000528" cy="1714512"/>
          </a:xfrm>
          <a:prstGeom prst="rect">
            <a:avLst/>
          </a:prstGeom>
          <a:noFill/>
        </p:spPr>
      </p:pic>
      <p:pic>
        <p:nvPicPr>
          <p:cNvPr id="25604" name="Picture 4" descr="http://im5-tub-ru.yandex.net/i?id=240668946-09-72&amp;n=2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14942" y="4857760"/>
            <a:ext cx="365265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Цинна широколистная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642918"/>
            <a:ext cx="4000528" cy="45005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Корневища стелющиеся, с побегами. Стебли до 2 м </a:t>
            </a:r>
            <a:r>
              <a:rPr lang="ru-RU" dirty="0" err="1" smtClean="0"/>
              <a:t>выс</a:t>
            </a:r>
            <a:r>
              <a:rPr lang="ru-RU" dirty="0" smtClean="0"/>
              <a:t>., прямостоячие, гладкие. Листья до 1.5 см </a:t>
            </a:r>
            <a:r>
              <a:rPr lang="ru-RU" dirty="0" err="1" smtClean="0"/>
              <a:t>шир</a:t>
            </a:r>
            <a:r>
              <a:rPr lang="ru-RU" dirty="0" smtClean="0"/>
              <a:t>., плоские, с выдающейся белой срединной жилкой, шероховатые по краям и жилкам. Метелки 15-30 см дл., 5-10 см </a:t>
            </a:r>
            <a:r>
              <a:rPr lang="ru-RU" dirty="0" err="1" smtClean="0"/>
              <a:t>шир</a:t>
            </a:r>
            <a:r>
              <a:rPr lang="ru-RU" dirty="0" smtClean="0"/>
              <a:t>., раскидистые, с поникающими веточками. Колоски светло-зеленые, 3-4 мм дл., плоские, сжатые с боков. Колосковые чешуи линейно-ланцетные, заостренные, немного длиннее цветковых. Нижние цветковые чешуи яйцевидные, слабошероховатые, по жилкам с короткими волосками, на верхушке 2-зубчатые и в вырезке между зубцами несущие короткую (</a:t>
            </a:r>
            <a:r>
              <a:rPr lang="ru-RU" dirty="0" err="1" smtClean="0"/>
              <a:t>ок</a:t>
            </a:r>
            <a:r>
              <a:rPr lang="ru-RU" dirty="0" smtClean="0"/>
              <a:t>. 0.5 мм) прямую ось.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r>
              <a:rPr lang="ru-RU" dirty="0" smtClean="0"/>
              <a:t>    Овсяница высочайшая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571481"/>
            <a:ext cx="4500594" cy="45720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Растения однодомные. Побеги вневлагалищные, у основания с кожистыми чешуевидными листьями. Влагалища почти до основания расщепленные, шероховатые. Пластинки листьев плоские, сверху </a:t>
            </a:r>
            <a:r>
              <a:rPr lang="ru-RU" dirty="0" err="1" smtClean="0"/>
              <a:t>безребристые</a:t>
            </a:r>
            <a:r>
              <a:rPr lang="ru-RU" dirty="0" smtClean="0"/>
              <a:t>. Метелки </a:t>
            </a:r>
            <a:r>
              <a:rPr lang="ru-RU" dirty="0" err="1" smtClean="0"/>
              <a:t>шорокораскидистые</a:t>
            </a:r>
            <a:r>
              <a:rPr lang="ru-RU" dirty="0" smtClean="0"/>
              <a:t>, с </a:t>
            </a:r>
            <a:r>
              <a:rPr lang="ru-RU" dirty="0" err="1" smtClean="0"/>
              <a:t>многоколосковыми</a:t>
            </a:r>
            <a:r>
              <a:rPr lang="ru-RU" dirty="0" smtClean="0"/>
              <a:t> сильно шероховатыми веточками. Колосковые чешуи б.м. кожистые, сходные по консистенции с нижними цветковыми чешуями, последние без киля, безостые. Нижние цветковые чешуи 5-6 мм дл., по спинке по всей поверхности шероховатые, с 3 жилками. Пыльники 2.5-3.5 мм дл. Завязь на верхушке </a:t>
            </a:r>
            <a:r>
              <a:rPr lang="ru-RU" dirty="0" err="1" smtClean="0"/>
              <a:t>густоволосистая</a:t>
            </a:r>
            <a:r>
              <a:rPr lang="ru-RU" dirty="0" smtClean="0"/>
              <a:t>. Зерновки в основании слипаются с цветковыми чешуями, с брюшной стороны желобчатые, с длинным линейным семенным рубчиком.</a:t>
            </a:r>
            <a:endParaRPr lang="ru-RU" dirty="0"/>
          </a:p>
        </p:txBody>
      </p:sp>
      <p:sp>
        <p:nvSpPr>
          <p:cNvPr id="26628" name="AutoShape 4" descr="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Рис.1.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8" name="Picture 14" descr="http://im4-tub-ru.yandex.net/i?id=60758328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643446"/>
            <a:ext cx="3429024" cy="1989623"/>
          </a:xfrm>
          <a:prstGeom prst="rect">
            <a:avLst/>
          </a:prstGeom>
          <a:noFill/>
        </p:spPr>
      </p:pic>
      <p:pic>
        <p:nvPicPr>
          <p:cNvPr id="26640" name="Picture 16" descr="http://im2-tub-ru.yandex.net/i?id=399671304-1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786323"/>
            <a:ext cx="4000528" cy="18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0"/>
            <a:ext cx="4040188" cy="639762"/>
          </a:xfrm>
        </p:spPr>
        <p:txBody>
          <a:bodyPr/>
          <a:lstStyle/>
          <a:p>
            <a:r>
              <a:rPr lang="ru-RU" dirty="0" smtClean="0"/>
              <a:t>Осока  </a:t>
            </a:r>
            <a:r>
              <a:rPr lang="ru-RU" dirty="0" err="1" smtClean="0"/>
              <a:t>вздутоносная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714357"/>
            <a:ext cx="3829048" cy="378621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Мешочки горизонтально-оттопыренные, широко-вздуто-яйцевидные, зеленые, колбообразные, собранные в плотные колоски и быстро суженные в цилиндрический удлиненный носик. Пестичные колоски 5-8 см дл. Мощное растение с </a:t>
            </a:r>
            <a:r>
              <a:rPr lang="ru-RU" dirty="0" err="1" smtClean="0"/>
              <a:t>тесьмовидными</a:t>
            </a:r>
            <a:r>
              <a:rPr lang="ru-RU" dirty="0" smtClean="0"/>
              <a:t>, 8-15 мм </a:t>
            </a:r>
            <a:r>
              <a:rPr lang="ru-RU" dirty="0" err="1" smtClean="0"/>
              <a:t>шир</a:t>
            </a:r>
            <a:r>
              <a:rPr lang="ru-RU" dirty="0" smtClean="0"/>
              <a:t>. листьями. </a:t>
            </a:r>
            <a:r>
              <a:rPr lang="ru-RU" dirty="0" err="1" smtClean="0"/>
              <a:t>Выс</a:t>
            </a:r>
            <a:r>
              <a:rPr lang="ru-RU" dirty="0" smtClean="0"/>
              <a:t>. 60-120 см.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err="1" smtClean="0"/>
              <a:t>Ладьян</a:t>
            </a:r>
            <a:r>
              <a:rPr lang="ru-RU" dirty="0" smtClean="0"/>
              <a:t> </a:t>
            </a:r>
            <a:r>
              <a:rPr lang="ru-RU" dirty="0" err="1" smtClean="0"/>
              <a:t>трехнадрезный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571481"/>
            <a:ext cx="4398965" cy="44291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Многолетнее травянистое растение, лишенное хлорофилла (</a:t>
            </a:r>
            <a:r>
              <a:rPr lang="ru-RU" dirty="0" err="1" smtClean="0"/>
              <a:t>сапротроф</a:t>
            </a:r>
            <a:r>
              <a:rPr lang="ru-RU" dirty="0" smtClean="0"/>
              <a:t>), с подземным ветвистым беловатым коралловидным корневищем, лишенным корней. Цветоносы желтоватые, 14-32 см высотой. Соцветие - рыхлая кисть из 2-11 зеленовато-желтоватых поникающих цветков. Цветки неправильные, губа трехлопастная, с маленькими </a:t>
            </a:r>
            <a:r>
              <a:rPr lang="ru-RU" dirty="0" err="1" smtClean="0"/>
              <a:t>зубчикообраз-ными</a:t>
            </a:r>
            <a:r>
              <a:rPr lang="ru-RU" dirty="0" smtClean="0"/>
              <a:t> боковыми лопастями, с большой конечной долей, беловатой, близ основания с двумя красноватыми полосками и крапинами. Плод - поникающая коробочка. Цветет в мае-июне, плодоносит в июле - августе. </a:t>
            </a:r>
            <a:r>
              <a:rPr lang="ru-RU" dirty="0" err="1" smtClean="0"/>
              <a:t>Завязываемость</a:t>
            </a:r>
            <a:r>
              <a:rPr lang="ru-RU" dirty="0" smtClean="0"/>
              <a:t> плодов высокая. Размножение семенное</a:t>
            </a:r>
            <a:endParaRPr lang="ru-RU" dirty="0"/>
          </a:p>
        </p:txBody>
      </p:sp>
      <p:pic>
        <p:nvPicPr>
          <p:cNvPr id="27650" name="Picture 2" descr="http://im3-tub-ru.yandex.net/i?id=402674981-6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71942"/>
            <a:ext cx="3429024" cy="2566376"/>
          </a:xfrm>
          <a:prstGeom prst="rect">
            <a:avLst/>
          </a:prstGeom>
          <a:noFill/>
        </p:spPr>
      </p:pic>
      <p:pic>
        <p:nvPicPr>
          <p:cNvPr id="27654" name="Picture 6" descr="http://orhideiust-kut.chat.ru/ris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90458"/>
            <a:ext cx="3429024" cy="235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tva20998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23078A-5A95-41C6-B6FC-B30F75ECBD99}"/>
</file>

<file path=customXml/itemProps2.xml><?xml version="1.0" encoding="utf-8"?>
<ds:datastoreItem xmlns:ds="http://schemas.openxmlformats.org/officeDocument/2006/customXml" ds:itemID="{D71C721D-832B-4F5F-A31A-D3FB89568CEE}"/>
</file>

<file path=customXml/itemProps3.xml><?xml version="1.0" encoding="utf-8"?>
<ds:datastoreItem xmlns:ds="http://schemas.openxmlformats.org/officeDocument/2006/customXml" ds:itemID="{463C1ECA-0A74-440F-8557-B3398BD6D752}"/>
</file>

<file path=docProps/app.xml><?xml version="1.0" encoding="utf-8"?>
<Properties xmlns="http://schemas.openxmlformats.org/officeDocument/2006/extended-properties" xmlns:vt="http://schemas.openxmlformats.org/officeDocument/2006/docPropsVTypes">
  <Template>listva20998</Template>
  <TotalTime>392</TotalTime>
  <Words>4071</Words>
  <Application>Microsoft Office PowerPoint</Application>
  <PresentationFormat>Экран (4:3)</PresentationFormat>
  <Paragraphs>251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listva20998</vt:lpstr>
      <vt:lpstr>Кологривский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учитель</cp:lastModifiedBy>
  <cp:revision>42</cp:revision>
  <dcterms:created xsi:type="dcterms:W3CDTF">2012-11-02T14:21:19Z</dcterms:created>
  <dcterms:modified xsi:type="dcterms:W3CDTF">2013-06-28T10:08:19Z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