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9" r:id="rId5"/>
    <p:sldId id="270" r:id="rId6"/>
    <p:sldId id="271" r:id="rId7"/>
    <p:sldId id="272" r:id="rId8"/>
    <p:sldId id="273" r:id="rId9"/>
    <p:sldId id="290" r:id="rId10"/>
    <p:sldId id="288" r:id="rId11"/>
    <p:sldId id="28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9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59" autoAdjust="0"/>
  </p:normalViewPr>
  <p:slideViewPr>
    <p:cSldViewPr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1E49-58E8-4BAD-AE29-883D2AE1CBB1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EEF1E-6E32-4236-971A-3AA4A0C052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1E49-58E8-4BAD-AE29-883D2AE1CBB1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EEF1E-6E32-4236-971A-3AA4A0C052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1E49-58E8-4BAD-AE29-883D2AE1CBB1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EEF1E-6E32-4236-971A-3AA4A0C052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1E49-58E8-4BAD-AE29-883D2AE1CBB1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EEF1E-6E32-4236-971A-3AA4A0C052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1E49-58E8-4BAD-AE29-883D2AE1CBB1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EEF1E-6E32-4236-971A-3AA4A0C052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1E49-58E8-4BAD-AE29-883D2AE1CBB1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EEF1E-6E32-4236-971A-3AA4A0C052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1E49-58E8-4BAD-AE29-883D2AE1CBB1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EEF1E-6E32-4236-971A-3AA4A0C052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1E49-58E8-4BAD-AE29-883D2AE1CBB1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EEF1E-6E32-4236-971A-3AA4A0C052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1E49-58E8-4BAD-AE29-883D2AE1CBB1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EEF1E-6E32-4236-971A-3AA4A0C052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1E49-58E8-4BAD-AE29-883D2AE1CBB1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EEF1E-6E32-4236-971A-3AA4A0C052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1E49-58E8-4BAD-AE29-883D2AE1CBB1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EEF1E-6E32-4236-971A-3AA4A0C052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41E49-58E8-4BAD-AE29-883D2AE1CBB1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EEF1E-6E32-4236-971A-3AA4A0C052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3%D0%B5%D1%80%D0%BE%D0%B9_%D0%A1%D0%BE%D1%86%D0%B8%D0%B0%D0%BB%D0%B8%D1%81%D1%82%D0%B8%D1%87%D0%B5%D1%81%D0%BA%D0%BE%D0%B3%D0%BE_%D0%A2%D1%80%D1%83%D0%B4%D0%B0" TargetMode="External"/><Relationship Id="rId13" Type="http://schemas.openxmlformats.org/officeDocument/2006/relationships/hyperlink" Target="http://ru.wikipedia.org/wiki/%D0%A1%D0%BE%D1%8E%D0%B7_%D0%BF%D0%B8%D1%81%D0%B0%D1%82%D0%B5%D0%BB%D0%B5%D0%B9_%D0%A0%D0%BE%D1%81%D1%81%D0%B8%D0%B8" TargetMode="External"/><Relationship Id="rId18" Type="http://schemas.openxmlformats.org/officeDocument/2006/relationships/hyperlink" Target="http://ru.wikipedia.org/wiki/1954" TargetMode="External"/><Relationship Id="rId3" Type="http://schemas.openxmlformats.org/officeDocument/2006/relationships/hyperlink" Target="http://ru.wikipedia.org/wiki/%D0%9A%D0%BE%D0%BD%D1%81%D1%82%D1%80%D1%83%D0%BA%D1%82%D0%BE%D1%80" TargetMode="External"/><Relationship Id="rId7" Type="http://schemas.openxmlformats.org/officeDocument/2006/relationships/hyperlink" Target="http://ru.wikipedia.org/wiki/%D0%93%D0%B5%D0%BD%D0%B5%D1%80%D0%B0%D0%BB-%D0%BB%D0%B5%D0%B9%D1%82%D0%B5%D0%BD%D0%B0%D0%BD%D1%82" TargetMode="External"/><Relationship Id="rId12" Type="http://schemas.openxmlformats.org/officeDocument/2006/relationships/hyperlink" Target="http://ru.wikipedia.org/wiki/%D0%9E%D1%80%D0%B4%D0%B5%D0%BD_%D0%A1%D0%B2%D1%8F%D1%82%D0%BE%D0%B3%D0%BE_%D0%90%D0%BD%D0%B4%D1%80%D0%B5%D1%8F_%D0%9F%D0%B5%D1%80%D0%B2%D0%BE%D0%B7%D0%B2%D0%B0%D0%BD%D0%BD%D0%BE%D0%B3%D0%BE_%D0%A0%D0%BE%D1%81%D1%81%D0%B8%D0%B9%D1%81%D0%BA%D0%BE%D0%B9_%D0%A4%D0%B5%D0%B4%D0%B5%D1%80%D0%B0%D1%86%D0%B8%D0%B8" TargetMode="External"/><Relationship Id="rId17" Type="http://schemas.openxmlformats.org/officeDocument/2006/relationships/hyperlink" Target="http://ru.wikipedia.org/wiki/1950" TargetMode="External"/><Relationship Id="rId2" Type="http://schemas.openxmlformats.org/officeDocument/2006/relationships/image" Target="../media/image3.jpeg"/><Relationship Id="rId16" Type="http://schemas.openxmlformats.org/officeDocument/2006/relationships/hyperlink" Target="http://ru.wikipedia.org/wiki/%D0%92%D0%B5%D1%80%D1%85%D0%BE%D0%B2%D0%BD%D1%8B%D0%B9_%D1%81%D0%BE%D0%B2%D0%B5%D1%82_%D0%A1%D0%A1%D0%A1%D0%A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A0%D0%BE%D1%81%D1%81%D0%B8%D1%8F" TargetMode="External"/><Relationship Id="rId11" Type="http://schemas.openxmlformats.org/officeDocument/2006/relationships/hyperlink" Target="http://ru.wikipedia.org/wiki/%D0%93%D0%B5%D1%80%D0%BE%D0%B9_%D0%A0%D0%BE%D1%81%D1%81%D0%B8%D0%B9%D1%81%D0%BA%D0%BE%D0%B9_%D0%A4%D0%B5%D0%B4%D0%B5%D1%80%D0%B0%D1%86%D0%B8%D0%B8" TargetMode="External"/><Relationship Id="rId5" Type="http://schemas.openxmlformats.org/officeDocument/2006/relationships/hyperlink" Target="http://ru.wikipedia.org/wiki/%D0%A1%D0%A1%D0%A1%D0%A0" TargetMode="External"/><Relationship Id="rId15" Type="http://schemas.openxmlformats.org/officeDocument/2006/relationships/hyperlink" Target="http://ru.wikipedia.org/wiki/1952_%D0%B3%D0%BE%D0%B4" TargetMode="External"/><Relationship Id="rId10" Type="http://schemas.openxmlformats.org/officeDocument/2006/relationships/hyperlink" Target="http://ru.wikipedia.org/wiki/%D0%9B%D0%B5%D0%BD%D0%B8%D0%BD%D1%81%D0%BA%D0%B0%D1%8F_%D0%BF%D1%80%D0%B5%D0%BC%D0%B8%D1%8F" TargetMode="External"/><Relationship Id="rId19" Type="http://schemas.openxmlformats.org/officeDocument/2006/relationships/hyperlink" Target="http://ru.wikipedia.org/wiki/%D0%93%D0%B5%D1%80%D0%BE%D0%B9_%D0%A0%D0%BE%D1%81%D1%81%D0%B8%D0%B8" TargetMode="External"/><Relationship Id="rId4" Type="http://schemas.openxmlformats.org/officeDocument/2006/relationships/hyperlink" Target="http://ru.wikipedia.org/wiki/%D0%9E%D1%80%D1%83%D0%B6%D0%B8%D0%B5" TargetMode="External"/><Relationship Id="rId9" Type="http://schemas.openxmlformats.org/officeDocument/2006/relationships/hyperlink" Target="http://ru.wikipedia.org/wiki/%D0%A1%D1%82%D0%B0%D0%BB%D0%B8%D0%BD%D1%81%D0%BA%D0%B0%D1%8F_%D0%BF%D1%80%D0%B5%D0%BC%D0%B8%D1%8F" TargetMode="External"/><Relationship Id="rId14" Type="http://schemas.openxmlformats.org/officeDocument/2006/relationships/hyperlink" Target="http://ru.wikipedia.org/wiki/%D0%9A%D0%9F%D0%A1%D0%A1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lide-share.ru/slide/3006977.jpeg">
            <a:extLst>
              <a:ext uri="{FF2B5EF4-FFF2-40B4-BE49-F238E27FC236}">
                <a16:creationId xmlns:a16="http://schemas.microsoft.com/office/drawing/2014/main" id="{AEC1A403-40BC-442D-A9F2-5E7EE0CFD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atalog-guns.narod.ru/images/Rossij/Rossij_zonawar_ru_0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642918"/>
            <a:ext cx="5256228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9"/>
            <a:ext cx="857256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66"/>
                </a:solidFill>
              </a:rPr>
              <a:t>Меры безопасности при обращении с оружием: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214422"/>
            <a:ext cx="8429684" cy="481978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400" b="1" dirty="0">
                <a:solidFill>
                  <a:srgbClr val="FFFF00"/>
                </a:solidFill>
              </a:rPr>
              <a:t>Категорически запрещается:</a:t>
            </a:r>
          </a:p>
          <a:p>
            <a:pPr>
              <a:lnSpc>
                <a:spcPct val="80000"/>
              </a:lnSpc>
              <a:defRPr/>
            </a:pPr>
            <a:r>
              <a:rPr lang="ru-RU" b="1" dirty="0">
                <a:solidFill>
                  <a:srgbClr val="FFFF00"/>
                </a:solidFill>
              </a:rPr>
              <a:t>нарушать правила обращения с оружием;</a:t>
            </a:r>
          </a:p>
          <a:p>
            <a:pPr>
              <a:lnSpc>
                <a:spcPct val="80000"/>
              </a:lnSpc>
              <a:defRPr/>
            </a:pPr>
            <a:r>
              <a:rPr lang="ru-RU" b="1" dirty="0">
                <a:solidFill>
                  <a:srgbClr val="FFFF00"/>
                </a:solidFill>
              </a:rPr>
              <a:t>допускать лиц, не имеющих  твёрдых практических навыков обращения с оружием при стрельбе;</a:t>
            </a:r>
          </a:p>
          <a:p>
            <a:pPr>
              <a:lnSpc>
                <a:spcPct val="80000"/>
              </a:lnSpc>
              <a:defRPr/>
            </a:pPr>
            <a:r>
              <a:rPr lang="ru-RU" b="1" dirty="0">
                <a:solidFill>
                  <a:srgbClr val="FFFF00"/>
                </a:solidFill>
              </a:rPr>
              <a:t>прицеливаться и направлять оружие на людей, а также в любые стороны независимо от того, заряжено оружие или нет;</a:t>
            </a:r>
          </a:p>
          <a:p>
            <a:pPr>
              <a:lnSpc>
                <a:spcPct val="80000"/>
              </a:lnSpc>
              <a:defRPr/>
            </a:pPr>
            <a:r>
              <a:rPr lang="ru-RU" b="1" dirty="0">
                <a:solidFill>
                  <a:srgbClr val="FFFF00"/>
                </a:solidFill>
              </a:rPr>
              <a:t>разбирать, ударять, ронять патроны, трогать капсюль;</a:t>
            </a:r>
          </a:p>
          <a:p>
            <a:pPr>
              <a:lnSpc>
                <a:spcPct val="80000"/>
              </a:lnSpc>
              <a:defRPr/>
            </a:pPr>
            <a:r>
              <a:rPr lang="ru-RU" b="1" dirty="0">
                <a:solidFill>
                  <a:srgbClr val="FFFF00"/>
                </a:solidFill>
              </a:rPr>
              <a:t>брать, трогать оружие на огневом рубеже или подходить к нему без разрешения руководителя стрельбы на участке;</a:t>
            </a:r>
          </a:p>
          <a:p>
            <a:pPr>
              <a:lnSpc>
                <a:spcPct val="80000"/>
              </a:lnSpc>
              <a:defRPr/>
            </a:pPr>
            <a:r>
              <a:rPr lang="ru-RU" b="1" dirty="0">
                <a:solidFill>
                  <a:srgbClr val="FFFF00"/>
                </a:solidFill>
              </a:rPr>
              <a:t>оставлять оружие без присмотра и передавать его другим лицам без разрешения руководителя стрельбы на участке;</a:t>
            </a:r>
          </a:p>
          <a:p>
            <a:pPr>
              <a:lnSpc>
                <a:spcPct val="80000"/>
              </a:lnSpc>
              <a:defRPr/>
            </a:pPr>
            <a:r>
              <a:rPr lang="ru-RU" b="1" dirty="0">
                <a:solidFill>
                  <a:srgbClr val="FFFF00"/>
                </a:solidFill>
              </a:rPr>
              <a:t>заряжать оружие до команды руководителя стрельбы;</a:t>
            </a:r>
          </a:p>
          <a:p>
            <a:pPr>
              <a:lnSpc>
                <a:spcPct val="80000"/>
              </a:lnSpc>
              <a:defRPr/>
            </a:pPr>
            <a:r>
              <a:rPr lang="ru-RU" b="1" dirty="0">
                <a:solidFill>
                  <a:srgbClr val="FFFF00"/>
                </a:solidFill>
              </a:rPr>
              <a:t>производить стрельбу из неисправного оружия;</a:t>
            </a:r>
          </a:p>
          <a:p>
            <a:pPr>
              <a:lnSpc>
                <a:spcPct val="80000"/>
              </a:lnSpc>
              <a:defRPr/>
            </a:pPr>
            <a:r>
              <a:rPr lang="ru-RU" b="1" dirty="0">
                <a:solidFill>
                  <a:srgbClr val="FFFF00"/>
                </a:solidFill>
              </a:rPr>
              <a:t>вести огонь за пределы указанного для стрельбы направления или по укрытию, на котором поднят красный флаг;</a:t>
            </a:r>
          </a:p>
          <a:p>
            <a:pPr>
              <a:lnSpc>
                <a:spcPct val="80000"/>
              </a:lnSpc>
              <a:defRPr/>
            </a:pPr>
            <a:r>
              <a:rPr lang="ru-RU" b="1" dirty="0">
                <a:solidFill>
                  <a:srgbClr val="FFFF00"/>
                </a:solidFill>
              </a:rPr>
              <a:t>продолжать стрельбу после сигнала «Отбой!» и после подъема белого флага на укрытии;</a:t>
            </a:r>
          </a:p>
          <a:p>
            <a:pPr>
              <a:lnSpc>
                <a:spcPct val="80000"/>
              </a:lnSpc>
              <a:defRPr/>
            </a:pPr>
            <a:r>
              <a:rPr lang="ru-RU" b="1" dirty="0">
                <a:solidFill>
                  <a:srgbClr val="FFFF00"/>
                </a:solidFill>
              </a:rPr>
              <a:t>стрелять в тире одновременно из разных видов оружия;</a:t>
            </a:r>
          </a:p>
          <a:p>
            <a:pPr>
              <a:lnSpc>
                <a:spcPct val="80000"/>
              </a:lnSpc>
              <a:defRPr/>
            </a:pPr>
            <a:r>
              <a:rPr lang="ru-RU" b="1" dirty="0">
                <a:solidFill>
                  <a:srgbClr val="FFFF00"/>
                </a:solidFill>
              </a:rPr>
              <a:t>выносить заряженное оружие с огневого рубежа;</a:t>
            </a:r>
          </a:p>
          <a:p>
            <a:pPr>
              <a:lnSpc>
                <a:spcPct val="80000"/>
              </a:lnSpc>
              <a:defRPr/>
            </a:pPr>
            <a:r>
              <a:rPr lang="ru-RU" b="1" dirty="0">
                <a:solidFill>
                  <a:srgbClr val="FFFF00"/>
                </a:solidFill>
              </a:rPr>
              <a:t>от сигнала «Отбой» до сигнала </a:t>
            </a:r>
            <a:r>
              <a:rPr lang="ru-RU" b="1">
                <a:solidFill>
                  <a:srgbClr val="FFFF00"/>
                </a:solidFill>
              </a:rPr>
              <a:t>«Огонь» </a:t>
            </a:r>
            <a:r>
              <a:rPr lang="ru-RU" b="1" dirty="0">
                <a:solidFill>
                  <a:srgbClr val="FFFF00"/>
                </a:solidFill>
              </a:rPr>
              <a:t>кому бы то ни было находиться на огневом рубеже.</a:t>
            </a:r>
          </a:p>
        </p:txBody>
      </p:sp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28596" y="214290"/>
            <a:ext cx="8429684" cy="415498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Назначение и боевые свойства автомата Калашникова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1762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1762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Автомат Калашникова является основным видом автоматического стрелкового оружия в Вооруженных силах РФ. Он прост по устройству и имеет высокие боевые и эксплуатационные качества. 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+mj-lt"/>
                <a:ea typeface="Times New Roman" pitchFamily="18" charset="0"/>
                <a:cs typeface="Arial" pitchFamily="34" charset="0"/>
              </a:rPr>
              <a:t>А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втомат Калашникова является индивидуальным оружием и предназначен для уничтожения живой силы противника. </a:t>
            </a:r>
          </a:p>
          <a:p>
            <a:pPr marL="0" marR="0" lvl="0" indent="1762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В рукопашном бою к автомату присоединяется штык-нож. Для стрельбы из автомата в основном применяются патроны: 7,62</a:t>
            </a:r>
            <a:r>
              <a:rPr kumimoji="0" lang="ru-RU" sz="2000" b="0" i="0" u="none" strike="noStrike" cap="none" normalizeH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и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5,45 мм. с обыкновенными, трассирующими и бронебойно-зажигательными пулями.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1762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Из автомата можно вести как </a:t>
            </a:r>
            <a:r>
              <a:rPr kumimoji="0" lang="ru-RU" sz="2000" b="0" i="1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автоматический огонь, 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так и </a:t>
            </a:r>
            <a:r>
              <a:rPr kumimoji="0" lang="ru-RU" sz="2000" b="0" i="1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одиночный огонь 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(стрельбу одиночными выстрелами). Основным является автоматический огонь.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5" name="Picture 24" descr="ak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4857760"/>
            <a:ext cx="6191250" cy="18573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</p:spTree>
  </p:cSld>
  <p:clrMapOvr>
    <a:masterClrMapping/>
  </p:clrMapOvr>
  <p:transition>
    <p:pull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19" y="857235"/>
          <a:ext cx="8643999" cy="5490144"/>
        </p:xfrm>
        <a:graphic>
          <a:graphicData uri="http://schemas.openxmlformats.org/drawingml/2006/table">
            <a:tbl>
              <a:tblPr/>
              <a:tblGrid>
                <a:gridCol w="52951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87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49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Характеристики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633" marR="19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АКМ</a:t>
                      </a:r>
                      <a:endParaRPr lang="ru-RU" sz="1200" b="1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633" marR="19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АК 74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633" marR="19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9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Калибр ствола, мм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633" marR="19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7,62</a:t>
                      </a:r>
                      <a:endParaRPr lang="ru-RU" sz="120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633" marR="19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5,45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633" marR="19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49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Дальность действительного огня, м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633" marR="19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 400</a:t>
                      </a:r>
                      <a:endParaRPr lang="ru-RU" sz="120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633" marR="19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 800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633" marR="19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9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Прицельная дальность стрельбы, м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633" marR="19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1000</a:t>
                      </a:r>
                      <a:endParaRPr lang="ru-RU" sz="120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633" marR="19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633" marR="19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4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Дальность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633" marR="19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9633" marR="19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9633" marR="19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4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прямого выстрела, м: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633" marR="19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9633" marR="19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9633" marR="19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49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 грудной фигуре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633" marR="19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350</a:t>
                      </a:r>
                      <a:endParaRPr lang="ru-RU" sz="120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633" marR="19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440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633" marR="19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49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 бегущей фигуре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633" marR="19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525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633" marR="19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625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633" marR="19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64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Дальность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633" marR="19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9633" marR="19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9633" marR="19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64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сосредоточенного огня, м: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633" marR="19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9633" marR="19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9633" marR="19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49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 наземным целям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633" marR="19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 800</a:t>
                      </a:r>
                      <a:endParaRPr lang="ru-RU" sz="120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633" marR="19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 500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633" marR="19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49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 самолетам и парашютистам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633" marR="19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 500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633" marR="19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 500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633" marR="19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49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Темп стрельбы, </a:t>
                      </a:r>
                      <a:r>
                        <a:rPr lang="ru-RU" sz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выстр</a:t>
                      </a: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./мин.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633" marR="19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Около 600</a:t>
                      </a:r>
                      <a:endParaRPr lang="ru-RU" sz="120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633" marR="19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633" marR="19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64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Боевая скорострельность,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633" marR="19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9633" marR="19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9633" marR="19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64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выстр</a:t>
                      </a:r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./мин.: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633" marR="19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9633" marR="19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9633" marR="19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49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 стрельбе очередями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633" marR="19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 100</a:t>
                      </a:r>
                      <a:endParaRPr lang="ru-RU" sz="120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633" marR="19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 100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633" marR="19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64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 стрельбе одиночными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633" marR="19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9633" marR="19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9633" marR="19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49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выстрелами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633" marR="19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 50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633" marR="19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 40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633" marR="19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49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Масса со снаряженным магазином, кг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633" marR="19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3,6</a:t>
                      </a:r>
                      <a:endParaRPr lang="ru-RU" sz="120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633" marR="19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3,4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633" marR="19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49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Вместимость магазина, патронов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633" marR="19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</a:t>
                      </a:r>
                      <a:endParaRPr lang="ru-RU" sz="120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633" marR="19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r>
                        <a:rPr lang="ru-RU" sz="12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633" marR="19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49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Предельная дальность полета пули, м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633" marR="19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3000</a:t>
                      </a:r>
                      <a:endParaRPr lang="ru-RU" sz="120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633" marR="19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3150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633" marR="19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64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Дальность, на которой сохраняется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633" marR="19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9633" marR="19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9633" marR="19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249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убойное действие пули, м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633" marR="19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1500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633" marR="19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1350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633" marR="19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249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Начальная скорость пули, м/с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633" marR="19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715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633" marR="19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900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633" marR="19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28596" y="285728"/>
            <a:ext cx="842968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ТТХ и боевые свойства:  АКМ </a:t>
            </a:r>
            <a:r>
              <a:rPr lang="ru-RU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</a:t>
            </a:r>
            <a:r>
              <a:rPr lang="ru-RU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АК 74</a:t>
            </a:r>
          </a:p>
        </p:txBody>
      </p:sp>
    </p:spTree>
  </p:cSld>
  <p:clrMapOvr>
    <a:masterClrMapping/>
  </p:clrMapOvr>
  <p:transition>
    <p:pull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ucheba.com/images/clip_image002_000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714356"/>
            <a:ext cx="6929486" cy="42862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sp>
        <p:nvSpPr>
          <p:cNvPr id="3" name="Прямоугольник 2"/>
          <p:cNvSpPr/>
          <p:nvPr/>
        </p:nvSpPr>
        <p:spPr>
          <a:xfrm>
            <a:off x="428596" y="285728"/>
            <a:ext cx="821537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Основные части и механизмы АКМ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5000636"/>
            <a:ext cx="8143932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000" b="1" i="1" dirty="0"/>
              <a:t>1 </a:t>
            </a:r>
            <a:r>
              <a:rPr lang="ru-RU" sz="2000" dirty="0"/>
              <a:t>-ствол со ствольной коробкой, с прицельным приспособлением и прикладом; 2-крышка ствольной коробки; 3- затворная рама; 4-затвор; 5- возвратный механизм; 6- газовая трубка со ствольной накладкой; 7- ударно-спусковой механизм; 8-цевьё; 9-магазин; 10 –пенал, 11-шомпол.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785918" y="2571744"/>
            <a:ext cx="1857388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10800000">
            <a:off x="3571868" y="2571744"/>
            <a:ext cx="7143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357422" y="2643182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11</a:t>
            </a:r>
          </a:p>
        </p:txBody>
      </p:sp>
    </p:spTree>
  </p:cSld>
  <p:clrMapOvr>
    <a:masterClrMapping/>
  </p:clrMapOvr>
  <p:transition>
    <p:pull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357158" y="285728"/>
            <a:ext cx="7786742" cy="59708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Назначение частей и механизмов  АКМ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Ствол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служит для направления полета пули.</a:t>
            </a:r>
            <a:endParaRPr kumimoji="0" lang="ru-RU" sz="7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Ствольная коробка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служит для соединения частей и механизмов автомата, обеспечения закрывания канала ствола затвором и запирания затвора.</a:t>
            </a:r>
            <a:endParaRPr kumimoji="0" lang="ru-RU" sz="7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Крышка ствольной коробки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 предохраняет от загряз нения части и механизмы автомата, помещенные в ствольной коробке.</a:t>
            </a:r>
            <a:endParaRPr kumimoji="0" lang="ru-RU" sz="7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Прицельное приспособление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служит для наводки автомата при стрельбе по целям на различные расстояния и состоит из прицела и мушки.</a:t>
            </a:r>
            <a:endParaRPr kumimoji="0" lang="ru-RU" sz="7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Приклад 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пистолетная рукоятка обеспечивают удобство стрельбы из автомата.</a:t>
            </a:r>
            <a:endParaRPr kumimoji="0" lang="ru-RU" sz="7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Затворная рама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с газовым поршнем предназначена для приведения в действие затвора и ударно-спускового механизма.</a:t>
            </a:r>
            <a:endParaRPr kumimoji="0" lang="ru-RU" sz="7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Затвор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 служит для досылания патрона в патронник, закрывания канала ствола, разбивания капсюля и извлечения из патронника гильзы (патрона).</a:t>
            </a:r>
            <a:endParaRPr kumimoji="0" lang="ru-RU" sz="7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Возвратный механизм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предназначен для возвращения затворной рамы с затвором в переднее положение.</a:t>
            </a:r>
            <a:endParaRPr kumimoji="0" lang="ru-RU" sz="7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Газовая трубка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со ствольной накладкой служит для направления движения газового поршня и предохранения рук от ожогов при стрельбе.</a:t>
            </a:r>
            <a:endParaRPr kumimoji="0" lang="ru-RU" sz="7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Ударно-спусковой механизм предназначен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для спуска курка с боевого взвода или с взвода автоспуска, нанесения удара по ударнику, обеспечения ведения автоматического или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одиночно го огня, прекращения стрельбы, предотвращения выстрелов при незапертом затворе и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для постановки автомата на предохранитель.</a:t>
            </a:r>
            <a:r>
              <a:rPr kumimoji="0" lang="ru-RU" sz="1400" b="0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7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Цевье служит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для удобства действий с автоматом и для предохранения рук от ожогов.</a:t>
            </a:r>
            <a:r>
              <a:rPr kumimoji="0" lang="ru-RU" sz="1400" b="0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7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Магазин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предназначен для помещения патронов и подачи их в ствольную коробку.</a:t>
            </a:r>
            <a:r>
              <a:rPr kumimoji="0" lang="ru-RU" sz="1400" b="0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7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Штык-нож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присоединяется к автомату перед атакой и служит для поражения противника в рукопашном бою, а также может использоваться в качестве ножа, пилы (для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распи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ловки металла) и ножниц (для резки проволоки).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b="1" dirty="0">
                <a:solidFill>
                  <a:srgbClr val="FF0000"/>
                </a:solidFill>
              </a:rPr>
              <a:t>Принцип действия автомата Калашникова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428868"/>
            <a:ext cx="792961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357166"/>
            <a:ext cx="85011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i="1" dirty="0">
                <a:solidFill>
                  <a:srgbClr val="FF0066"/>
                </a:solidFill>
              </a:rPr>
              <a:t>Разборка автомата может быть:</a:t>
            </a:r>
          </a:p>
        </p:txBody>
      </p:sp>
      <p:pic>
        <p:nvPicPr>
          <p:cNvPr id="4" name="Picture 7" descr="104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484313"/>
            <a:ext cx="3886200" cy="26876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5" name="Picture 8" descr="AKС-7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4149725"/>
            <a:ext cx="3886200" cy="1295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7" name="Прямоугольник 6"/>
          <p:cNvSpPr/>
          <p:nvPr/>
        </p:nvSpPr>
        <p:spPr>
          <a:xfrm>
            <a:off x="5286380" y="1285860"/>
            <a:ext cx="3500462" cy="563231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неполная - для чистки, смазки и осмотра автомата;</a:t>
            </a:r>
          </a:p>
          <a:p>
            <a:pPr>
              <a:defRPr/>
            </a:pPr>
            <a:endParaRPr lang="ru-RU" sz="3600" dirty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полная – для чистки автомата при полном загрязнении, ремонте.</a:t>
            </a:r>
          </a:p>
        </p:txBody>
      </p:sp>
    </p:spTree>
  </p:cSld>
  <p:clrMapOvr>
    <a:masterClrMapping/>
  </p:clrMapOvr>
  <p:transition>
    <p:pull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572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Порядок не полной разборки автомата: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857752" y="1071545"/>
            <a:ext cx="4000528" cy="55769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609600" indent="-609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отделить магазин;</a:t>
            </a:r>
          </a:p>
          <a:p>
            <a:pPr marL="609600" indent="-609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проверить  нет ли наличие патрона в патроннике, спустить курок с боевого взвода</a:t>
            </a:r>
          </a:p>
          <a:p>
            <a:pPr marL="609600" indent="-609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вынуть пинал с принадлежностью;</a:t>
            </a:r>
          </a:p>
          <a:p>
            <a:pPr marL="609600" indent="-609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отделить шомпол;</a:t>
            </a:r>
          </a:p>
          <a:p>
            <a:pPr marL="609600" indent="-609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отделить дульный тормоз- компенсатор</a:t>
            </a:r>
          </a:p>
          <a:p>
            <a:pPr marL="609600" indent="-609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отделить крышку ствольной коробки;</a:t>
            </a:r>
          </a:p>
          <a:p>
            <a:pPr marL="609600" indent="-609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отделить возвратный механизм;</a:t>
            </a:r>
          </a:p>
          <a:p>
            <a:pPr marL="609600" indent="-609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отделить затворную раму с затвором;</a:t>
            </a:r>
          </a:p>
          <a:p>
            <a:pPr marL="609600" indent="-609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отделить затвор от затворной рамы;</a:t>
            </a:r>
          </a:p>
          <a:p>
            <a:pPr marL="609600" indent="-609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отделить газовую трубку со ствольной накладкой</a:t>
            </a:r>
            <a:endParaRPr lang="ru-RU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857232"/>
            <a:ext cx="2868612" cy="327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143380"/>
            <a:ext cx="3863975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66"/>
            <a:ext cx="7964488" cy="597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58  0.125 0.16647  C 0.125 0.25837  0.069 0.33295  0 0.33295  C -0.069 0.33295  -0.125 0.25837  -0.125 0.16647  C -0.125 0.07458  -0.069 0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un - История Развития Огнестрельного Оружия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49080"/>
            <a:ext cx="6263977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024668C-8A98-4E4F-9E63-EC619FF73263}"/>
              </a:ext>
            </a:extLst>
          </p:cNvPr>
          <p:cNvSpPr/>
          <p:nvPr/>
        </p:nvSpPr>
        <p:spPr>
          <a:xfrm>
            <a:off x="0" y="38897"/>
            <a:ext cx="9144000" cy="393954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Раздел: «Национальная безопасность и оборона государства»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УРОКА: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«Назначение, боевые свойства, общее устройство автомата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Калашникова. Порядок неполной разборки и сборки автомата»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9814F95-B94F-4F66-9130-507EEF433EA7}"/>
              </a:ext>
            </a:extLst>
          </p:cNvPr>
          <p:cNvSpPr/>
          <p:nvPr/>
        </p:nvSpPr>
        <p:spPr>
          <a:xfrm>
            <a:off x="4609416" y="5571973"/>
            <a:ext cx="4572000" cy="1231106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pPr algn="r"/>
            <a:r>
              <a:rPr lang="ru-RU" dirty="0"/>
              <a:t>«</a:t>
            </a:r>
            <a:r>
              <a:rPr lang="ru-RU" sz="1400" b="1" dirty="0"/>
              <a:t>Я создавал оружие для защиты отеческих границ. </a:t>
            </a:r>
          </a:p>
          <a:p>
            <a:pPr algn="r"/>
            <a:r>
              <a:rPr lang="ru-RU" sz="1400" b="1" dirty="0"/>
              <a:t>Это не моя вина, что иногда оружие используется там, где не должно использоваться. </a:t>
            </a:r>
          </a:p>
          <a:p>
            <a:pPr algn="r"/>
            <a:r>
              <a:rPr lang="ru-RU" sz="1400" b="1" dirty="0"/>
              <a:t>Это вина политиков»</a:t>
            </a:r>
          </a:p>
          <a:p>
            <a:pPr algn="r"/>
            <a:r>
              <a:rPr lang="ru-RU" sz="1400" b="1" dirty="0"/>
              <a:t>М.Т. Калашников</a:t>
            </a:r>
          </a:p>
        </p:txBody>
      </p:sp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285728"/>
            <a:ext cx="8715436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Показатели оценки ученика при выполнении сборки, разборки автомата</a:t>
            </a:r>
            <a:r>
              <a:rPr lang="ru-RU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928802"/>
            <a:ext cx="8286808" cy="480131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pPr>
            <a:r>
              <a:rPr lang="ru-RU" sz="36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разборка 15с-«5», 18с.-«4», 21с.-«3», за время свыше – пересдача;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pPr>
            <a:r>
              <a:rPr lang="ru-RU" sz="36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сборка 21с.-«5», 24с.-«4», 27с.-«3», за время свыше – пересдача;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pPr>
            <a:r>
              <a:rPr lang="ru-RU" sz="36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 каждое нарушение порядка сборки, разборки, а так же нарушение техники безопасности учащийся получает штрафное время 3с. за каждую ошибку.</a:t>
            </a:r>
          </a:p>
        </p:txBody>
      </p:sp>
    </p:spTree>
  </p:cSld>
  <p:clrMapOvr>
    <a:masterClrMapping/>
  </p:clrMapOvr>
  <p:transition>
    <p:pull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3897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Тема занятия: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«Назначение, боевые свойства, общее устройство автомата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Калашникова. Порядок неполной разборки и сборки автомата»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50" normalizeH="0" baseline="0" noProof="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50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Цели занятия: 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1.Познакомить с устройством автомата Калашникова и с биографией его создателя.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Выработать первоначальные  умения и навыки при обращении с оружием.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50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Задачи занятия: 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Познакомиться с историей создания автомата Калашникова.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 Назначение, боевые свойства, общее устройство автомата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Принцип действия автомата Калашникова.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Порядок неполной разборки и сборки после неполной разборки АКМ.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50" normalizeH="0" baseline="0" noProof="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5806284"/>
      </p:ext>
    </p:extLst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3897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занятия: </a:t>
            </a:r>
          </a:p>
          <a:p>
            <a:pPr lvl="0"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«Назначение, боевые свойства, общее устройство автомата</a:t>
            </a:r>
          </a:p>
          <a:p>
            <a:pPr lvl="0"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Калашникова. Порядок неполной разборки и сборки автомата»</a:t>
            </a:r>
          </a:p>
          <a:p>
            <a:pPr algn="just"/>
            <a:endParaRPr lang="ru-RU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just"/>
            <a: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Цели занятия: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1.Познакомить с устройством автомата Калашникова и с биографией его создателя.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Выработать первоначальные  умения и навыки при обращении с оружием.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Задачи занятия: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Познакомиться с историей создания автомата Калашникова.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 Назначение, боевые свойства, общее устройство автомата 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Принцип действия автомата Калашникова.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Порядок неполной разборки и сборки после неполной разборки АКМ.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ka_m_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341438"/>
            <a:ext cx="4224337" cy="518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28596" y="142852"/>
            <a:ext cx="85011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FF0066"/>
                </a:solidFill>
              </a:rPr>
              <a:t>Калашников Михаил Тимофеевич</a:t>
            </a:r>
            <a:endParaRPr lang="ru-RU" sz="4400" b="1" dirty="0"/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4932363" y="1341438"/>
            <a:ext cx="4032250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>
                <a:solidFill>
                  <a:srgbClr val="FF0000"/>
                </a:solidFill>
              </a:rPr>
              <a:t>Выдающийся </a:t>
            </a:r>
            <a:r>
              <a:rPr lang="ru-RU" sz="1600" b="1" dirty="0">
                <a:solidFill>
                  <a:srgbClr val="FF0000"/>
                </a:solidFill>
                <a:hlinkClick r:id="rId3" tooltip="Конструктор"/>
              </a:rPr>
              <a:t>конструктор</a:t>
            </a:r>
            <a:r>
              <a:rPr lang="ru-RU" sz="1600" b="1" dirty="0">
                <a:solidFill>
                  <a:srgbClr val="FF0000"/>
                </a:solidFill>
              </a:rPr>
              <a:t> стрелкового </a:t>
            </a:r>
            <a:r>
              <a:rPr lang="ru-RU" sz="1600" b="1" dirty="0">
                <a:solidFill>
                  <a:srgbClr val="FF0000"/>
                </a:solidFill>
                <a:hlinkClick r:id="rId4" tooltip="Оружие"/>
              </a:rPr>
              <a:t>оружия</a:t>
            </a:r>
            <a:r>
              <a:rPr lang="ru-RU" sz="1600" b="1" dirty="0">
                <a:solidFill>
                  <a:srgbClr val="FF0000"/>
                </a:solidFill>
              </a:rPr>
              <a:t> в </a:t>
            </a:r>
            <a:r>
              <a:rPr lang="ru-RU" sz="1600" b="1" dirty="0">
                <a:solidFill>
                  <a:srgbClr val="FF0000"/>
                </a:solidFill>
                <a:hlinkClick r:id="rId5" tooltip="СССР"/>
              </a:rPr>
              <a:t>СССР</a:t>
            </a:r>
            <a:r>
              <a:rPr lang="ru-RU" sz="1600" b="1" dirty="0">
                <a:solidFill>
                  <a:srgbClr val="FF0000"/>
                </a:solidFill>
              </a:rPr>
              <a:t> и </a:t>
            </a:r>
            <a:r>
              <a:rPr lang="ru-RU" sz="1600" b="1" dirty="0">
                <a:solidFill>
                  <a:srgbClr val="FF0000"/>
                </a:solidFill>
                <a:hlinkClick r:id="rId6" tooltip="Россия"/>
              </a:rPr>
              <a:t>России</a:t>
            </a:r>
            <a:r>
              <a:rPr lang="ru-RU" sz="1600" b="1" dirty="0">
                <a:solidFill>
                  <a:srgbClr val="FF0000"/>
                </a:solidFill>
              </a:rPr>
              <a:t>, доктор технических наук, </a:t>
            </a:r>
            <a:r>
              <a:rPr lang="ru-RU" sz="1600" b="1" dirty="0">
                <a:solidFill>
                  <a:srgbClr val="FF0000"/>
                </a:solidFill>
                <a:hlinkClick r:id="rId7" tooltip="Генерал-лейтенант"/>
              </a:rPr>
              <a:t>генерал-лейтенант</a:t>
            </a:r>
            <a:r>
              <a:rPr lang="ru-RU" sz="1600" b="1" dirty="0">
                <a:solidFill>
                  <a:srgbClr val="FF0000"/>
                </a:solidFill>
              </a:rPr>
              <a:t>, дважды </a:t>
            </a:r>
            <a:r>
              <a:rPr lang="ru-RU" sz="1600" b="1" dirty="0">
                <a:solidFill>
                  <a:srgbClr val="FF0000"/>
                </a:solidFill>
                <a:hlinkClick r:id="rId8" tooltip="Герой Социалистического Труда"/>
              </a:rPr>
              <a:t>Герой Социалистического Труда</a:t>
            </a:r>
            <a:r>
              <a:rPr lang="ru-RU" sz="1600" b="1" dirty="0">
                <a:solidFill>
                  <a:srgbClr val="FF0000"/>
                </a:solidFill>
              </a:rPr>
              <a:t>, лауреат </a:t>
            </a:r>
            <a:r>
              <a:rPr lang="ru-RU" sz="1600" b="1" dirty="0">
                <a:solidFill>
                  <a:srgbClr val="FF0000"/>
                </a:solidFill>
                <a:hlinkClick r:id="rId9" tooltip="Сталинская премия"/>
              </a:rPr>
              <a:t>Сталинской</a:t>
            </a:r>
            <a:r>
              <a:rPr lang="ru-RU" sz="1600" b="1" dirty="0">
                <a:solidFill>
                  <a:srgbClr val="FF0000"/>
                </a:solidFill>
              </a:rPr>
              <a:t> и </a:t>
            </a:r>
            <a:r>
              <a:rPr lang="ru-RU" sz="1600" b="1" dirty="0">
                <a:solidFill>
                  <a:srgbClr val="FF0000"/>
                </a:solidFill>
                <a:hlinkClick r:id="rId10" tooltip="Ленинская премия"/>
              </a:rPr>
              <a:t>Ленинской</a:t>
            </a:r>
            <a:r>
              <a:rPr lang="ru-RU" sz="1600" b="1" dirty="0">
                <a:solidFill>
                  <a:srgbClr val="FF0000"/>
                </a:solidFill>
              </a:rPr>
              <a:t> премий, </a:t>
            </a:r>
            <a:r>
              <a:rPr lang="ru-RU" sz="1600" b="1" dirty="0">
                <a:solidFill>
                  <a:srgbClr val="FF0000"/>
                </a:solidFill>
                <a:hlinkClick r:id="rId11" tooltip="Герой Российской Федерации"/>
              </a:rPr>
              <a:t>Герой Российской Федерации</a:t>
            </a:r>
            <a:r>
              <a:rPr lang="ru-RU" sz="1600" b="1" dirty="0">
                <a:solidFill>
                  <a:srgbClr val="FF0000"/>
                </a:solidFill>
              </a:rPr>
              <a:t>, кавалер </a:t>
            </a:r>
            <a:r>
              <a:rPr lang="ru-RU" sz="1600" b="1" dirty="0">
                <a:solidFill>
                  <a:srgbClr val="FF0000"/>
                </a:solidFill>
                <a:hlinkClick r:id="rId12" tooltip="Орден Святого Андрея Первозванного Российской Федерации"/>
              </a:rPr>
              <a:t>ордена Святого Андрея Первозванного</a:t>
            </a:r>
            <a:r>
              <a:rPr lang="ru-RU" sz="1600" b="1" dirty="0">
                <a:solidFill>
                  <a:srgbClr val="FF0000"/>
                </a:solidFill>
              </a:rPr>
              <a:t>, член </a:t>
            </a:r>
            <a:r>
              <a:rPr lang="ru-RU" sz="1600" b="1" dirty="0">
                <a:solidFill>
                  <a:srgbClr val="FF0000"/>
                </a:solidFill>
                <a:hlinkClick r:id="rId13" tooltip="Союз писателей России"/>
              </a:rPr>
              <a:t>Союза писателей России</a:t>
            </a:r>
            <a:r>
              <a:rPr lang="ru-RU" sz="1600" b="1" dirty="0">
                <a:solidFill>
                  <a:srgbClr val="FF0000"/>
                </a:solidFill>
              </a:rPr>
              <a:t>. Член </a:t>
            </a:r>
            <a:r>
              <a:rPr lang="ru-RU" sz="1600" b="1" dirty="0">
                <a:solidFill>
                  <a:srgbClr val="FF0000"/>
                </a:solidFill>
                <a:hlinkClick r:id="rId14" tooltip="КПСС"/>
              </a:rPr>
              <a:t>КПСС</a:t>
            </a:r>
            <a:r>
              <a:rPr lang="ru-RU" sz="1600" b="1" dirty="0">
                <a:solidFill>
                  <a:srgbClr val="FF0000"/>
                </a:solidFill>
              </a:rPr>
              <a:t> с </a:t>
            </a:r>
            <a:r>
              <a:rPr lang="ru-RU" sz="1600" b="1" dirty="0">
                <a:solidFill>
                  <a:srgbClr val="FF0000"/>
                </a:solidFill>
                <a:hlinkClick r:id="rId15" tooltip="1952 год"/>
              </a:rPr>
              <a:t>1952 года</a:t>
            </a:r>
            <a:r>
              <a:rPr lang="ru-RU" sz="1600" b="1" dirty="0">
                <a:solidFill>
                  <a:srgbClr val="FF0000"/>
                </a:solidFill>
              </a:rPr>
              <a:t>, депутат </a:t>
            </a:r>
            <a:r>
              <a:rPr lang="ru-RU" sz="1600" b="1" dirty="0">
                <a:solidFill>
                  <a:srgbClr val="FF0000"/>
                </a:solidFill>
                <a:hlinkClick r:id="rId16" tooltip="Верховный совет СССР"/>
              </a:rPr>
              <a:t>Верховного совета СССР</a:t>
            </a:r>
            <a:r>
              <a:rPr lang="ru-RU" sz="1600" b="1" dirty="0">
                <a:solidFill>
                  <a:srgbClr val="FF0000"/>
                </a:solidFill>
              </a:rPr>
              <a:t> (</a:t>
            </a:r>
            <a:r>
              <a:rPr lang="ru-RU" sz="1600" b="1" dirty="0">
                <a:solidFill>
                  <a:srgbClr val="FF0000"/>
                </a:solidFill>
                <a:hlinkClick r:id="rId17" tooltip="1950"/>
              </a:rPr>
              <a:t>1950</a:t>
            </a:r>
            <a:r>
              <a:rPr lang="ru-RU" sz="1600" b="1" dirty="0">
                <a:solidFill>
                  <a:srgbClr val="FF0000"/>
                </a:solidFill>
              </a:rPr>
              <a:t>—</a:t>
            </a:r>
            <a:r>
              <a:rPr lang="ru-RU" sz="1600" b="1" dirty="0">
                <a:solidFill>
                  <a:srgbClr val="FF0000"/>
                </a:solidFill>
                <a:hlinkClick r:id="rId18" tooltip="1954"/>
              </a:rPr>
              <a:t>1954</a:t>
            </a:r>
            <a:r>
              <a:rPr lang="ru-RU" sz="1600" b="1" dirty="0">
                <a:solidFill>
                  <a:srgbClr val="FF0000"/>
                </a:solidFill>
              </a:rPr>
              <a:t>). </a:t>
            </a:r>
          </a:p>
          <a:p>
            <a:pPr>
              <a:spcBef>
                <a:spcPct val="50000"/>
              </a:spcBef>
            </a:pPr>
            <a:r>
              <a:rPr lang="ru-RU" sz="1600" b="1" dirty="0">
                <a:solidFill>
                  <a:srgbClr val="FF0000"/>
                </a:solidFill>
              </a:rPr>
              <a:t>Михаил Тимофеевич Калашников является единственным человеком, удостоенным звания </a:t>
            </a:r>
            <a:r>
              <a:rPr lang="ru-RU" sz="1600" b="1" dirty="0">
                <a:solidFill>
                  <a:srgbClr val="FF0000"/>
                </a:solidFill>
                <a:hlinkClick r:id="rId19" tooltip="Герой России"/>
              </a:rPr>
              <a:t>Героя России</a:t>
            </a:r>
            <a:r>
              <a:rPr lang="ru-RU" sz="1600" b="1" dirty="0">
                <a:solidFill>
                  <a:srgbClr val="FF0000"/>
                </a:solidFill>
              </a:rPr>
              <a:t> и дважды звания </a:t>
            </a:r>
            <a:r>
              <a:rPr lang="ru-RU" sz="1600" b="1" dirty="0">
                <a:solidFill>
                  <a:srgbClr val="FF0000"/>
                </a:solidFill>
                <a:hlinkClick r:id="rId8" tooltip="Герой Социалистического Труда"/>
              </a:rPr>
              <a:t>Героя Социалистического Труда</a:t>
            </a:r>
            <a:r>
              <a:rPr lang="ru-RU" sz="1600" b="1" dirty="0">
                <a:solidFill>
                  <a:srgbClr val="FF0000"/>
                </a:solidFill>
              </a:rPr>
              <a:t> одновременно.</a:t>
            </a:r>
          </a:p>
        </p:txBody>
      </p:sp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ak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7158" y="1714488"/>
            <a:ext cx="8429684" cy="450059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214291"/>
            <a:ext cx="84296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Модели автомата Калашникова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14546" y="857232"/>
            <a:ext cx="47085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АК-47</a:t>
            </a:r>
          </a:p>
        </p:txBody>
      </p:sp>
    </p:spTree>
  </p:cSld>
  <p:clrMapOvr>
    <a:masterClrMapping/>
  </p:clrMapOvr>
  <p:transition>
    <p:pull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3" descr="ak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071545"/>
            <a:ext cx="5000660" cy="16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361555" y="142852"/>
            <a:ext cx="442089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АКМ</a:t>
            </a:r>
          </a:p>
        </p:txBody>
      </p:sp>
      <p:pic>
        <p:nvPicPr>
          <p:cNvPr id="4" name="Picture 10" descr="ak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4357694"/>
            <a:ext cx="535785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071802" y="2967335"/>
            <a:ext cx="271464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АКМС</a:t>
            </a:r>
          </a:p>
        </p:txBody>
      </p:sp>
    </p:spTree>
  </p:cSld>
  <p:clrMapOvr>
    <a:masterClrMapping/>
  </p:clrMapOvr>
  <p:transition>
    <p:pull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k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71604" y="1000108"/>
            <a:ext cx="4929222" cy="142876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361555" y="214290"/>
            <a:ext cx="442089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АКС-74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61555" y="2571744"/>
            <a:ext cx="442089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АК-74</a:t>
            </a:r>
          </a:p>
        </p:txBody>
      </p:sp>
      <p:pic>
        <p:nvPicPr>
          <p:cNvPr id="6" name="Picture 22" descr="ak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3571876"/>
            <a:ext cx="6191250" cy="1771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61555" y="285728"/>
            <a:ext cx="442089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АКСУ</a:t>
            </a:r>
          </a:p>
        </p:txBody>
      </p:sp>
      <p:pic>
        <p:nvPicPr>
          <p:cNvPr id="4" name="Picture 12" descr="ak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500298" y="1357298"/>
            <a:ext cx="3429024" cy="150019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488" y="2967335"/>
            <a:ext cx="307183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АКС-74 УБ</a:t>
            </a:r>
          </a:p>
        </p:txBody>
      </p:sp>
      <p:pic>
        <p:nvPicPr>
          <p:cNvPr id="6" name="Picture 4" descr="ak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4143380"/>
            <a:ext cx="4295775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eaponland.ru/images/automat_4/rossiya/AK-10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25" y="1900237"/>
            <a:ext cx="523875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361555" y="285728"/>
            <a:ext cx="442089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АК серии 100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3E0A40001E814E995471E0489B1028" ma:contentTypeVersion="1" ma:contentTypeDescription="Создание документа." ma:contentTypeScope="" ma:versionID="1ef7d38ec03c930eb334f4ee5131ff55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9643CDA-7A25-4D4C-8C6B-E0914DCCDF22}"/>
</file>

<file path=customXml/itemProps2.xml><?xml version="1.0" encoding="utf-8"?>
<ds:datastoreItem xmlns:ds="http://schemas.openxmlformats.org/officeDocument/2006/customXml" ds:itemID="{BF2152BC-A2C2-483A-8A20-14999E12A248}"/>
</file>

<file path=customXml/itemProps3.xml><?xml version="1.0" encoding="utf-8"?>
<ds:datastoreItem xmlns:ds="http://schemas.openxmlformats.org/officeDocument/2006/customXml" ds:itemID="{E14AFB09-7F66-44DC-88A7-789C6720651C}"/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670</TotalTime>
  <Words>897</Words>
  <Application>Microsoft Office PowerPoint</Application>
  <PresentationFormat>Экран (4:3)</PresentationFormat>
  <Paragraphs>162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Принцип действия автомата Калашникова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71</cp:revision>
  <dcterms:created xsi:type="dcterms:W3CDTF">2015-02-22T16:18:34Z</dcterms:created>
  <dcterms:modified xsi:type="dcterms:W3CDTF">2020-03-12T20:39:51Z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0x010100533E0A40001E814E995471E0489B1028</vt:lpwstr>
  </property>
</Properties>
</file>