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27" r:id="rId4"/>
    <p:sldId id="329" r:id="rId5"/>
    <p:sldId id="257" r:id="rId6"/>
    <p:sldId id="258" r:id="rId7"/>
    <p:sldId id="328" r:id="rId8"/>
    <p:sldId id="263" r:id="rId9"/>
    <p:sldId id="330" r:id="rId10"/>
    <p:sldId id="307" r:id="rId11"/>
    <p:sldId id="308" r:id="rId12"/>
    <p:sldId id="309" r:id="rId13"/>
    <p:sldId id="310" r:id="rId14"/>
    <p:sldId id="311" r:id="rId15"/>
    <p:sldId id="313" r:id="rId16"/>
    <p:sldId id="314" r:id="rId17"/>
    <p:sldId id="316" r:id="rId18"/>
    <p:sldId id="331" r:id="rId19"/>
    <p:sldId id="317" r:id="rId20"/>
    <p:sldId id="319" r:id="rId21"/>
    <p:sldId id="321" r:id="rId22"/>
    <p:sldId id="320" r:id="rId23"/>
    <p:sldId id="322" r:id="rId24"/>
    <p:sldId id="323" r:id="rId25"/>
    <p:sldId id="324" r:id="rId26"/>
    <p:sldId id="325" r:id="rId27"/>
    <p:sldId id="264" r:id="rId28"/>
    <p:sldId id="266" r:id="rId29"/>
    <p:sldId id="269" r:id="rId30"/>
    <p:sldId id="296" r:id="rId31"/>
    <p:sldId id="267" r:id="rId32"/>
    <p:sldId id="268" r:id="rId33"/>
    <p:sldId id="270" r:id="rId34"/>
    <p:sldId id="271" r:id="rId35"/>
    <p:sldId id="272" r:id="rId36"/>
    <p:sldId id="273" r:id="rId37"/>
    <p:sldId id="274" r:id="rId38"/>
    <p:sldId id="297" r:id="rId39"/>
    <p:sldId id="276" r:id="rId40"/>
    <p:sldId id="277" r:id="rId41"/>
    <p:sldId id="295" r:id="rId42"/>
    <p:sldId id="279" r:id="rId43"/>
    <p:sldId id="333" r:id="rId44"/>
    <p:sldId id="334" r:id="rId45"/>
    <p:sldId id="335" r:id="rId46"/>
    <p:sldId id="336" r:id="rId47"/>
    <p:sldId id="337" r:id="rId48"/>
    <p:sldId id="338" r:id="rId49"/>
    <p:sldId id="282" r:id="rId50"/>
    <p:sldId id="283" r:id="rId51"/>
    <p:sldId id="339" r:id="rId52"/>
    <p:sldId id="340" r:id="rId53"/>
    <p:sldId id="341" r:id="rId54"/>
    <p:sldId id="285" r:id="rId55"/>
    <p:sldId id="287" r:id="rId56"/>
    <p:sldId id="289" r:id="rId57"/>
    <p:sldId id="290" r:id="rId58"/>
    <p:sldId id="291" r:id="rId59"/>
    <p:sldId id="292" r:id="rId60"/>
    <p:sldId id="294" r:id="rId61"/>
    <p:sldId id="332"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409683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348450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25119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8E385B9-5700-4190-A272-6255B2B8013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69778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69223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212371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261197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280438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179511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414058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611BDE-4E3B-4CE9-ABB2-E87D4C09DB0A}"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7CE42-32AD-4FAC-8927-9C5F08EA4408}" type="slidenum">
              <a:rPr lang="ru-RU" smtClean="0"/>
              <a:pPr/>
              <a:t>‹#›</a:t>
            </a:fld>
            <a:endParaRPr lang="ru-RU"/>
          </a:p>
        </p:txBody>
      </p:sp>
    </p:spTree>
    <p:extLst>
      <p:ext uri="{BB962C8B-B14F-4D97-AF65-F5344CB8AC3E}">
        <p14:creationId xmlns:p14="http://schemas.microsoft.com/office/powerpoint/2010/main" val="306444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11BDE-4E3B-4CE9-ABB2-E87D4C09DB0A}" type="datetimeFigureOut">
              <a:rPr lang="ru-RU" smtClean="0"/>
              <a:pPr/>
              <a:t>12.03.2020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7CE42-32AD-4FAC-8927-9C5F08EA4408}" type="slidenum">
              <a:rPr lang="ru-RU" smtClean="0"/>
              <a:pPr/>
              <a:t>‹#›</a:t>
            </a:fld>
            <a:endParaRPr lang="ru-RU"/>
          </a:p>
        </p:txBody>
      </p:sp>
    </p:spTree>
    <p:extLst>
      <p:ext uri="{BB962C8B-B14F-4D97-AF65-F5344CB8AC3E}">
        <p14:creationId xmlns:p14="http://schemas.microsoft.com/office/powerpoint/2010/main" val="89791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ru.wikipedia.org/wiki/%D0%90%D0%BD%D0%BD%D0%B0_%D0%98%D0%BE%D0%B0%D0%BD%D0%BE%D0%B2%D0%BD%D0%B0"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https://ru.wikipedia.org/wiki/%D0%A0%D0%B5%D0%BA%D1%80%D1%83%D1%82" TargetMode="External"/><Relationship Id="rId4" Type="http://schemas.openxmlformats.org/officeDocument/2006/relationships/hyperlink" Target="https://ru.wikipedia.org/wiki/%D0%9C%D0%B8%D0%BD%D0%B8%D1%85,_%D0%91%D1%83%D1%80%D1%85%D0%B0%D1%80%D0%B4_%D0%9A%D1%80%D0%B8%D1%81%D1%82%D0%BE%D1%8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u.wikipedia.org/wiki/%D0%9F%D1%91%D1%82%D1%80_III"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ru.wikipedia.org/wiki/%D0%94%D0%B2%D0%BE%D1%80%D1%8F%D0%BD%D0%B8%D0%BD"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https://ru.wikipedia.org/wiki/%D0%9C%D0%B5%D1%89%D0%B0%D0%BD%D0%B8%D0%BD" TargetMode="External"/><Relationship Id="rId5" Type="http://schemas.openxmlformats.org/officeDocument/2006/relationships/hyperlink" Target="https://ru.wikipedia.org/wiki/%D0%9A%D1%80%D0%B5%D1%81%D1%82%D1%8C%D1%8F%D0%BD%D0%B8%D0%BD" TargetMode="External"/><Relationship Id="rId4" Type="http://schemas.openxmlformats.org/officeDocument/2006/relationships/hyperlink" Target="https://ru.wikipedia.org/wiki/%D0%9A%D1%83%D0%BF%D0%B5%D1%8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ru.wikipedia.org/wiki/%D0%90%D0%BB%D0%B5%D0%BA%D1%81%D0%B0%D0%BD%D0%B4%D1%80_I"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u.wikipedia.org/wiki/1906" TargetMode="External"/><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hyperlink" Target="https://ru.wikipedia.org/wiki/%D0%97%D0%B0%D0%BF%D0%B0%D1%81" TargetMode="External"/><Relationship Id="rId4" Type="http://schemas.openxmlformats.org/officeDocument/2006/relationships/hyperlink" Target="https://ru.wikipedia.org/wiki/%D0%A1%D1%83%D1%85%D0%BE%D0%BF%D1%83%D1%82%D0%BD%D1%8B%D0%B5_%D0%B2%D0%BE%D0%B9%D1%81%D0%BA%D0%B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u.wikipedia.org/wiki/%D0%93%D1%80%D0%B0%D0%B6%D0%B4%D0%B0%D0%BD%D1%81%D0%BA%D0%B0%D1%8F_%D0%B2%D0%BE%D0%B9%D0%BD%D0%B0_%D0%B2_%D0%A0%D0%BE%D1%81%D1%81%D0%B8%D0%B8"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https://ru.wikipedia.org/wiki/1925_%D0%B3%D0%BE%D0%B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ru.wikipedia.org/wiki/%D0%92%D0%B5%D0%BB%D0%B8%D0%BA%D0%B0%D1%8F_%D0%9E%D1%82%D0%B5%D1%87%D0%B5%D1%81%D1%82%D0%B2%D0%B5%D0%BD%D0%BD%D0%B0%D1%8F_%D0%B2%D0%BE%D0%B9%D0%BD%D0%B0" TargetMode="Externa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hyperlink" Target="https://ru.wikipedia.org/wiki/%D0%A4%D0%BB%D0%BE%D1%82" TargetMode="External"/><Relationship Id="rId5" Type="http://schemas.openxmlformats.org/officeDocument/2006/relationships/hyperlink" Target="https://ru.wikipedia.org/wiki/1949_%D0%B3%D0%BE%D0%B4" TargetMode="External"/><Relationship Id="rId4" Type="http://schemas.openxmlformats.org/officeDocument/2006/relationships/hyperlink" Target="https://ru.wikipedia.org/wiki/1948_%D0%B3%D0%BE%D0%B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ru.wikipedia.org/wiki/14_%D0%B8%D1%8E%D0%BD%D1%8F" TargetMode="External"/><Relationship Id="rId7" Type="http://schemas.openxmlformats.org/officeDocument/2006/relationships/hyperlink" Target="https://ru.wikipedia.org/wiki/2008_%D0%B3%D0%BE%D0%B4" TargetMode="Externa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hyperlink" Target="https://ru.wikipedia.org/wiki/1_%D1%8F%D0%BD%D0%B2%D0%B0%D1%80%D1%8F" TargetMode="External"/><Relationship Id="rId5" Type="http://schemas.openxmlformats.org/officeDocument/2006/relationships/hyperlink" Target="https://ru.wikipedia.org/wiki/%D0%93%D0%BE%D1%81%D1%83%D0%B4%D0%B0%D1%80%D1%81%D1%82%D0%B2%D0%B5%D0%BD%D0%BD%D0%B0%D1%8F_%D0%B4%D1%83%D0%BC%D0%B0_%D0%A0%D0%BE%D1%81%D1%81%D0%B8%D0%B8" TargetMode="External"/><Relationship Id="rId4" Type="http://schemas.openxmlformats.org/officeDocument/2006/relationships/hyperlink" Target="https://ru.wikipedia.org/wiki/2006_%D0%B3%D0%BE%D0%B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7.xml"/><Relationship Id="rId1" Type="http://schemas.openxmlformats.org/officeDocument/2006/relationships/audio" Target="file:///D:\&#1056;&#1042;&#1053;\&#1059;&#1088;&#1086;&#1082;&#1080;\&#1054;&#1041;&#1046;%2010-11\&#1050;&#1086;&#1084;&#1087;&#1100;&#1102;&#1090;&#1077;&#1088;&#1085;&#1099;&#1077;%20&#1087;&#1088;&#1077;&#1079;&#1077;&#1085;&#1090;&#1072;&#1094;&#1080;&#1080;%20&#1082;%20&#1091;&#1088;&#1086;&#1082;&#1072;&#1084;%20&#1054;&#1041;&#1046;\11_16%20&#1059;&#1074;&#1086;&#1083;&#1100;&#1085;&#1077;&#1085;&#1080;&#1077;%20&#1089;%20&#1074;&#1086;&#1077;&#1085;&#1085;&#1086;&#1081;%20&#1089;&#1083;&#1091;&#1078;&#1073;&#1099;%20&#1080;%20&#1087;&#1088;&#1077;&#1073;&#1099;&#1074;&#1072;&#1085;&#1080;&#1077;%20&#1074;%20&#1079;&#1072;&#1087;&#1072;&#1089;&#1077;\3.mp3" TargetMode="Externa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base.spinform.ru/show_doc.fwx?rgn=1409"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momo65.net.ru/images/img/information/info_6.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krasnaya-pahra.ru/thumb/d8qOOTPxNMHsCSsHFoMvfA/580r450/69400/%D0%BF%D1%801.png"/>
          <p:cNvPicPr>
            <a:picLocks noChangeAspect="1" noChangeArrowheads="1"/>
          </p:cNvPicPr>
          <p:nvPr/>
        </p:nvPicPr>
        <p:blipFill>
          <a:blip r:embed="rId2"/>
          <a:srcRect/>
          <a:stretch>
            <a:fillRect/>
          </a:stretch>
        </p:blipFill>
        <p:spPr bwMode="auto">
          <a:xfrm>
            <a:off x="0" y="2000240"/>
            <a:ext cx="9144000" cy="4857760"/>
          </a:xfrm>
          <a:prstGeom prst="rect">
            <a:avLst/>
          </a:prstGeom>
          <a:noFill/>
        </p:spPr>
      </p:pic>
      <p:sp>
        <p:nvSpPr>
          <p:cNvPr id="3" name="TextBox 2"/>
          <p:cNvSpPr txBox="1"/>
          <p:nvPr/>
        </p:nvSpPr>
        <p:spPr>
          <a:xfrm>
            <a:off x="0" y="0"/>
            <a:ext cx="9144000" cy="2123658"/>
          </a:xfrm>
          <a:prstGeom prst="rect">
            <a:avLst/>
          </a:prstGeom>
          <a:noFill/>
        </p:spPr>
        <p:txBody>
          <a:bodyPr wrap="square" rtlCol="0">
            <a:spAutoFit/>
          </a:bodyPr>
          <a:lstStyle/>
          <a:p>
            <a:pPr algn="ctr"/>
            <a:r>
              <a:rPr lang="ru-RU" sz="4400" b="1" dirty="0">
                <a:solidFill>
                  <a:srgbClr val="002060"/>
                </a:solidFill>
                <a:latin typeface="Segoe UI" pitchFamily="34" charset="0"/>
                <a:ea typeface="Segoe UI" pitchFamily="34" charset="0"/>
                <a:cs typeface="Segoe UI" pitchFamily="34" charset="0"/>
              </a:rPr>
              <a:t>Раздел  БЖД «Национальная безопасность и оборона государства»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oombob.ru/img/picture/Jun/19/77c5a70839ce044890394dae3d164404/4.jpg"/>
          <p:cNvPicPr>
            <a:picLocks noChangeAspect="1" noChangeArrowheads="1"/>
          </p:cNvPicPr>
          <p:nvPr/>
        </p:nvPicPr>
        <p:blipFill>
          <a:blip r:embed="rId2"/>
          <a:srcRect/>
          <a:stretch>
            <a:fillRect/>
          </a:stretch>
        </p:blipFill>
        <p:spPr bwMode="auto">
          <a:xfrm>
            <a:off x="0" y="1071546"/>
            <a:ext cx="4071934" cy="5786454"/>
          </a:xfrm>
          <a:prstGeom prst="rect">
            <a:avLst/>
          </a:prstGeom>
          <a:noFill/>
        </p:spPr>
      </p:pic>
      <p:sp>
        <p:nvSpPr>
          <p:cNvPr id="3" name="Вертикальный свиток 2"/>
          <p:cNvSpPr/>
          <p:nvPr/>
        </p:nvSpPr>
        <p:spPr>
          <a:xfrm>
            <a:off x="3714744" y="1071546"/>
            <a:ext cx="5429256" cy="5572164"/>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105" name="Rectangle 1"/>
          <p:cNvSpPr>
            <a:spLocks noChangeArrowheads="1"/>
          </p:cNvSpPr>
          <p:nvPr/>
        </p:nvSpPr>
        <p:spPr bwMode="auto">
          <a:xfrm>
            <a:off x="4714876" y="1785926"/>
            <a:ext cx="364333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a:ln>
                  <a:noFill/>
                </a:ln>
                <a:effectLst/>
                <a:latin typeface="Times New Roman" pitchFamily="18" charset="0"/>
                <a:ea typeface="Times New Roman" pitchFamily="18" charset="0"/>
                <a:cs typeface="Times New Roman" pitchFamily="18" charset="0"/>
              </a:rPr>
              <a:t>Система комплектования войск, складывалась постепенно.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a:ln>
                  <a:noFill/>
                </a:ln>
                <a:effectLst/>
                <a:latin typeface="Times New Roman" pitchFamily="18" charset="0"/>
                <a:ea typeface="Times New Roman" pitchFamily="18" charset="0"/>
                <a:cs typeface="Times New Roman" pitchFamily="18" charset="0"/>
              </a:rPr>
              <a:t> Первые летописные упоминания о военной организации древних славян встречаются в трудах византийских историков 6 века. В те времена войска славянских племенных союзов представляли из себя ополчения, состоявшие из всех взрослых мужчин племени. Приученные одной рукой держать соху, другой меч, чтобы не стать жертвой нападения многочисленных врагов, славяне быстро освоили военное дело.</a:t>
            </a:r>
            <a:r>
              <a:rPr kumimoji="0" lang="ru-RU" b="1" i="1" u="none" strike="noStrike" cap="none" normalizeH="0" baseline="0" dirty="0">
                <a:ln>
                  <a:noFill/>
                </a:ln>
                <a:effectLst/>
                <a:latin typeface="Times New Roman" pitchFamily="18" charset="0"/>
                <a:cs typeface="Times New Roman" pitchFamily="18" charset="0"/>
              </a:rPr>
              <a:t> </a:t>
            </a:r>
          </a:p>
        </p:txBody>
      </p:sp>
      <p:sp>
        <p:nvSpPr>
          <p:cNvPr id="5" name="Прямоугольник 4"/>
          <p:cNvSpPr/>
          <p:nvPr/>
        </p:nvSpPr>
        <p:spPr>
          <a:xfrm>
            <a:off x="357158" y="285728"/>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soldati-russian.ru/dd/2000/russ.jpg"/>
          <p:cNvPicPr>
            <a:picLocks noChangeAspect="1" noChangeArrowheads="1"/>
          </p:cNvPicPr>
          <p:nvPr/>
        </p:nvPicPr>
        <p:blipFill>
          <a:blip r:embed="rId2"/>
          <a:srcRect/>
          <a:stretch>
            <a:fillRect/>
          </a:stretch>
        </p:blipFill>
        <p:spPr bwMode="auto">
          <a:xfrm>
            <a:off x="0" y="1142984"/>
            <a:ext cx="5572132" cy="5715016"/>
          </a:xfrm>
          <a:prstGeom prst="rect">
            <a:avLst/>
          </a:prstGeom>
          <a:noFill/>
        </p:spPr>
      </p:pic>
      <p:sp>
        <p:nvSpPr>
          <p:cNvPr id="3" name="Прямоугольник 2"/>
          <p:cNvSpPr/>
          <p:nvPr/>
        </p:nvSpPr>
        <p:spPr>
          <a:xfrm>
            <a:off x="357158" y="285728"/>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5072066" y="928670"/>
            <a:ext cx="4500594" cy="5929330"/>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081" name="Rectangle 1"/>
          <p:cNvSpPr>
            <a:spLocks noChangeArrowheads="1"/>
          </p:cNvSpPr>
          <p:nvPr/>
        </p:nvSpPr>
        <p:spPr bwMode="auto">
          <a:xfrm>
            <a:off x="5715008" y="1643050"/>
            <a:ext cx="328614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Если вначале византийские историки писали, что славяне “не признают военного строя, не способны сражаться в правильной битве”, то уже через некоторое время они же с уважением напишут, что теперь славяне имеют “много оружия и обучены воевать более, чем </a:t>
            </a:r>
            <a:r>
              <a:rPr kumimoji="0" lang="ru-RU" b="1" i="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ромеи</a:t>
            </a:r>
            <a:r>
              <a:rPr kumimoji="0" lang="ru-RU"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(византийцы)”.</a:t>
            </a:r>
            <a:endParaRPr kumimoji="0" lang="ru-RU"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По мере дальнейшего развития военное ремесло становится профессиональным делом, занятием слуг и приближенных князя.</a:t>
            </a:r>
            <a:endParaRPr kumimoji="0" lang="ru-RU" b="1" i="1"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img.mp3.life/exphoto/MjhRZktfLDZchQVQUzkiU0BBPF43YlNTaCtjOVo9/irkutskij-teatr-narodnoj-dramy.jpg"/>
          <p:cNvPicPr>
            <a:picLocks noChangeAspect="1" noChangeArrowheads="1"/>
          </p:cNvPicPr>
          <p:nvPr/>
        </p:nvPicPr>
        <p:blipFill>
          <a:blip r:embed="rId2"/>
          <a:srcRect/>
          <a:stretch>
            <a:fillRect/>
          </a:stretch>
        </p:blipFill>
        <p:spPr bwMode="auto">
          <a:xfrm>
            <a:off x="0" y="857232"/>
            <a:ext cx="4714876" cy="6000768"/>
          </a:xfrm>
          <a:prstGeom prst="rect">
            <a:avLst/>
          </a:prstGeom>
          <a:noFill/>
        </p:spPr>
      </p:pic>
      <p:sp>
        <p:nvSpPr>
          <p:cNvPr id="3" name="Прямоугольник 2"/>
          <p:cNvSpPr/>
          <p:nvPr/>
        </p:nvSpPr>
        <p:spPr>
          <a:xfrm>
            <a:off x="357158" y="285728"/>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5" name="Вертикальный свиток 4"/>
          <p:cNvSpPr/>
          <p:nvPr/>
        </p:nvSpPr>
        <p:spPr>
          <a:xfrm>
            <a:off x="4286248" y="857232"/>
            <a:ext cx="5072098" cy="5786478"/>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chemeClr val="tx1"/>
                </a:solidFill>
                <a:latin typeface="Times New Roman" pitchFamily="18" charset="0"/>
                <a:cs typeface="Times New Roman" pitchFamily="18" charset="0"/>
              </a:rPr>
              <a:t>Уже в конце 7 века военная организация древних славян включала княжеские дружины и народное ополчение. Княжеские дружины, состоявшие из специально вооруженных людей, были немногочисленными - от 80 до 400 воинов. Это были сильные, храбрые, хорошо обученные профессиональные воины, связанные с князем личным договором службы и верности. Дружина являлась постоянным ядром войска и главной опорой князя.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xyya.net/uploads/posts/2011-02/1296644766_19.jpg"/>
          <p:cNvPicPr>
            <a:picLocks noChangeAspect="1" noChangeArrowheads="1"/>
          </p:cNvPicPr>
          <p:nvPr/>
        </p:nvPicPr>
        <p:blipFill>
          <a:blip r:embed="rId2"/>
          <a:srcRect/>
          <a:stretch>
            <a:fillRect/>
          </a:stretch>
        </p:blipFill>
        <p:spPr bwMode="auto">
          <a:xfrm>
            <a:off x="0" y="1214422"/>
            <a:ext cx="4786314" cy="5643578"/>
          </a:xfrm>
          <a:prstGeom prst="rect">
            <a:avLst/>
          </a:prstGeom>
          <a:noFill/>
        </p:spPr>
      </p:pic>
      <p:sp>
        <p:nvSpPr>
          <p:cNvPr id="3" name="Прямоугольник 2"/>
          <p:cNvSpPr/>
          <p:nvPr/>
        </p:nvSpPr>
        <p:spPr>
          <a:xfrm>
            <a:off x="357158" y="285728"/>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286248" y="1214422"/>
            <a:ext cx="5072098" cy="5643578"/>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033" name="Rectangle 1"/>
          <p:cNvSpPr>
            <a:spLocks noChangeArrowheads="1"/>
          </p:cNvSpPr>
          <p:nvPr/>
        </p:nvSpPr>
        <p:spPr bwMode="auto">
          <a:xfrm>
            <a:off x="5072066" y="1928802"/>
            <a:ext cx="350046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Во время больших военных походов или отражения нападения внешних врагов князья собирали ополчение из горожан и крестьян. Когда князь объявлял народу о походе, в него, как правило, уходил отец со старшими сыновьями, сколько бы их ни было, а младший (но уже взрослый) оставался дома для охраны семейства. Ратники ополчения — “вои” выступали в поход со своим оружием.</a:t>
            </a:r>
            <a:endParaRPr kumimoji="0" lang="ru-RU" sz="16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 образованием единого централизованного государства возникла и новая, более сильная военная организация.</a:t>
            </a:r>
            <a:endParaRPr kumimoji="0" lang="ru-RU" sz="1600" b="1" i="1"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artru.info/il/img.php?img=52131"/>
          <p:cNvPicPr>
            <a:picLocks noChangeAspect="1" noChangeArrowheads="1"/>
          </p:cNvPicPr>
          <p:nvPr/>
        </p:nvPicPr>
        <p:blipFill>
          <a:blip r:embed="rId2"/>
          <a:srcRect/>
          <a:stretch>
            <a:fillRect/>
          </a:stretch>
        </p:blipFill>
        <p:spPr bwMode="auto">
          <a:xfrm>
            <a:off x="0" y="1000108"/>
            <a:ext cx="5286380" cy="5857892"/>
          </a:xfrm>
          <a:prstGeom prst="rect">
            <a:avLst/>
          </a:prstGeom>
          <a:noFill/>
        </p:spPr>
      </p:pic>
      <p:sp>
        <p:nvSpPr>
          <p:cNvPr id="3" name="Прямоугольник 2"/>
          <p:cNvSpPr/>
          <p:nvPr/>
        </p:nvSpPr>
        <p:spPr>
          <a:xfrm>
            <a:off x="357158" y="285728"/>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857752" y="1071546"/>
            <a:ext cx="4500594" cy="5643602"/>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chemeClr val="tx1"/>
                </a:solidFill>
                <a:latin typeface="Times New Roman" pitchFamily="18" charset="0"/>
                <a:cs typeface="Times New Roman" pitchFamily="18" charset="0"/>
              </a:rPr>
              <a:t>С целью усиления военной мощи Российского государства в середине XVI в. правительство Ивана Грозного провело военную реформу, в результате которой была упорядочена служба дворян и создано стрелецкое войско.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mtdata.ru/u23/photo8625/20795176048-0/original.jpg"/>
          <p:cNvPicPr>
            <a:picLocks noChangeAspect="1" noChangeArrowheads="1"/>
          </p:cNvPicPr>
          <p:nvPr/>
        </p:nvPicPr>
        <p:blipFill>
          <a:blip r:embed="rId2"/>
          <a:srcRect/>
          <a:stretch>
            <a:fillRect/>
          </a:stretch>
        </p:blipFill>
        <p:spPr bwMode="auto">
          <a:xfrm>
            <a:off x="0" y="857232"/>
            <a:ext cx="5143504" cy="6000768"/>
          </a:xfrm>
          <a:prstGeom prst="rect">
            <a:avLst/>
          </a:prstGeom>
          <a:noFill/>
        </p:spPr>
      </p:pic>
      <p:sp>
        <p:nvSpPr>
          <p:cNvPr id="3" name="Прямоугольник 2"/>
          <p:cNvSpPr/>
          <p:nvPr/>
        </p:nvSpPr>
        <p:spPr>
          <a:xfrm>
            <a:off x="357158" y="0"/>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714876" y="857232"/>
            <a:ext cx="4714908" cy="6000768"/>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62" name="Rectangle 2"/>
          <p:cNvSpPr>
            <a:spLocks noChangeArrowheads="1"/>
          </p:cNvSpPr>
          <p:nvPr/>
        </p:nvSpPr>
        <p:spPr bwMode="auto">
          <a:xfrm>
            <a:off x="5357818" y="1571612"/>
            <a:ext cx="342902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ru-RU" b="1" i="1" u="none" strike="noStrike" cap="none" normalizeH="0" baseline="0" dirty="0">
                <a:ln>
                  <a:noFill/>
                </a:ln>
                <a:effectLst/>
                <a:latin typeface="Times New Roman" pitchFamily="18" charset="0"/>
                <a:ea typeface="Times New Roman" pitchFamily="18" charset="0"/>
                <a:cs typeface="Times New Roman" pitchFamily="18" charset="0"/>
              </a:rPr>
              <a:t>Под руководством Петра I были проведены военные реформы, превратившие русскую армию и флот в регулярные вооруженные силы.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a:ln>
                  <a:noFill/>
                </a:ln>
                <a:effectLst/>
                <a:latin typeface="Times New Roman" pitchFamily="18" charset="0"/>
                <a:ea typeface="Times New Roman" pitchFamily="18" charset="0"/>
                <a:cs typeface="Times New Roman" pitchFamily="18" charset="0"/>
              </a:rPr>
              <a:t>Постепенно складывалась единая система комплектования войск. В 1705 г. указом Петра I получила законодательное закрепление рекрутская воинская повинность. Суть ее заключалась в том, что в армию и на флот ежегодно набирали физически годных к военной службе мужчин в возрасте от 20 до 30 лет.</a:t>
            </a:r>
            <a:r>
              <a:rPr kumimoji="0" lang="ru-RU" b="1" i="1" u="none" strike="noStrike" cap="none" normalizeH="0" baseline="0" dirty="0">
                <a:ln>
                  <a:noFill/>
                </a:ln>
                <a:effectLst/>
                <a:latin typeface="Times New Roman"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ages.mreadz.com/339/338276/20.jpeg"/>
          <p:cNvPicPr>
            <a:picLocks noChangeAspect="1" noChangeArrowheads="1"/>
          </p:cNvPicPr>
          <p:nvPr/>
        </p:nvPicPr>
        <p:blipFill>
          <a:blip r:embed="rId2"/>
          <a:srcRect/>
          <a:stretch>
            <a:fillRect/>
          </a:stretch>
        </p:blipFill>
        <p:spPr bwMode="auto">
          <a:xfrm>
            <a:off x="0" y="1142984"/>
            <a:ext cx="4714876" cy="5715016"/>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857752" y="1142984"/>
            <a:ext cx="4143404" cy="5500726"/>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solidFill>
                  <a:schemeClr val="tx1"/>
                </a:solidFill>
                <a:latin typeface="Times New Roman" pitchFamily="18" charset="0"/>
                <a:cs typeface="Times New Roman" pitchFamily="18" charset="0"/>
              </a:rPr>
              <a:t>Первоначально в рекруты брали одного человека с 20 дворов, а с 1724 г. — 5-7 человек с 1000 мужских душ. Служба в армии и на флоте была пожизненной.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rilmark.ru/catalog/20121026/20121026:551-357-450/20121026:551-357-450-download.jpg"/>
          <p:cNvPicPr>
            <a:picLocks noChangeAspect="1" noChangeArrowheads="1"/>
          </p:cNvPicPr>
          <p:nvPr/>
        </p:nvPicPr>
        <p:blipFill>
          <a:blip r:embed="rId2"/>
          <a:srcRect/>
          <a:stretch>
            <a:fillRect/>
          </a:stretch>
        </p:blipFill>
        <p:spPr bwMode="auto">
          <a:xfrm>
            <a:off x="0" y="1000108"/>
            <a:ext cx="4857752" cy="5857892"/>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429124" y="1000108"/>
            <a:ext cx="4714876" cy="5857892"/>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chemeClr val="tx1"/>
                </a:solidFill>
                <a:latin typeface="Times New Roman" pitchFamily="18" charset="0"/>
                <a:cs typeface="Times New Roman" pitchFamily="18" charset="0"/>
              </a:rPr>
              <a:t>В царствование императрицы </a:t>
            </a:r>
            <a:r>
              <a:rPr lang="ru-RU" b="1" i="1" dirty="0">
                <a:solidFill>
                  <a:schemeClr val="tx1"/>
                </a:solidFill>
                <a:latin typeface="Times New Roman" pitchFamily="18" charset="0"/>
                <a:cs typeface="Times New Roman" pitchFamily="18" charset="0"/>
                <a:hlinkClick r:id="rId3" tooltip="Анна Иоановна"/>
              </a:rPr>
              <a:t>Анны Иоанновны</a:t>
            </a:r>
            <a:r>
              <a:rPr lang="ru-RU" b="1" i="1" dirty="0">
                <a:solidFill>
                  <a:schemeClr val="tx1"/>
                </a:solidFill>
                <a:latin typeface="Times New Roman" pitchFamily="18" charset="0"/>
                <a:cs typeface="Times New Roman" pitchFamily="18" charset="0"/>
              </a:rPr>
              <a:t> (в 1732 году) президент Военной коллегии </a:t>
            </a:r>
            <a:r>
              <a:rPr lang="ru-RU" b="1" i="1" dirty="0">
                <a:solidFill>
                  <a:schemeClr val="tx1"/>
                </a:solidFill>
                <a:latin typeface="Times New Roman" pitchFamily="18" charset="0"/>
                <a:cs typeface="Times New Roman" pitchFamily="18" charset="0"/>
                <a:hlinkClick r:id="rId4" tooltip="Миних, Бурхард Кристоф"/>
              </a:rPr>
              <a:t>Миних</a:t>
            </a:r>
            <a:r>
              <a:rPr lang="ru-RU" b="1" i="1" dirty="0">
                <a:solidFill>
                  <a:schemeClr val="tx1"/>
                </a:solidFill>
                <a:latin typeface="Times New Roman" pitchFamily="18" charset="0"/>
                <a:cs typeface="Times New Roman" pitchFamily="18" charset="0"/>
              </a:rPr>
              <a:t> утвердил набор </a:t>
            </a:r>
            <a:r>
              <a:rPr lang="ru-RU" b="1" i="1" dirty="0">
                <a:solidFill>
                  <a:schemeClr val="tx1"/>
                </a:solidFill>
                <a:latin typeface="Times New Roman" pitchFamily="18" charset="0"/>
                <a:cs typeface="Times New Roman" pitchFamily="18" charset="0"/>
                <a:hlinkClick r:id="rId5" tooltip="Рекрут"/>
              </a:rPr>
              <a:t>рекрутов</a:t>
            </a:r>
            <a:r>
              <a:rPr lang="ru-RU" b="1" i="1" dirty="0">
                <a:solidFill>
                  <a:schemeClr val="tx1"/>
                </a:solidFill>
                <a:latin typeface="Times New Roman" pitchFamily="18" charset="0"/>
                <a:cs typeface="Times New Roman" pitchFamily="18" charset="0"/>
              </a:rPr>
              <a:t> в возрасте от 15 до 30 лет по жребию. Пожизненный срок службы сменился 10-летним, более того, крестьяне-военнослужащие могли быть произведены в офицеры и таким образом получить дворянство. Кроме того, в 1736 г. вышло указание, разрешающее единственным в семье сыновьям не служить в армии, а одному из братьев избежать рекрутчины.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reformshistory.ru/images/Voennie%20reformi/19_soldier.jpg"/>
          <p:cNvPicPr>
            <a:picLocks noChangeAspect="1" noChangeArrowheads="1"/>
          </p:cNvPicPr>
          <p:nvPr/>
        </p:nvPicPr>
        <p:blipFill>
          <a:blip r:embed="rId2"/>
          <a:srcRect/>
          <a:stretch>
            <a:fillRect/>
          </a:stretch>
        </p:blipFill>
        <p:spPr bwMode="auto">
          <a:xfrm>
            <a:off x="0" y="1142984"/>
            <a:ext cx="5286380" cy="5715016"/>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857752" y="1142984"/>
            <a:ext cx="4286248" cy="5715016"/>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sz="2400" b="1" i="1" dirty="0">
                <a:solidFill>
                  <a:schemeClr val="tx1"/>
                </a:solidFill>
                <a:latin typeface="Times New Roman" pitchFamily="18" charset="0"/>
                <a:cs typeface="Times New Roman" pitchFamily="18" charset="0"/>
              </a:rPr>
              <a:t>В 1762 г. император </a:t>
            </a:r>
            <a:r>
              <a:rPr lang="ru-RU" sz="2400" b="1" i="1" dirty="0">
                <a:solidFill>
                  <a:schemeClr val="tx1"/>
                </a:solidFill>
                <a:latin typeface="Times New Roman" pitchFamily="18" charset="0"/>
                <a:cs typeface="Times New Roman" pitchFamily="18" charset="0"/>
                <a:hlinkClick r:id="rId3" tooltip="Пётр III"/>
              </a:rPr>
              <a:t>Пётр III</a:t>
            </a:r>
            <a:r>
              <a:rPr lang="ru-RU" sz="2400" b="1" i="1" dirty="0">
                <a:solidFill>
                  <a:schemeClr val="tx1"/>
                </a:solidFill>
                <a:latin typeface="Times New Roman" pitchFamily="18" charset="0"/>
                <a:cs typeface="Times New Roman" pitchFamily="18" charset="0"/>
              </a:rPr>
              <a:t> (1761—1762) установил срок службы в армии – 25 лет.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xallyava.ru/images/Galereja_talantow/Rossiya_3/dcb84f635a271a63ed9e03d955d11c28.jpg"/>
          <p:cNvPicPr>
            <a:picLocks noChangeAspect="1" noChangeArrowheads="1"/>
          </p:cNvPicPr>
          <p:nvPr/>
        </p:nvPicPr>
        <p:blipFill>
          <a:blip r:embed="rId2"/>
          <a:srcRect/>
          <a:stretch>
            <a:fillRect/>
          </a:stretch>
        </p:blipFill>
        <p:spPr bwMode="auto">
          <a:xfrm>
            <a:off x="0" y="1214422"/>
            <a:ext cx="5143504" cy="5643578"/>
          </a:xfrm>
          <a:prstGeom prst="rect">
            <a:avLst/>
          </a:prstGeom>
          <a:noFill/>
        </p:spPr>
      </p:pic>
      <p:sp>
        <p:nvSpPr>
          <p:cNvPr id="3" name="Прямоугольник 2"/>
          <p:cNvSpPr/>
          <p:nvPr/>
        </p:nvSpPr>
        <p:spPr>
          <a:xfrm>
            <a:off x="357158" y="285728"/>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5000628" y="1214422"/>
            <a:ext cx="4143372" cy="5429288"/>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chemeClr val="tx1"/>
                </a:solidFill>
                <a:latin typeface="Times New Roman" pitchFamily="18" charset="0"/>
                <a:cs typeface="Times New Roman" pitchFamily="18" charset="0"/>
              </a:rPr>
              <a:t>От воинской повинности были освобождены сперва </a:t>
            </a:r>
          </a:p>
          <a:p>
            <a:pPr algn="ctr"/>
            <a:r>
              <a:rPr lang="ru-RU" sz="2000" b="1" i="1" dirty="0">
                <a:solidFill>
                  <a:schemeClr val="tx1"/>
                </a:solidFill>
                <a:latin typeface="Times New Roman" pitchFamily="18" charset="0"/>
                <a:cs typeface="Times New Roman" pitchFamily="18" charset="0"/>
                <a:hlinkClick r:id="rId3" tooltip="Дворянин"/>
              </a:rPr>
              <a:t>дворяне</a:t>
            </a:r>
            <a:r>
              <a:rPr lang="ru-RU" sz="2000" b="1" i="1" dirty="0">
                <a:solidFill>
                  <a:schemeClr val="tx1"/>
                </a:solidFill>
                <a:latin typeface="Times New Roman" pitchFamily="18" charset="0"/>
                <a:cs typeface="Times New Roman" pitchFamily="18" charset="0"/>
              </a:rPr>
              <a:t> (1762 год), затем </a:t>
            </a:r>
            <a:r>
              <a:rPr lang="ru-RU" sz="2000" b="1" i="1" dirty="0">
                <a:solidFill>
                  <a:schemeClr val="tx1"/>
                </a:solidFill>
                <a:latin typeface="Times New Roman" pitchFamily="18" charset="0"/>
                <a:cs typeface="Times New Roman" pitchFamily="18" charset="0"/>
                <a:hlinkClick r:id="rId4" tooltip="Купец"/>
              </a:rPr>
              <a:t>купцы</a:t>
            </a:r>
            <a:r>
              <a:rPr lang="ru-RU" sz="2000" b="1" i="1" dirty="0">
                <a:solidFill>
                  <a:schemeClr val="tx1"/>
                </a:solidFill>
                <a:latin typeface="Times New Roman" pitchFamily="18" charset="0"/>
                <a:cs typeface="Times New Roman" pitchFamily="18" charset="0"/>
              </a:rPr>
              <a:t>, почётные граждане, духовное сословие, так что тяжесть её в итоге легла исключительно на </a:t>
            </a:r>
            <a:r>
              <a:rPr lang="ru-RU" sz="2000" b="1" i="1" dirty="0">
                <a:solidFill>
                  <a:schemeClr val="tx1"/>
                </a:solidFill>
                <a:latin typeface="Times New Roman" pitchFamily="18" charset="0"/>
                <a:cs typeface="Times New Roman" pitchFamily="18" charset="0"/>
                <a:hlinkClick r:id="rId5" tooltip="Крестьянин"/>
              </a:rPr>
              <a:t>крестьян</a:t>
            </a:r>
            <a:r>
              <a:rPr lang="ru-RU" sz="2000" b="1" i="1" dirty="0">
                <a:solidFill>
                  <a:schemeClr val="tx1"/>
                </a:solidFill>
                <a:latin typeface="Times New Roman" pitchFamily="18" charset="0"/>
                <a:cs typeface="Times New Roman" pitchFamily="18" charset="0"/>
              </a:rPr>
              <a:t> и </a:t>
            </a:r>
            <a:r>
              <a:rPr lang="ru-RU" sz="2000" b="1" i="1" dirty="0">
                <a:solidFill>
                  <a:schemeClr val="tx1"/>
                </a:solidFill>
                <a:latin typeface="Times New Roman" pitchFamily="18" charset="0"/>
                <a:cs typeface="Times New Roman" pitchFamily="18" charset="0"/>
                <a:hlinkClick r:id="rId6" tooltip="Мещанин"/>
              </a:rPr>
              <a:t>мещан</a:t>
            </a:r>
            <a:r>
              <a:rPr lang="ru-RU" sz="2000" b="1" i="1" dirty="0">
                <a:solidFill>
                  <a:schemeClr val="tx1"/>
                </a:solidFill>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1785926"/>
            <a:ext cx="8501122" cy="1631216"/>
          </a:xfrm>
          <a:prstGeom prst="rect">
            <a:avLst/>
          </a:prstGeom>
          <a:solidFill>
            <a:srgbClr val="44DCBF"/>
          </a:solidFill>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800" b="1" dirty="0">
                <a:solidFill>
                  <a:srgbClr val="FF0000"/>
                </a:solidFill>
                <a:latin typeface="Times New Roman" pitchFamily="18" charset="0"/>
                <a:cs typeface="Times New Roman" pitchFamily="18" charset="0"/>
              </a:rPr>
              <a:t>Цель занятия:  </a:t>
            </a:r>
          </a:p>
          <a:p>
            <a:r>
              <a:rPr lang="ru-RU" b="1" dirty="0">
                <a:solidFill>
                  <a:srgbClr val="002060"/>
                </a:solidFill>
                <a:latin typeface="Times New Roman" pitchFamily="18" charset="0"/>
                <a:cs typeface="Times New Roman" pitchFamily="18" charset="0"/>
              </a:rPr>
              <a:t>1. </a:t>
            </a:r>
            <a:r>
              <a:rPr lang="ru-RU" b="1" dirty="0">
                <a:latin typeface="Times New Roman" pitchFamily="18" charset="0"/>
                <a:cs typeface="Times New Roman" pitchFamily="18" charset="0"/>
              </a:rPr>
              <a:t>Расширить понятие обучающихся о воинской обязанности граждан на основе положений  Федерального закона «О воинской обязанности и военной службе».</a:t>
            </a:r>
          </a:p>
          <a:p>
            <a:r>
              <a:rPr lang="ru-RU" b="1" dirty="0">
                <a:solidFill>
                  <a:srgbClr val="002060"/>
                </a:solidFill>
                <a:latin typeface="Times New Roman" pitchFamily="18" charset="0"/>
                <a:cs typeface="Times New Roman" pitchFamily="18" charset="0"/>
              </a:rPr>
              <a:t>2. </a:t>
            </a:r>
            <a:r>
              <a:rPr lang="ru-RU" b="1" dirty="0">
                <a:latin typeface="Times New Roman" pitchFamily="18" charset="0"/>
                <a:cs typeface="Times New Roman" pitchFamily="18" charset="0"/>
              </a:rPr>
              <a:t>Объяснить структуру  воинской  обязанности и воинского учета.</a:t>
            </a:r>
          </a:p>
          <a:p>
            <a:endParaRPr lang="ru-RU" b="1" dirty="0">
              <a:solidFill>
                <a:srgbClr val="002060"/>
              </a:solidFill>
              <a:latin typeface="Times New Roman" pitchFamily="18" charset="0"/>
              <a:cs typeface="Times New Roman" pitchFamily="18" charset="0"/>
            </a:endParaRPr>
          </a:p>
        </p:txBody>
      </p:sp>
      <p:sp>
        <p:nvSpPr>
          <p:cNvPr id="6" name="TextBox 5"/>
          <p:cNvSpPr txBox="1"/>
          <p:nvPr/>
        </p:nvSpPr>
        <p:spPr>
          <a:xfrm>
            <a:off x="357158" y="3500437"/>
            <a:ext cx="8501122" cy="3231654"/>
          </a:xfrm>
          <a:prstGeom prst="rect">
            <a:avLst/>
          </a:prstGeom>
          <a:solidFill>
            <a:srgbClr val="44DCBF"/>
          </a:solidFill>
          <a:scene3d>
            <a:camera prst="orthographicFront"/>
            <a:lightRig rig="threePt" dir="t"/>
          </a:scene3d>
          <a:sp3d>
            <a:bevelT w="114300" prst="artDeco"/>
          </a:sp3d>
        </p:spPr>
        <p:txBody>
          <a:bodyPr wrap="square" rtlCol="0">
            <a:spAutoFit/>
          </a:bodyPr>
          <a:lstStyle/>
          <a:p>
            <a:r>
              <a:rPr lang="ru-RU" sz="2400" b="1" dirty="0">
                <a:solidFill>
                  <a:srgbClr val="FF0000"/>
                </a:solidFill>
                <a:latin typeface="Times New Roman" pitchFamily="18" charset="0"/>
                <a:cs typeface="Times New Roman" pitchFamily="18" charset="0"/>
              </a:rPr>
              <a:t>Задачи занятия :</a:t>
            </a:r>
          </a:p>
          <a:p>
            <a:pPr marL="342900" indent="-342900">
              <a:buAutoNum type="arabicPeriod"/>
            </a:pPr>
            <a:r>
              <a:rPr lang="ru-RU" b="1" dirty="0">
                <a:latin typeface="Times New Roman" pitchFamily="18" charset="0"/>
                <a:cs typeface="Times New Roman" pitchFamily="18" charset="0"/>
              </a:rPr>
              <a:t>Познакомиться  со структурой воинской обязанности на основе Федерального закона "О воинской обязанности и военной службе". Дать понятия: воинская обязанность и воинский учет.</a:t>
            </a:r>
          </a:p>
          <a:p>
            <a:pPr marL="342900" indent="-342900">
              <a:buAutoNum type="arabicPeriod"/>
            </a:pPr>
            <a:endParaRPr lang="ru-RU" b="1" dirty="0">
              <a:latin typeface="Times New Roman" pitchFamily="18" charset="0"/>
              <a:cs typeface="Times New Roman" pitchFamily="18" charset="0"/>
            </a:endParaRPr>
          </a:p>
          <a:p>
            <a:r>
              <a:rPr lang="ru-RU" b="1" dirty="0">
                <a:latin typeface="Times New Roman" pitchFamily="18" charset="0"/>
                <a:cs typeface="Times New Roman" pitchFamily="18" charset="0"/>
              </a:rPr>
              <a:t>2.   Познакомить с историей возникновения воинской обязанности. Развить,    </a:t>
            </a:r>
          </a:p>
          <a:p>
            <a:r>
              <a:rPr lang="ru-RU" b="1" dirty="0">
                <a:latin typeface="Times New Roman" pitchFamily="18" charset="0"/>
                <a:cs typeface="Times New Roman" pitchFamily="18" charset="0"/>
              </a:rPr>
              <a:t>      познавательный интерес в области военной подготовки.</a:t>
            </a:r>
          </a:p>
          <a:p>
            <a:endParaRPr lang="ru-RU" b="1" dirty="0">
              <a:latin typeface="Times New Roman" pitchFamily="18" charset="0"/>
              <a:cs typeface="Times New Roman" pitchFamily="18" charset="0"/>
            </a:endParaRPr>
          </a:p>
          <a:p>
            <a:pPr marL="342900" indent="-342900">
              <a:buAutoNum type="arabicPeriod" startAt="3"/>
            </a:pPr>
            <a:r>
              <a:rPr lang="ru-RU" b="1" dirty="0">
                <a:latin typeface="Times New Roman" pitchFamily="18" charset="0"/>
                <a:cs typeface="Times New Roman" pitchFamily="18" charset="0"/>
              </a:rPr>
              <a:t>Сформировать патриотические чувства,  гордость за свою страну, армию, </a:t>
            </a:r>
          </a:p>
          <a:p>
            <a:pPr marL="342900" indent="-342900"/>
            <a:r>
              <a:rPr lang="ru-RU" b="1" dirty="0">
                <a:latin typeface="Times New Roman" pitchFamily="18" charset="0"/>
                <a:cs typeface="Times New Roman" pitchFamily="18" charset="0"/>
              </a:rPr>
              <a:t>      готовность встать на защиту Отечества в любой момент.</a:t>
            </a:r>
            <a:endParaRPr lang="ru-RU" dirty="0">
              <a:latin typeface="Times New Roman" pitchFamily="18" charset="0"/>
              <a:cs typeface="Times New Roman" pitchFamily="18" charset="0"/>
            </a:endParaRPr>
          </a:p>
          <a:p>
            <a:endParaRPr lang="ru-RU" b="1" dirty="0">
              <a:solidFill>
                <a:srgbClr val="002060"/>
              </a:solidFill>
              <a:latin typeface="Times New Roman" pitchFamily="18" charset="0"/>
              <a:cs typeface="Times New Roman" pitchFamily="18" charset="0"/>
            </a:endParaRPr>
          </a:p>
        </p:txBody>
      </p:sp>
      <p:sp>
        <p:nvSpPr>
          <p:cNvPr id="7" name="TextBox 6"/>
          <p:cNvSpPr txBox="1"/>
          <p:nvPr/>
        </p:nvSpPr>
        <p:spPr>
          <a:xfrm>
            <a:off x="642910" y="0"/>
            <a:ext cx="8286808" cy="1754326"/>
          </a:xfrm>
          <a:prstGeom prst="rect">
            <a:avLst/>
          </a:prstGeom>
          <a:noFill/>
        </p:spPr>
        <p:txBody>
          <a:bodyPr wrap="square" rtlCol="0">
            <a:spAutoFit/>
          </a:bodyPr>
          <a:lstStyle/>
          <a:p>
            <a:pPr algn="ctr"/>
            <a:r>
              <a:rPr lang="ru-RU" sz="3600" b="1" dirty="0">
                <a:solidFill>
                  <a:srgbClr val="002060"/>
                </a:solidFill>
                <a:latin typeface="Times New Roman" pitchFamily="18" charset="0"/>
                <a:cs typeface="Times New Roman" pitchFamily="18" charset="0"/>
              </a:rPr>
              <a:t>Тема:  «Воинская обязанность - основа  обеспечения национальной безопасности РФ»</a:t>
            </a:r>
            <a:endParaRPr lang="ru-RU" sz="3600" dirty="0">
              <a:solidFill>
                <a:srgbClr val="00206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nashasreda.ru/wp-content/uploads/2014/02/voennie_poseleniya1-300x223.jpg"/>
          <p:cNvPicPr>
            <a:picLocks noChangeAspect="1" noChangeArrowheads="1"/>
          </p:cNvPicPr>
          <p:nvPr/>
        </p:nvPicPr>
        <p:blipFill>
          <a:blip r:embed="rId2"/>
          <a:srcRect/>
          <a:stretch>
            <a:fillRect/>
          </a:stretch>
        </p:blipFill>
        <p:spPr bwMode="auto">
          <a:xfrm>
            <a:off x="0" y="1142984"/>
            <a:ext cx="5143504" cy="5715016"/>
          </a:xfrm>
          <a:prstGeom prst="rect">
            <a:avLst/>
          </a:prstGeom>
          <a:noFill/>
        </p:spPr>
      </p:pic>
      <p:sp>
        <p:nvSpPr>
          <p:cNvPr id="3" name="Прямоугольник 2"/>
          <p:cNvSpPr/>
          <p:nvPr/>
        </p:nvSpPr>
        <p:spPr>
          <a:xfrm>
            <a:off x="357158" y="285728"/>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857752" y="1142984"/>
            <a:ext cx="4429156" cy="5715016"/>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latin typeface="Times New Roman" pitchFamily="18" charset="0"/>
                <a:cs typeface="Times New Roman" pitchFamily="18" charset="0"/>
              </a:rPr>
              <a:t>В 1808—1815 гг. при императоре </a:t>
            </a:r>
            <a:r>
              <a:rPr lang="ru-RU" sz="1600" b="1" i="1" dirty="0">
                <a:solidFill>
                  <a:schemeClr val="tx1"/>
                </a:solidFill>
                <a:latin typeface="Times New Roman" pitchFamily="18" charset="0"/>
                <a:cs typeface="Times New Roman" pitchFamily="18" charset="0"/>
                <a:hlinkClick r:id="rId3" tooltip="Александр I"/>
              </a:rPr>
              <a:t>Александре I</a:t>
            </a:r>
            <a:r>
              <a:rPr lang="ru-RU" sz="1600" b="1" i="1" dirty="0">
                <a:solidFill>
                  <a:schemeClr val="tx1"/>
                </a:solidFill>
                <a:latin typeface="Times New Roman" pitchFamily="18" charset="0"/>
                <a:cs typeface="Times New Roman" pitchFamily="18" charset="0"/>
              </a:rPr>
              <a:t> (1801—1825) были организованы военные поселения – специальные волости, населённые государственными крестьянами, которые переводились в разряд военных поселян. Здесь расселялись солдатские полки, к солдатам выписывались их семьи, солдат женили (часто не по их выбору). Военные поселяне пожизненно отбывали военную службу и выполняли земледельческие работы, чтобы обеспечить себя. Все мальчики с 7 лет становились кантонистами, одевались в форму и пожизненно несли и солдатскую, и крестьянскую службу.</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mmsk.ru/objectdata/CatalogUnitImpl/44051/Milyutin-01_Md.jpg"/>
          <p:cNvPicPr>
            <a:picLocks noChangeAspect="1" noChangeArrowheads="1"/>
          </p:cNvPicPr>
          <p:nvPr/>
        </p:nvPicPr>
        <p:blipFill>
          <a:blip r:embed="rId2"/>
          <a:srcRect/>
          <a:stretch>
            <a:fillRect/>
          </a:stretch>
        </p:blipFill>
        <p:spPr bwMode="auto">
          <a:xfrm>
            <a:off x="0" y="928670"/>
            <a:ext cx="4643438" cy="5929330"/>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429124" y="928670"/>
            <a:ext cx="5143536" cy="5929330"/>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chemeClr val="tx1"/>
                </a:solidFill>
                <a:latin typeface="Times New Roman" pitchFamily="18" charset="0"/>
                <a:cs typeface="Times New Roman" pitchFamily="18" charset="0"/>
              </a:rPr>
              <a:t>Очередные изменения в сроках службы связаны с главой Военного министерства графа  Милютина Д.А., который в 1873 г. провёл военную реформу. В результате с 1 января 1874 г. на смену рекрутской системе пришла всеобщая воинская повинность. Все мужское население, достигшее 21-летнего возраста, без различия сословий, 6 лет служило непосредственно в строю и 9 лет числилось в запасе (для флота – 7 лет действительной службы и 3 года в запасе). Отслужившие сроки действительной службы и в запасе зачислялись в ополчение, в котором пребывали до 40 лет.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soyuz.ru/afisha/erast_fandorin_2015/pic36_l.jpg"/>
          <p:cNvPicPr>
            <a:picLocks noChangeAspect="1" noChangeArrowheads="1"/>
          </p:cNvPicPr>
          <p:nvPr/>
        </p:nvPicPr>
        <p:blipFill>
          <a:blip r:embed="rId2"/>
          <a:srcRect/>
          <a:stretch>
            <a:fillRect/>
          </a:stretch>
        </p:blipFill>
        <p:spPr bwMode="auto">
          <a:xfrm>
            <a:off x="0" y="928670"/>
            <a:ext cx="5357818" cy="5929330"/>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857752" y="928670"/>
            <a:ext cx="4714908" cy="5929330"/>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771" name="Rectangle 3"/>
          <p:cNvSpPr>
            <a:spLocks noChangeArrowheads="1"/>
          </p:cNvSpPr>
          <p:nvPr/>
        </p:nvSpPr>
        <p:spPr bwMode="auto">
          <a:xfrm>
            <a:off x="5572132" y="1428736"/>
            <a:ext cx="321471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252525"/>
                </a:solidFill>
                <a:effectLst/>
                <a:latin typeface="Times New Roman" pitchFamily="18" charset="0"/>
                <a:ea typeface="Times New Roman" pitchFamily="18" charset="0"/>
                <a:cs typeface="Times New Roman" pitchFamily="18" charset="0"/>
              </a:rPr>
              <a:t>По закону, </a:t>
            </a:r>
            <a:r>
              <a:rPr kumimoji="0" lang="ru-RU"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изданному </a:t>
            </a:r>
            <a:r>
              <a:rPr kumimoji="0" lang="ru-RU" sz="1600" b="1" i="1" u="none" strike="noStrike" cap="none" normalizeH="0" baseline="0" dirty="0">
                <a:ln>
                  <a:noFill/>
                </a:ln>
                <a:solidFill>
                  <a:srgbClr val="252525"/>
                </a:solidFill>
                <a:effectLst/>
                <a:latin typeface="Times New Roman" pitchFamily="18" charset="0"/>
                <a:ea typeface="Times New Roman" pitchFamily="18" charset="0"/>
                <a:cs typeface="Times New Roman" pitchFamily="18" charset="0"/>
              </a:rPr>
              <a:t> в </a:t>
            </a:r>
            <a:r>
              <a:rPr kumimoji="0" lang="ru-RU" sz="1600" b="1" i="1" u="none" strike="noStrike" cap="none" normalizeH="0" baseline="0" dirty="0">
                <a:ln>
                  <a:noFill/>
                </a:ln>
                <a:solidFill>
                  <a:srgbClr val="0B0080"/>
                </a:solidFill>
                <a:effectLst/>
                <a:latin typeface="Times New Roman" pitchFamily="18" charset="0"/>
                <a:ea typeface="Times New Roman" pitchFamily="18" charset="0"/>
                <a:cs typeface="Times New Roman" pitchFamily="18" charset="0"/>
                <a:hlinkClick r:id="rId3" tooltip="1906"/>
              </a:rPr>
              <a:t>1906</a:t>
            </a:r>
            <a:r>
              <a:rPr kumimoji="0" lang="ru-RU" sz="1600" b="1" i="1" u="none" strike="noStrike" cap="none" normalizeH="0" baseline="0" dirty="0">
                <a:ln>
                  <a:noFill/>
                </a:ln>
                <a:solidFill>
                  <a:srgbClr val="252525"/>
                </a:solidFill>
                <a:effectLst/>
                <a:latin typeface="Times New Roman" pitchFamily="18" charset="0"/>
                <a:ea typeface="Times New Roman" pitchFamily="18" charset="0"/>
                <a:cs typeface="Times New Roman" pitchFamily="18" charset="0"/>
              </a:rPr>
              <a:t> году о сокращении сроков службы в </a:t>
            </a:r>
            <a:r>
              <a:rPr kumimoji="0" lang="ru-RU" sz="1600" b="1" i="1" u="none" strike="noStrike" cap="none" normalizeH="0" baseline="0" dirty="0">
                <a:ln>
                  <a:noFill/>
                </a:ln>
                <a:solidFill>
                  <a:srgbClr val="0B0080"/>
                </a:solidFill>
                <a:effectLst/>
                <a:latin typeface="Times New Roman" pitchFamily="18" charset="0"/>
                <a:ea typeface="Times New Roman" pitchFamily="18" charset="0"/>
                <a:cs typeface="Times New Roman" pitchFamily="18" charset="0"/>
                <a:hlinkClick r:id="rId4" tooltip="Сухопутные войска"/>
              </a:rPr>
              <a:t>сухопутных войсках</a:t>
            </a:r>
            <a:r>
              <a:rPr kumimoji="0" lang="ru-RU" sz="1600" b="1" i="1" u="none" strike="noStrike" cap="none" normalizeH="0" baseline="0" dirty="0">
                <a:ln>
                  <a:noFill/>
                </a:ln>
                <a:solidFill>
                  <a:srgbClr val="252525"/>
                </a:solidFill>
                <a:effectLst/>
                <a:latin typeface="Times New Roman" pitchFamily="18" charset="0"/>
                <a:ea typeface="Times New Roman" pitchFamily="18" charset="0"/>
                <a:cs typeface="Times New Roman" pitchFamily="18" charset="0"/>
              </a:rPr>
              <a:t>, - срок действительной службы был 3 года. За этим следовало пребывание в </a:t>
            </a:r>
            <a:r>
              <a:rPr kumimoji="0" lang="ru-RU" sz="1600" b="1" i="1" u="none" strike="noStrike" cap="none" normalizeH="0" baseline="0" dirty="0">
                <a:ln>
                  <a:noFill/>
                </a:ln>
                <a:solidFill>
                  <a:srgbClr val="0B0080"/>
                </a:solidFill>
                <a:effectLst/>
                <a:latin typeface="Times New Roman" pitchFamily="18" charset="0"/>
                <a:ea typeface="Times New Roman" pitchFamily="18" charset="0"/>
                <a:cs typeface="Times New Roman" pitchFamily="18" charset="0"/>
                <a:hlinkClick r:id="rId5" tooltip="Запас"/>
              </a:rPr>
              <a:t>запасе</a:t>
            </a:r>
            <a:r>
              <a:rPr kumimoji="0" lang="ru-RU" sz="1600" b="1" i="1" u="none" strike="noStrike" cap="none" normalizeH="0" baseline="0" dirty="0">
                <a:ln>
                  <a:noFill/>
                </a:ln>
                <a:solidFill>
                  <a:srgbClr val="252525"/>
                </a:solidFill>
                <a:effectLst/>
                <a:latin typeface="Times New Roman" pitchFamily="18" charset="0"/>
                <a:ea typeface="Times New Roman" pitchFamily="18" charset="0"/>
                <a:cs typeface="Times New Roman" pitchFamily="18" charset="0"/>
              </a:rPr>
              <a:t> I разряда (7 лет) и в запасе II разряда (8 лет). В других родах войск срок действительной службы был 4 года. За этим следовало пребывание в запасе I разряда (7 лет) и в запасе II разряда (6 лет).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a:ln>
                  <a:noFill/>
                </a:ln>
                <a:solidFill>
                  <a:srgbClr val="252525"/>
                </a:solidFill>
                <a:effectLst/>
                <a:latin typeface="Times New Roman" pitchFamily="18" charset="0"/>
                <a:ea typeface="Times New Roman" pitchFamily="18" charset="0"/>
                <a:cs typeface="Times New Roman" pitchFamily="18" charset="0"/>
              </a:rPr>
              <a:t>   Во флоте срок действительной службы был 5 лет. За этим следовало пребывание в запасе I разряда (3 года) и в запасе II разряда (2 года).</a:t>
            </a:r>
          </a:p>
          <a:p>
            <a:pPr lvl="0" eaLnBrk="0" fontAlgn="base" hangingPunct="0">
              <a:spcBef>
                <a:spcPct val="0"/>
              </a:spcBef>
              <a:spcAft>
                <a:spcPct val="0"/>
              </a:spcAft>
            </a:pPr>
            <a:r>
              <a:rPr lang="ru-RU" sz="1600" b="1" i="1" dirty="0">
                <a:latin typeface="Times New Roman" pitchFamily="18" charset="0"/>
                <a:cs typeface="Times New Roman" pitchFamily="18" charset="0"/>
              </a:rPr>
              <a:t> Поступившие на службу позже призывного года зачислялись в запас до 43 лет.</a:t>
            </a:r>
            <a:r>
              <a:rPr kumimoji="0" lang="ru-RU" sz="1600" b="1" i="1" u="none" strike="noStrike" cap="none" normalizeH="0" baseline="0" dirty="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60.radikal.ru/i167/1206/e4/18d60515d6bf.jpg"/>
          <p:cNvPicPr>
            <a:picLocks noChangeAspect="1" noChangeArrowheads="1"/>
          </p:cNvPicPr>
          <p:nvPr/>
        </p:nvPicPr>
        <p:blipFill>
          <a:blip r:embed="rId2"/>
          <a:srcRect/>
          <a:stretch>
            <a:fillRect/>
          </a:stretch>
        </p:blipFill>
        <p:spPr bwMode="auto">
          <a:xfrm>
            <a:off x="0" y="1071546"/>
            <a:ext cx="5143504" cy="5786454"/>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643438" y="1071546"/>
            <a:ext cx="4857784" cy="5786454"/>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chemeClr val="tx1"/>
                </a:solidFill>
                <a:latin typeface="Times New Roman" pitchFamily="18" charset="0"/>
                <a:cs typeface="Times New Roman" pitchFamily="18" charset="0"/>
              </a:rPr>
              <a:t>1917—1991 года  Воинская обязанность в СССР сохраняется. Первоначально служба в Красной армии была объявлена добровольной, однако к концу </a:t>
            </a:r>
            <a:r>
              <a:rPr lang="ru-RU" b="1" i="1" dirty="0">
                <a:solidFill>
                  <a:schemeClr val="tx1"/>
                </a:solidFill>
                <a:latin typeface="Times New Roman" pitchFamily="18" charset="0"/>
                <a:cs typeface="Times New Roman" pitchFamily="18" charset="0"/>
                <a:hlinkClick r:id="rId3" tooltip="Гражданская война в России"/>
              </a:rPr>
              <a:t>Гражданской войны</a:t>
            </a:r>
            <a:r>
              <a:rPr lang="ru-RU" b="1" i="1" dirty="0">
                <a:solidFill>
                  <a:schemeClr val="tx1"/>
                </a:solidFill>
                <a:latin typeface="Times New Roman" pitchFamily="18" charset="0"/>
                <a:cs typeface="Times New Roman" pitchFamily="18" charset="0"/>
              </a:rPr>
              <a:t> её численность достигла менее 5 млн. чел., а в</a:t>
            </a:r>
            <a:r>
              <a:rPr lang="ru-RU" b="1" i="1" dirty="0">
                <a:solidFill>
                  <a:schemeClr val="tx1"/>
                </a:solidFill>
                <a:latin typeface="Times New Roman" pitchFamily="18" charset="0"/>
                <a:cs typeface="Times New Roman" pitchFamily="18" charset="0"/>
                <a:hlinkClick r:id="rId4" tooltip="1925 год"/>
              </a:rPr>
              <a:t>1925 году</a:t>
            </a:r>
            <a:r>
              <a:rPr lang="ru-RU" b="1" i="1" dirty="0">
                <a:solidFill>
                  <a:schemeClr val="tx1"/>
                </a:solidFill>
                <a:latin typeface="Times New Roman" pitchFamily="18" charset="0"/>
                <a:cs typeface="Times New Roman" pitchFamily="18" charset="0"/>
              </a:rPr>
              <a:t> был принят Закон об обязательной военной службе, восстанавливается ежегодный призыв в армию на срок для красноармейцев 2 года, для младшего командного состава авиации и краснофлотцев — 3 года.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252fwww.zapilili.ru/upload/old_photos/army_02.jpg"/>
          <p:cNvPicPr>
            <a:picLocks noChangeAspect="1" noChangeArrowheads="1"/>
          </p:cNvPicPr>
          <p:nvPr/>
        </p:nvPicPr>
        <p:blipFill>
          <a:blip r:embed="rId2"/>
          <a:srcRect/>
          <a:stretch>
            <a:fillRect/>
          </a:stretch>
        </p:blipFill>
        <p:spPr bwMode="auto">
          <a:xfrm>
            <a:off x="0" y="1142984"/>
            <a:ext cx="5500694" cy="5715016"/>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5000628" y="1214422"/>
            <a:ext cx="4500594" cy="5643578"/>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b="1" dirty="0">
                <a:solidFill>
                  <a:schemeClr val="tx1"/>
                </a:solidFill>
                <a:latin typeface="Times New Roman" pitchFamily="18" charset="0"/>
                <a:cs typeface="Times New Roman" pitchFamily="18" charset="0"/>
              </a:rPr>
              <a:t>Уже к началу </a:t>
            </a:r>
            <a:r>
              <a:rPr lang="ru-RU" b="1" dirty="0">
                <a:solidFill>
                  <a:schemeClr val="tx1"/>
                </a:solidFill>
                <a:latin typeface="Times New Roman" pitchFamily="18" charset="0"/>
                <a:cs typeface="Times New Roman" pitchFamily="18" charset="0"/>
                <a:hlinkClick r:id="rId3" tooltip="Великая Отечественная война"/>
              </a:rPr>
              <a:t>Великой Отечественной войны</a:t>
            </a:r>
            <a:r>
              <a:rPr lang="ru-RU" b="1" dirty="0">
                <a:solidFill>
                  <a:schemeClr val="tx1"/>
                </a:solidFill>
                <a:latin typeface="Times New Roman" pitchFamily="18" charset="0"/>
                <a:cs typeface="Times New Roman" pitchFamily="18" charset="0"/>
              </a:rPr>
              <a:t> численность советской армии была доведена до 5 млн.чел. Послевоенная демобилизация закончилась в </a:t>
            </a:r>
            <a:r>
              <a:rPr lang="ru-RU" b="1" dirty="0">
                <a:solidFill>
                  <a:schemeClr val="tx1"/>
                </a:solidFill>
                <a:latin typeface="Times New Roman" pitchFamily="18" charset="0"/>
                <a:cs typeface="Times New Roman" pitchFamily="18" charset="0"/>
                <a:hlinkClick r:id="rId4" tooltip="1948 год"/>
              </a:rPr>
              <a:t>1948 году</a:t>
            </a:r>
            <a:r>
              <a:rPr lang="ru-RU" b="1" dirty="0">
                <a:solidFill>
                  <a:schemeClr val="tx1"/>
                </a:solidFill>
                <a:latin typeface="Times New Roman" pitchFamily="18" charset="0"/>
                <a:cs typeface="Times New Roman" pitchFamily="18" charset="0"/>
              </a:rPr>
              <a:t>, при этом численность армии сократилась примерно вчетверо. В </a:t>
            </a:r>
            <a:r>
              <a:rPr lang="ru-RU" b="1" dirty="0">
                <a:solidFill>
                  <a:schemeClr val="tx1"/>
                </a:solidFill>
                <a:latin typeface="Times New Roman" pitchFamily="18" charset="0"/>
                <a:cs typeface="Times New Roman" pitchFamily="18" charset="0"/>
                <a:hlinkClick r:id="rId5" tooltip="1949 год"/>
              </a:rPr>
              <a:t>1949 году</a:t>
            </a:r>
            <a:r>
              <a:rPr lang="ru-RU" b="1" dirty="0">
                <a:solidFill>
                  <a:schemeClr val="tx1"/>
                </a:solidFill>
                <a:latin typeface="Times New Roman" pitchFamily="18" charset="0"/>
                <a:cs typeface="Times New Roman" pitchFamily="18" charset="0"/>
              </a:rPr>
              <a:t> был принят новый закон, по которому призыв производился один раз в год в ноябре-декабре, срок службы в сухопутных войсках и авиации был установлен 3 года, во </a:t>
            </a:r>
            <a:r>
              <a:rPr lang="ru-RU" b="1" dirty="0">
                <a:solidFill>
                  <a:schemeClr val="tx1"/>
                </a:solidFill>
                <a:latin typeface="Times New Roman" pitchFamily="18" charset="0"/>
                <a:cs typeface="Times New Roman" pitchFamily="18" charset="0"/>
                <a:hlinkClick r:id="rId6" tooltip="Флот"/>
              </a:rPr>
              <a:t>флоте</a:t>
            </a:r>
            <a:r>
              <a:rPr lang="ru-RU" b="1" dirty="0">
                <a:solidFill>
                  <a:schemeClr val="tx1"/>
                </a:solidFill>
                <a:latin typeface="Times New Roman" pitchFamily="18" charset="0"/>
                <a:cs typeface="Times New Roman" pitchFamily="18" charset="0"/>
              </a:rPr>
              <a:t> 4 года.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udachny.ru/wp-content/uploads/images/Sovremennaja_armija_zashhitnica_ili_policejskij_v_svoej_strane.jpg"/>
          <p:cNvPicPr>
            <a:picLocks noChangeAspect="1" noChangeArrowheads="1"/>
          </p:cNvPicPr>
          <p:nvPr/>
        </p:nvPicPr>
        <p:blipFill>
          <a:blip r:embed="rId2"/>
          <a:srcRect/>
          <a:stretch>
            <a:fillRect/>
          </a:stretch>
        </p:blipFill>
        <p:spPr bwMode="auto">
          <a:xfrm>
            <a:off x="0" y="1285860"/>
            <a:ext cx="5000628" cy="5572140"/>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643438" y="1285860"/>
            <a:ext cx="5000660" cy="557214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698" name="Rectangle 2"/>
          <p:cNvSpPr>
            <a:spLocks noChangeArrowheads="1"/>
          </p:cNvSpPr>
          <p:nvPr/>
        </p:nvSpPr>
        <p:spPr bwMode="auto">
          <a:xfrm>
            <a:off x="5214942" y="2000241"/>
            <a:ext cx="371477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252525"/>
                </a:solidFill>
                <a:effectLst/>
                <a:latin typeface="Calibri" pitchFamily="34" charset="0"/>
                <a:ea typeface="Times New Roman" pitchFamily="18" charset="0"/>
                <a:cs typeface="Times New Roman" pitchFamily="18" charset="0"/>
              </a:rPr>
              <a:t>    </a:t>
            </a:r>
            <a:r>
              <a:rPr kumimoji="0" lang="ru-RU" b="1" i="1" u="none" strike="noStrike" cap="none" normalizeH="0" baseline="0" dirty="0">
                <a:ln>
                  <a:noFill/>
                </a:ln>
                <a:effectLst/>
                <a:latin typeface="Times New Roman" pitchFamily="18" charset="0"/>
                <a:ea typeface="Times New Roman" pitchFamily="18" charset="0"/>
                <a:cs typeface="Times New Roman" pitchFamily="18" charset="0"/>
              </a:rPr>
              <a:t>В 1968 году срок солдатской службы был сокращён в сухопутных войсках до двух лет, во флоте до трёх лет, был введён весенний призыв. Для выпускников институтов, не получивших военной подготовки, срок солдатской службы был определён в 1 год.</a:t>
            </a:r>
          </a:p>
          <a:p>
            <a:pPr lvl="0" algn="just" fontAlgn="base">
              <a:spcBef>
                <a:spcPct val="0"/>
              </a:spcBef>
              <a:spcAft>
                <a:spcPct val="0"/>
              </a:spcAft>
            </a:pPr>
            <a:r>
              <a:rPr lang="ru-RU" b="1" i="1" dirty="0">
                <a:latin typeface="Times New Roman" pitchFamily="18" charset="0"/>
                <a:cs typeface="Times New Roman" pitchFamily="18" charset="0"/>
              </a:rPr>
              <a:t>В настоящее время основой является Федеральный закон от 06.03.1998 «О воинской обязанности и военной службе», отдельные положения которого изменены или отменены многочисленными последующими законами.</a:t>
            </a:r>
            <a:endParaRPr kumimoji="0" lang="ru-RU" b="1" i="1"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netprizyvu.ru/pics/news/178image.jpg"/>
          <p:cNvPicPr>
            <a:picLocks noChangeAspect="1" noChangeArrowheads="1"/>
          </p:cNvPicPr>
          <p:nvPr/>
        </p:nvPicPr>
        <p:blipFill>
          <a:blip r:embed="rId2"/>
          <a:srcRect/>
          <a:stretch>
            <a:fillRect/>
          </a:stretch>
        </p:blipFill>
        <p:spPr bwMode="auto">
          <a:xfrm>
            <a:off x="0" y="1142984"/>
            <a:ext cx="4857752" cy="5715017"/>
          </a:xfrm>
          <a:prstGeom prst="rect">
            <a:avLst/>
          </a:prstGeom>
          <a:noFill/>
        </p:spPr>
      </p:pic>
      <p:sp>
        <p:nvSpPr>
          <p:cNvPr id="3" name="Прямоугольник 2"/>
          <p:cNvSpPr/>
          <p:nvPr/>
        </p:nvSpPr>
        <p:spPr>
          <a:xfrm>
            <a:off x="357158" y="142852"/>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4" name="Вертикальный свиток 3"/>
          <p:cNvSpPr/>
          <p:nvPr/>
        </p:nvSpPr>
        <p:spPr>
          <a:xfrm>
            <a:off x="4643438" y="1142984"/>
            <a:ext cx="4786346" cy="5715016"/>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lain" startAt="14"/>
            </a:pPr>
            <a:r>
              <a:rPr lang="ru-RU" b="1" i="1" u="sng" dirty="0">
                <a:solidFill>
                  <a:schemeClr val="tx1"/>
                </a:solidFill>
                <a:latin typeface="Times New Roman" pitchFamily="18" charset="0"/>
                <a:cs typeface="Times New Roman" pitchFamily="18" charset="0"/>
                <a:hlinkClick r:id="rId3" tooltip="14 июня"/>
              </a:rPr>
              <a:t>июня</a:t>
            </a:r>
            <a:r>
              <a:rPr lang="ru-RU" b="1" i="1" dirty="0">
                <a:solidFill>
                  <a:schemeClr val="tx1"/>
                </a:solidFill>
                <a:latin typeface="Times New Roman" pitchFamily="18" charset="0"/>
                <a:cs typeface="Times New Roman" pitchFamily="18" charset="0"/>
              </a:rPr>
              <a:t>  </a:t>
            </a:r>
            <a:r>
              <a:rPr lang="ru-RU" b="1" i="1" u="sng" dirty="0">
                <a:solidFill>
                  <a:schemeClr val="tx1"/>
                </a:solidFill>
                <a:latin typeface="Times New Roman" pitchFamily="18" charset="0"/>
                <a:cs typeface="Times New Roman" pitchFamily="18" charset="0"/>
                <a:hlinkClick r:id="rId4" tooltip="2006 год"/>
              </a:rPr>
              <a:t>2006 года</a:t>
            </a:r>
            <a:r>
              <a:rPr lang="ru-RU" b="1" i="1" dirty="0">
                <a:solidFill>
                  <a:schemeClr val="tx1"/>
                </a:solidFill>
                <a:latin typeface="Times New Roman" pitchFamily="18" charset="0"/>
                <a:cs typeface="Times New Roman" pitchFamily="18" charset="0"/>
              </a:rPr>
              <a:t> </a:t>
            </a:r>
            <a:r>
              <a:rPr lang="ru-RU" b="1" i="1" u="sng" dirty="0">
                <a:solidFill>
                  <a:schemeClr val="tx1"/>
                </a:solidFill>
                <a:latin typeface="Times New Roman" pitchFamily="18" charset="0"/>
                <a:cs typeface="Times New Roman" pitchFamily="18" charset="0"/>
                <a:hlinkClick r:id="rId5" tooltip="Государственная дума России"/>
              </a:rPr>
              <a:t>Государственная дума России</a:t>
            </a:r>
            <a:r>
              <a:rPr lang="ru-RU" b="1" i="1" dirty="0">
                <a:solidFill>
                  <a:schemeClr val="tx1"/>
                </a:solidFill>
                <a:latin typeface="Times New Roman" pitchFamily="18" charset="0"/>
                <a:cs typeface="Times New Roman" pitchFamily="18" charset="0"/>
              </a:rPr>
              <a:t> </a:t>
            </a:r>
          </a:p>
          <a:p>
            <a:pPr marL="342900" indent="-342900" algn="ctr">
              <a:buAutoNum type="arabicPlain" startAt="14"/>
            </a:pPr>
            <a:r>
              <a:rPr lang="ru-RU" b="1" i="1" dirty="0">
                <a:solidFill>
                  <a:schemeClr val="tx1"/>
                </a:solidFill>
                <a:latin typeface="Times New Roman" pitchFamily="18" charset="0"/>
                <a:cs typeface="Times New Roman" pitchFamily="18" charset="0"/>
              </a:rPr>
              <a:t>приняла поправки в закон «О воинской обязанности и военной службе», устанавливающие для граждан мужского пола, призванных в срок с </a:t>
            </a:r>
            <a:r>
              <a:rPr lang="ru-RU" b="1" i="1" u="sng" dirty="0">
                <a:solidFill>
                  <a:schemeClr val="tx1"/>
                </a:solidFill>
                <a:latin typeface="Times New Roman" pitchFamily="18" charset="0"/>
                <a:cs typeface="Times New Roman" pitchFamily="18" charset="0"/>
                <a:hlinkClick r:id="rId6" tooltip="1 января"/>
              </a:rPr>
              <a:t>1 января</a:t>
            </a:r>
            <a:r>
              <a:rPr lang="ru-RU" b="1" i="1" dirty="0">
                <a:solidFill>
                  <a:schemeClr val="tx1"/>
                </a:solidFill>
                <a:latin typeface="Times New Roman" pitchFamily="18" charset="0"/>
                <a:cs typeface="Times New Roman" pitchFamily="18" charset="0"/>
              </a:rPr>
              <a:t> </a:t>
            </a:r>
            <a:r>
              <a:rPr lang="ru-RU" b="1" i="1" u="sng" dirty="0">
                <a:solidFill>
                  <a:schemeClr val="tx1"/>
                </a:solidFill>
                <a:latin typeface="Times New Roman" pitchFamily="18" charset="0"/>
                <a:cs typeface="Times New Roman" pitchFamily="18" charset="0"/>
                <a:hlinkClick r:id="rId7" tooltip="2008 год"/>
              </a:rPr>
              <a:t>2008 года</a:t>
            </a:r>
            <a:r>
              <a:rPr lang="ru-RU" b="1" i="1" dirty="0">
                <a:solidFill>
                  <a:schemeClr val="tx1"/>
                </a:solidFill>
                <a:latin typeface="Times New Roman" pitchFamily="18" charset="0"/>
                <a:cs typeface="Times New Roman" pitchFamily="18" charset="0"/>
              </a:rPr>
              <a:t> — 12 месяцев, и одновременно отменяющие целый ряд существовавших ранее отсрочек от призыва, существенно сократившие количество «военных кафедр» в гражданских вузах и ужесточившие требования к их выпускникам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274638"/>
            <a:ext cx="9144000" cy="71596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sng"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Структура воинской обязанности.</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sng"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Воинская обязанность предусматривает</a:t>
            </a:r>
            <a:r>
              <a:rPr kumimoji="0" lang="ru-RU" sz="36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3" name="Rectangle 3"/>
          <p:cNvSpPr txBox="1">
            <a:spLocks noChangeArrowheads="1"/>
          </p:cNvSpPr>
          <p:nvPr/>
        </p:nvSpPr>
        <p:spPr>
          <a:xfrm>
            <a:off x="0" y="1571612"/>
            <a:ext cx="9144000" cy="52863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1" i="0" u="none" strike="noStrike" kern="1200" cap="none" spc="0" normalizeH="0" baseline="0" noProof="0" dirty="0">
                <a:ln>
                  <a:noFill/>
                </a:ln>
                <a:effectLst/>
                <a:uLnTx/>
                <a:uFillTx/>
                <a:latin typeface="Times New Roman" pitchFamily="18" charset="0"/>
                <a:cs typeface="Times New Roman" pitchFamily="18" charset="0"/>
              </a:rPr>
              <a:t>воинский учет;</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1" i="0" u="none" strike="noStrike" kern="1200" cap="none" spc="0" normalizeH="0" baseline="0" noProof="0" dirty="0">
                <a:ln>
                  <a:noFill/>
                </a:ln>
                <a:effectLst/>
                <a:uLnTx/>
                <a:uFillTx/>
                <a:latin typeface="Times New Roman" pitchFamily="18" charset="0"/>
                <a:cs typeface="Times New Roman" pitchFamily="18" charset="0"/>
              </a:rPr>
              <a:t>обязательную подготовку к военной службе;</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1" i="0" u="none" strike="noStrike" kern="1200" cap="none" spc="0" normalizeH="0" baseline="0" noProof="0" dirty="0">
                <a:ln>
                  <a:noFill/>
                </a:ln>
                <a:effectLst/>
                <a:uLnTx/>
                <a:uFillTx/>
                <a:latin typeface="Times New Roman" pitchFamily="18" charset="0"/>
                <a:cs typeface="Times New Roman" pitchFamily="18" charset="0"/>
              </a:rPr>
              <a:t>призыв на военную службу;</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1" i="0" u="none" strike="noStrike" kern="1200" cap="none" spc="0" normalizeH="0" baseline="0" noProof="0" dirty="0">
                <a:ln>
                  <a:noFill/>
                </a:ln>
                <a:effectLst/>
                <a:uLnTx/>
                <a:uFillTx/>
                <a:latin typeface="Times New Roman" pitchFamily="18" charset="0"/>
                <a:cs typeface="Times New Roman" pitchFamily="18" charset="0"/>
              </a:rPr>
              <a:t>прохождение военной службы по призыву;</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1" i="0" u="none" strike="noStrike" kern="1200" cap="none" spc="0" normalizeH="0" baseline="0" noProof="0" dirty="0">
                <a:ln>
                  <a:noFill/>
                </a:ln>
                <a:effectLst/>
                <a:uLnTx/>
                <a:uFillTx/>
                <a:latin typeface="Times New Roman" pitchFamily="18" charset="0"/>
                <a:cs typeface="Times New Roman" pitchFamily="18" charset="0"/>
              </a:rPr>
              <a:t>пребывание в запасе;</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1" i="0" u="none" strike="noStrike" kern="1200" cap="none" spc="0" normalizeH="0" baseline="0" noProof="0" dirty="0">
                <a:ln>
                  <a:noFill/>
                </a:ln>
                <a:effectLst/>
                <a:uLnTx/>
                <a:uFillTx/>
                <a:latin typeface="Times New Roman" pitchFamily="18" charset="0"/>
                <a:cs typeface="Times New Roman" pitchFamily="18" charset="0"/>
              </a:rPr>
              <a:t>призыв на военные сборы и прохождение военных сборов в период пребывания в запасе</a:t>
            </a:r>
            <a:r>
              <a:rPr kumimoji="0" lang="ru-RU" sz="3600" b="1" i="0" u="none" strike="noStrike" kern="1200" cap="none" spc="0" normalizeH="0" baseline="0" noProof="0" dirty="0">
                <a:ln>
                  <a:noFill/>
                </a:ln>
                <a:effectLst/>
                <a:uLnTx/>
                <a:uFillTx/>
                <a:latin typeface="Times New Roman" pitchFamily="18" charset="0"/>
                <a:cs typeface="Times New Roman"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274638"/>
            <a:ext cx="8839200" cy="322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sng" strike="noStrike" kern="1200" cap="none" spc="0" normalizeH="0" baseline="0" noProof="0" dirty="0">
                <a:ln>
                  <a:noFill/>
                </a:ln>
                <a:solidFill>
                  <a:srgbClr val="FF0000"/>
                </a:solidFill>
                <a:effectLst/>
                <a:uLnTx/>
                <a:uFillTx/>
                <a:latin typeface="Georgia" pitchFamily="18" charset="0"/>
                <a:ea typeface="+mj-ea"/>
                <a:cs typeface="+mj-cs"/>
              </a:rPr>
              <a:t>Воинский учет</a:t>
            </a:r>
            <a:r>
              <a:rPr kumimoji="0" lang="ru-RU" sz="3600" b="0" i="0" u="none" strike="noStrike" kern="1200" cap="none" spc="0" normalizeH="0" baseline="0" noProof="0" dirty="0">
                <a:ln>
                  <a:noFill/>
                </a:ln>
                <a:solidFill>
                  <a:srgbClr val="0000FF"/>
                </a:solidFill>
                <a:effectLst/>
                <a:uLnTx/>
                <a:uFillTx/>
                <a:latin typeface="Georgia" pitchFamily="18" charset="0"/>
                <a:ea typeface="+mj-ea"/>
                <a:cs typeface="+mj-cs"/>
              </a:rPr>
              <a:t> — это составная часть воинской обязанности граждан.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Воинскому учету в Российской Федерации подлежат все граждане мужского пола, достигшие призывного возраста, а также военнообязанные по месту жительства.</a:t>
            </a:r>
            <a:br>
              <a:rPr kumimoji="0" lang="ru-RU" sz="3200"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br>
            <a:endParaRPr kumimoji="0" lang="ru-RU" sz="3200"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pic>
        <p:nvPicPr>
          <p:cNvPr id="24578" name="Picture 2" descr="http://www.gorodtotma.ru/uploads/posts/2014-02/thumbs/1391431139_postanovka-na-voinskiy-uchet.jpg"/>
          <p:cNvPicPr>
            <a:picLocks noChangeAspect="1" noChangeArrowheads="1"/>
          </p:cNvPicPr>
          <p:nvPr/>
        </p:nvPicPr>
        <p:blipFill>
          <a:blip r:embed="rId2"/>
          <a:srcRect/>
          <a:stretch>
            <a:fillRect/>
          </a:stretch>
        </p:blipFill>
        <p:spPr bwMode="auto">
          <a:xfrm>
            <a:off x="2000232" y="3500438"/>
            <a:ext cx="4524380" cy="321468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74638"/>
            <a:ext cx="8686800" cy="639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a:ln>
                  <a:noFill/>
                </a:ln>
                <a:solidFill>
                  <a:srgbClr val="0000FF"/>
                </a:solidFill>
                <a:effectLst/>
                <a:uLnTx/>
                <a:uFillTx/>
                <a:latin typeface="Comic Sans MS" pitchFamily="66" charset="0"/>
                <a:ea typeface="+mj-ea"/>
                <a:cs typeface="+mj-cs"/>
              </a:rPr>
              <a:t>Воинскому учету</a:t>
            </a:r>
            <a:r>
              <a:rPr kumimoji="0" lang="ru-RU" sz="3600" b="1" i="1" u="none" strike="noStrike" kern="1200" cap="none" spc="0" normalizeH="0" noProof="0" dirty="0">
                <a:ln>
                  <a:noFill/>
                </a:ln>
                <a:solidFill>
                  <a:srgbClr val="0000FF"/>
                </a:solidFill>
                <a:effectLst/>
                <a:uLnTx/>
                <a:uFillTx/>
                <a:latin typeface="Comic Sans MS" pitchFamily="66" charset="0"/>
                <a:ea typeface="+mj-ea"/>
                <a:cs typeface="+mj-cs"/>
              </a:rPr>
              <a:t> в РФ не подлежат </a:t>
            </a:r>
            <a:r>
              <a:rPr kumimoji="0" lang="ru-RU" sz="3600" b="1" i="1" u="none" strike="noStrike" kern="1200" cap="none" spc="0" normalizeH="0" baseline="0" noProof="0" dirty="0">
                <a:ln>
                  <a:noFill/>
                </a:ln>
                <a:solidFill>
                  <a:srgbClr val="0000FF"/>
                </a:solidFill>
                <a:effectLst/>
                <a:uLnTx/>
                <a:uFillTx/>
                <a:latin typeface="Comic Sans MS" pitchFamily="66" charset="0"/>
                <a:ea typeface="+mj-ea"/>
                <a:cs typeface="+mj-cs"/>
              </a:rPr>
              <a:t> граждане:</a:t>
            </a:r>
          </a:p>
        </p:txBody>
      </p:sp>
      <p:sp>
        <p:nvSpPr>
          <p:cNvPr id="3" name="Rectangle 3"/>
          <p:cNvSpPr txBox="1">
            <a:spLocks noChangeArrowheads="1"/>
          </p:cNvSpPr>
          <p:nvPr/>
        </p:nvSpPr>
        <p:spPr>
          <a:xfrm>
            <a:off x="214282" y="1571612"/>
            <a:ext cx="8715436" cy="4786346"/>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600" b="1" i="0" u="none" strike="noStrike" kern="1200" cap="none" spc="0" normalizeH="0" baseline="0" noProof="0" dirty="0">
                <a:ln>
                  <a:noFill/>
                </a:ln>
                <a:effectLst/>
                <a:uLnTx/>
                <a:uFillTx/>
                <a:latin typeface="Times New Roman" pitchFamily="18" charset="0"/>
                <a:ea typeface="+mn-ea"/>
                <a:cs typeface="+mn-cs"/>
              </a:rPr>
              <a:t>освобожденные от исполнения воинских обязанностей в соответствии с Федеральным законом «О воинской обязанности и военной службе»;</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600" b="1" i="0" u="none" strike="noStrike" kern="1200" cap="none" spc="0" normalizeH="0" baseline="0" noProof="0" dirty="0">
                <a:ln>
                  <a:noFill/>
                </a:ln>
                <a:effectLst/>
                <a:uLnTx/>
                <a:uFillTx/>
                <a:latin typeface="Times New Roman" pitchFamily="18" charset="0"/>
                <a:ea typeface="+mn-ea"/>
                <a:cs typeface="+mn-cs"/>
              </a:rPr>
              <a:t>проходящие военную службу или альтернативную гражданскую службу;</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600" b="1" i="0" u="none" strike="noStrike" kern="1200" cap="none" spc="0" normalizeH="0" baseline="0" noProof="0" dirty="0">
                <a:ln>
                  <a:noFill/>
                </a:ln>
                <a:effectLst/>
                <a:uLnTx/>
                <a:uFillTx/>
                <a:latin typeface="Times New Roman" pitchFamily="18" charset="0"/>
                <a:ea typeface="+mn-ea"/>
                <a:cs typeface="+mn-cs"/>
              </a:rPr>
              <a:t>отбывающие наказание в виде лишения свободы;</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600" b="1" i="0" u="none" strike="noStrike" kern="1200" cap="none" spc="0" normalizeH="0" baseline="0" noProof="0" dirty="0">
                <a:ln>
                  <a:noFill/>
                </a:ln>
                <a:effectLst/>
                <a:uLnTx/>
                <a:uFillTx/>
                <a:latin typeface="Times New Roman" pitchFamily="18" charset="0"/>
                <a:ea typeface="+mn-ea"/>
                <a:cs typeface="+mn-cs"/>
              </a:rPr>
              <a:t>женского пола, не имеющие военно-учетной специальности (военно-учетная специальность — категория воинского учета, указывающая военную специальность, полученную при окончании определенного образовательного учреждения);</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600" b="1" i="0" u="none" strike="noStrike" kern="1200" cap="none" spc="0" normalizeH="0" baseline="0" noProof="0" dirty="0">
                <a:ln>
                  <a:noFill/>
                </a:ln>
                <a:effectLst/>
                <a:uLnTx/>
                <a:uFillTx/>
                <a:latin typeface="Times New Roman" pitchFamily="18" charset="0"/>
                <a:ea typeface="+mn-ea"/>
                <a:cs typeface="+mn-cs"/>
              </a:rPr>
              <a:t>постоянно проживающие за пределами Российской Федерации.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596" y="1857364"/>
            <a:ext cx="8286808" cy="1846659"/>
          </a:xfrm>
          <a:prstGeom prst="rect">
            <a:avLst/>
          </a:prstGeom>
          <a:solidFill>
            <a:srgbClr val="72ED55"/>
          </a:solidFill>
          <a:scene3d>
            <a:camera prst="orthographicFront"/>
            <a:lightRig rig="threePt" dir="t"/>
          </a:scene3d>
          <a:sp3d>
            <a:bevelT w="101600" prst="rible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b="1" dirty="0">
                <a:solidFill>
                  <a:srgbClr val="FF0000"/>
                </a:solidFill>
                <a:latin typeface="Times New Roman" pitchFamily="18" charset="0"/>
                <a:cs typeface="Times New Roman" pitchFamily="18" charset="0"/>
              </a:rPr>
              <a:t>Учебные вопросы:</a:t>
            </a:r>
          </a:p>
          <a:p>
            <a:r>
              <a:rPr lang="ru-RU" b="1" dirty="0">
                <a:latin typeface="Times New Roman" pitchFamily="18" charset="0"/>
                <a:cs typeface="Times New Roman" pitchFamily="18" charset="0"/>
              </a:rPr>
              <a:t>1.Воинская обязанность – понятие, определение, правовая основа.</a:t>
            </a:r>
          </a:p>
          <a:p>
            <a:r>
              <a:rPr lang="ru-RU" b="1" dirty="0">
                <a:latin typeface="Times New Roman" pitchFamily="18" charset="0"/>
                <a:cs typeface="Times New Roman" pitchFamily="18" charset="0"/>
              </a:rPr>
              <a:t>2. Структура воинской обязанности.</a:t>
            </a:r>
          </a:p>
          <a:p>
            <a:r>
              <a:rPr lang="ru-RU" b="1" dirty="0">
                <a:latin typeface="Times New Roman" pitchFamily="18" charset="0"/>
                <a:cs typeface="Times New Roman" pitchFamily="18" charset="0"/>
              </a:rPr>
              <a:t>3.Воинский учет.</a:t>
            </a:r>
          </a:p>
          <a:p>
            <a:r>
              <a:rPr lang="ru-RU" b="1" dirty="0">
                <a:latin typeface="Times New Roman" pitchFamily="18" charset="0"/>
                <a:cs typeface="Times New Roman" pitchFamily="18" charset="0"/>
              </a:rPr>
              <a:t>4.Обязательная и добровольная подготовка гражданина к военной службе.</a:t>
            </a:r>
            <a:r>
              <a:rPr lang="ru-RU" dirty="0"/>
              <a:t> </a:t>
            </a:r>
          </a:p>
          <a:p>
            <a:pPr marL="342900" indent="-342900"/>
            <a:endParaRPr lang="ru-RU" b="1" dirty="0">
              <a:latin typeface="Times New Roman" pitchFamily="18" charset="0"/>
              <a:cs typeface="Times New Roman" pitchFamily="18" charset="0"/>
            </a:endParaRPr>
          </a:p>
        </p:txBody>
      </p:sp>
      <p:pic>
        <p:nvPicPr>
          <p:cNvPr id="1026" name="Picture 2" descr="http://www.r-schools.ru/imgprocess/getimg.php?src=../mods/offers/images/naslyg.jpg&amp;width=380&amp;height=auto&amp;format=&amp;quality=100"/>
          <p:cNvPicPr>
            <a:picLocks noChangeAspect="1" noChangeArrowheads="1"/>
          </p:cNvPicPr>
          <p:nvPr/>
        </p:nvPicPr>
        <p:blipFill>
          <a:blip r:embed="rId2"/>
          <a:srcRect/>
          <a:stretch>
            <a:fillRect/>
          </a:stretch>
        </p:blipFill>
        <p:spPr bwMode="auto">
          <a:xfrm>
            <a:off x="214282" y="3857628"/>
            <a:ext cx="4071966" cy="3000372"/>
          </a:xfrm>
          <a:prstGeom prst="rect">
            <a:avLst/>
          </a:prstGeom>
          <a:noFill/>
        </p:spPr>
      </p:pic>
      <p:pic>
        <p:nvPicPr>
          <p:cNvPr id="1028" name="Picture 4" descr="http://www.metod-kopilka.ru/images/doc/37/31735/img1.jpg"/>
          <p:cNvPicPr>
            <a:picLocks noChangeAspect="1" noChangeArrowheads="1"/>
          </p:cNvPicPr>
          <p:nvPr/>
        </p:nvPicPr>
        <p:blipFill>
          <a:blip r:embed="rId3"/>
          <a:srcRect/>
          <a:stretch>
            <a:fillRect/>
          </a:stretch>
        </p:blipFill>
        <p:spPr bwMode="auto">
          <a:xfrm>
            <a:off x="4357686" y="3857628"/>
            <a:ext cx="4643407" cy="3000371"/>
          </a:xfrm>
          <a:prstGeom prst="rect">
            <a:avLst/>
          </a:prstGeom>
          <a:noFill/>
        </p:spPr>
      </p:pic>
      <p:sp>
        <p:nvSpPr>
          <p:cNvPr id="9" name="TextBox 8"/>
          <p:cNvSpPr txBox="1"/>
          <p:nvPr/>
        </p:nvSpPr>
        <p:spPr>
          <a:xfrm>
            <a:off x="642910" y="0"/>
            <a:ext cx="8286808" cy="1754326"/>
          </a:xfrm>
          <a:prstGeom prst="rect">
            <a:avLst/>
          </a:prstGeom>
          <a:noFill/>
        </p:spPr>
        <p:txBody>
          <a:bodyPr wrap="square" rtlCol="0">
            <a:spAutoFit/>
          </a:bodyPr>
          <a:lstStyle/>
          <a:p>
            <a:pPr algn="ctr"/>
            <a:r>
              <a:rPr lang="ru-RU" sz="3600" b="1" dirty="0">
                <a:solidFill>
                  <a:srgbClr val="002060"/>
                </a:solidFill>
                <a:latin typeface="Times New Roman" pitchFamily="18" charset="0"/>
                <a:cs typeface="Times New Roman" pitchFamily="18" charset="0"/>
              </a:rPr>
              <a:t>Тема:  «Основные понятия о воинской обязанности. Организация воинского учета»</a:t>
            </a:r>
            <a:endParaRPr lang="ru-RU" sz="3600" dirty="0">
              <a:solidFill>
                <a:srgbClr val="00206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4282" y="274638"/>
            <a:ext cx="8786874" cy="222566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Сегодня воинский учет граждан осуществляется в соответствии с Федеральным законом </a:t>
            </a:r>
            <a:r>
              <a:rPr kumimoji="0" lang="ru-RU" sz="32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«О воинской обязанности и военной службе»</a:t>
            </a:r>
            <a:r>
              <a:rPr kumimoji="0" lang="ru-RU" sz="32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 по месту жительства военными комиссариатами. </a:t>
            </a:r>
          </a:p>
        </p:txBody>
      </p:sp>
      <p:pic>
        <p:nvPicPr>
          <p:cNvPr id="32770" name="Picture 2" descr="http://www.embroiders.ru/MainPage/Library/Logo/Emb/Gover/1333.jpg"/>
          <p:cNvPicPr>
            <a:picLocks noChangeAspect="1" noChangeArrowheads="1"/>
          </p:cNvPicPr>
          <p:nvPr/>
        </p:nvPicPr>
        <p:blipFill>
          <a:blip r:embed="rId2"/>
          <a:srcRect/>
          <a:stretch>
            <a:fillRect/>
          </a:stretch>
        </p:blipFill>
        <p:spPr bwMode="auto">
          <a:xfrm>
            <a:off x="2143108" y="2428868"/>
            <a:ext cx="4048125" cy="40481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274638"/>
            <a:ext cx="8305800" cy="236854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Первоначальная постановка на воинский учет граждан мужского пола осуществляется </a:t>
            </a:r>
            <a:r>
              <a:rPr kumimoji="0" lang="ru-RU" sz="36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с 1 января по 31 марта в год достижения ими возраста 17 лет. </a:t>
            </a:r>
            <a:endParaRPr kumimoji="0" lang="ru-RU"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3" name="Picture 4" descr="http://gov.cap.ru/UserFiles/photo/201402/13/Albom40422/s6300107.jpg"/>
          <p:cNvPicPr>
            <a:picLocks noChangeAspect="1" noChangeArrowheads="1"/>
          </p:cNvPicPr>
          <p:nvPr/>
        </p:nvPicPr>
        <p:blipFill>
          <a:blip r:embed="rId2"/>
          <a:srcRect/>
          <a:stretch>
            <a:fillRect/>
          </a:stretch>
        </p:blipFill>
        <p:spPr bwMode="auto">
          <a:xfrm>
            <a:off x="1357290" y="2500306"/>
            <a:ext cx="6357982" cy="435769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0" y="1643050"/>
            <a:ext cx="4929190" cy="5324535"/>
          </a:xfrm>
          <a:prstGeom prst="rect">
            <a:avLst/>
          </a:prstGeom>
          <a:noFill/>
          <a:ln w="9525">
            <a:noFill/>
            <a:miter lim="800000"/>
            <a:headEnd/>
            <a:tailEnd/>
          </a:ln>
          <a:effectLst/>
        </p:spPr>
        <p:txBody>
          <a:bodyPr wrap="square">
            <a:spAutoFit/>
          </a:bodyPr>
          <a:lstStyle/>
          <a:p>
            <a:r>
              <a:rPr lang="ru-RU" sz="2000" b="1" i="1" dirty="0">
                <a:solidFill>
                  <a:srgbClr val="002060"/>
                </a:solidFill>
                <a:latin typeface="Georgia" pitchFamily="18" charset="0"/>
                <a:cs typeface="Times New Roman" pitchFamily="18" charset="0"/>
              </a:rPr>
              <a:t>Президент Российской федерации, являясь Верховным Главнокомандующим Вооруженными Силами РФ, в случае агрессии или непосредственной угрозы агрессии против Российской Федерации, возникновения вооруженных конфликтов, направленных против РФ, объявляет общую или частичную мобилизацию, вводит на территории страны или в отдельных ее местностях военное положение, отдает приказ о ведении военных действий.</a:t>
            </a:r>
          </a:p>
        </p:txBody>
      </p:sp>
      <p:pic>
        <p:nvPicPr>
          <p:cNvPr id="26626" name="Picture 2" descr="http://asi.ru/upload/medialibrary/43b/AK7C9697.jpg"/>
          <p:cNvPicPr>
            <a:picLocks noChangeAspect="1" noChangeArrowheads="1"/>
          </p:cNvPicPr>
          <p:nvPr/>
        </p:nvPicPr>
        <p:blipFill>
          <a:blip r:embed="rId2"/>
          <a:srcRect/>
          <a:stretch>
            <a:fillRect/>
          </a:stretch>
        </p:blipFill>
        <p:spPr bwMode="auto">
          <a:xfrm>
            <a:off x="4714876" y="1785926"/>
            <a:ext cx="4429124" cy="4214842"/>
          </a:xfrm>
          <a:prstGeom prst="rect">
            <a:avLst/>
          </a:prstGeom>
          <a:noFill/>
        </p:spPr>
      </p:pic>
      <p:sp>
        <p:nvSpPr>
          <p:cNvPr id="8" name="Вертикальный свиток 7"/>
          <p:cNvSpPr/>
          <p:nvPr/>
        </p:nvSpPr>
        <p:spPr>
          <a:xfrm>
            <a:off x="0" y="0"/>
            <a:ext cx="9144000" cy="1643050"/>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ru-RU" sz="2400" b="1" dirty="0">
                <a:solidFill>
                  <a:srgbClr val="002060"/>
                </a:solidFill>
                <a:latin typeface="Times New Roman" pitchFamily="18" charset="0"/>
                <a:cs typeface="Times New Roman" pitchFamily="18" charset="0"/>
              </a:rPr>
              <a:t>Воинский учёт призван </a:t>
            </a:r>
          </a:p>
          <a:p>
            <a:pPr lvl="0" algn="ctr">
              <a:spcBef>
                <a:spcPct val="0"/>
              </a:spcBef>
              <a:defRPr/>
            </a:pPr>
            <a:r>
              <a:rPr lang="ru-RU" sz="2400" b="1" dirty="0">
                <a:solidFill>
                  <a:srgbClr val="002060"/>
                </a:solidFill>
                <a:latin typeface="Times New Roman" pitchFamily="18" charset="0"/>
                <a:cs typeface="Times New Roman" pitchFamily="18" charset="0"/>
              </a:rPr>
              <a:t>определить возможности государства по обеспечению комплектования Вооруженных Сил личным составом</a:t>
            </a:r>
            <a:endParaRPr lang="ru-RU"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28600"/>
            <a:ext cx="9144000" cy="2819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1" i="0" u="sng" strike="noStrike" kern="1200" cap="none" spc="0" normalizeH="0" baseline="0" noProof="0" dirty="0">
                <a:ln>
                  <a:noFill/>
                </a:ln>
                <a:solidFill>
                  <a:srgbClr val="FF0000"/>
                </a:solidFill>
                <a:effectLst/>
                <a:uLnTx/>
                <a:uFillTx/>
                <a:latin typeface="Comic Sans MS" pitchFamily="66" charset="0"/>
                <a:ea typeface="+mn-ea"/>
                <a:cs typeface="+mn-cs"/>
              </a:rPr>
              <a:t>Мобилизация</a:t>
            </a:r>
            <a:r>
              <a:rPr kumimoji="0" lang="ru-RU" sz="3200" b="1" i="0" u="none" strike="noStrike" kern="1200" cap="none" spc="0" normalizeH="0" baseline="0" noProof="0" dirty="0">
                <a:ln>
                  <a:noFill/>
                </a:ln>
                <a:solidFill>
                  <a:srgbClr val="0000FF"/>
                </a:solidFill>
                <a:effectLst/>
                <a:uLnTx/>
                <a:uFillTx/>
                <a:latin typeface="Comic Sans MS" pitchFamily="66" charset="0"/>
                <a:ea typeface="+mn-ea"/>
                <a:cs typeface="+mn-cs"/>
              </a:rPr>
              <a:t> — комплекс мероприятий по переводу на военное положение Вооруженных Сил, экономики государства и органов государственной власти страны</a:t>
            </a:r>
          </a:p>
        </p:txBody>
      </p:sp>
      <p:pic>
        <p:nvPicPr>
          <p:cNvPr id="27650" name="Picture 2" descr="http://www.vkpress.ru/upload/iblock/41a/41a7bbc5cae20f6a2eb1bf69fca114b3.jpg"/>
          <p:cNvPicPr>
            <a:picLocks noChangeAspect="1" noChangeArrowheads="1"/>
          </p:cNvPicPr>
          <p:nvPr/>
        </p:nvPicPr>
        <p:blipFill>
          <a:blip r:embed="rId2"/>
          <a:srcRect/>
          <a:stretch>
            <a:fillRect/>
          </a:stretch>
        </p:blipFill>
        <p:spPr bwMode="auto">
          <a:xfrm>
            <a:off x="1285852" y="2857496"/>
            <a:ext cx="6858048" cy="381951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76200"/>
            <a:ext cx="9144000" cy="6781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1" i="0" u="sng" strike="noStrike" kern="1200" cap="none" spc="0" normalizeH="0" baseline="0" noProof="0" dirty="0">
                <a:ln>
                  <a:noFill/>
                </a:ln>
                <a:solidFill>
                  <a:srgbClr val="FF0000"/>
                </a:solidFill>
                <a:effectLst/>
                <a:uLnTx/>
                <a:uFillTx/>
                <a:latin typeface="Comic Sans MS" pitchFamily="66" charset="0"/>
                <a:ea typeface="+mn-ea"/>
                <a:cs typeface="+mn-cs"/>
              </a:rPr>
              <a:t>Военное положение</a:t>
            </a:r>
            <a:r>
              <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rPr>
              <a:t> — особый правовой режим в стране или отдельной ее части, устанавливаемый решением высшего органа власти при исключительных обстоятельствах, выражается в расширении полномочий военных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rPr>
              <a:t>                                      властей,</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rPr>
              <a:t>                                      возложении на</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rPr>
              <a:t>                                      граждан ряда</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rPr>
              <a:t>                                      дополнительных</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rPr>
              <a:t>                                      обязанностей и</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rPr>
              <a:t>                                      определенных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rPr>
              <a:t>                                      ограничений.</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sz="2800" b="1" i="0" u="none" strike="noStrike" kern="1200" cap="none" spc="0" normalizeH="0" baseline="0" noProof="0" dirty="0">
              <a:ln>
                <a:noFill/>
              </a:ln>
              <a:solidFill>
                <a:srgbClr val="0000FF"/>
              </a:solidFill>
              <a:effectLst/>
              <a:uLnTx/>
              <a:uFillTx/>
              <a:latin typeface="Comic Sans MS" pitchFamily="66" charset="0"/>
              <a:ea typeface="+mn-ea"/>
              <a:cs typeface="+mn-cs"/>
            </a:endParaRPr>
          </a:p>
        </p:txBody>
      </p:sp>
      <p:pic>
        <p:nvPicPr>
          <p:cNvPr id="3" name="Picture 3" descr="33"/>
          <p:cNvPicPr>
            <a:picLocks noChangeAspect="1" noChangeArrowheads="1"/>
          </p:cNvPicPr>
          <p:nvPr/>
        </p:nvPicPr>
        <p:blipFill>
          <a:blip r:embed="rId2" cstate="print"/>
          <a:srcRect/>
          <a:stretch>
            <a:fillRect/>
          </a:stretch>
        </p:blipFill>
        <p:spPr bwMode="auto">
          <a:xfrm>
            <a:off x="76200" y="2438400"/>
            <a:ext cx="5791200" cy="4343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76200"/>
            <a:ext cx="9144000" cy="6781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1" i="0" u="sng" strike="noStrike" kern="1200" cap="none" spc="0" normalizeH="0" baseline="0" noProof="0" dirty="0">
                <a:ln>
                  <a:noFill/>
                </a:ln>
                <a:solidFill>
                  <a:srgbClr val="FF0000"/>
                </a:solidFill>
                <a:effectLst/>
                <a:uLnTx/>
                <a:uFillTx/>
                <a:latin typeface="Comic Sans MS" pitchFamily="66" charset="0"/>
                <a:ea typeface="+mn-ea"/>
                <a:cs typeface="+mn-cs"/>
              </a:rPr>
              <a:t>Военное время</a:t>
            </a:r>
            <a:r>
              <a:rPr kumimoji="0" lang="ru-RU" sz="2400" b="1" i="0" u="none" strike="noStrike" kern="1200" cap="none" spc="0" normalizeH="0" baseline="0" noProof="0" dirty="0">
                <a:ln>
                  <a:noFill/>
                </a:ln>
                <a:solidFill>
                  <a:srgbClr val="0000FF"/>
                </a:solidFill>
                <a:effectLst/>
                <a:uLnTx/>
                <a:uFillTx/>
                <a:latin typeface="Comic Sans MS" pitchFamily="66" charset="0"/>
                <a:ea typeface="+mn-ea"/>
                <a:cs typeface="+mn-cs"/>
              </a:rPr>
              <a:t> — период фактического нахождения государства в состоянии войны. Характеризуется существенными изменениями во всех сферах жизни государства и межгосударственных отношений, введением законов военного времени.</a:t>
            </a:r>
          </a:p>
        </p:txBody>
      </p:sp>
      <p:pic>
        <p:nvPicPr>
          <p:cNvPr id="3" name="Picture 3"/>
          <p:cNvPicPr>
            <a:picLocks noChangeAspect="1" noChangeArrowheads="1"/>
          </p:cNvPicPr>
          <p:nvPr/>
        </p:nvPicPr>
        <p:blipFill>
          <a:blip r:embed="rId2" cstate="print"/>
          <a:srcRect/>
          <a:stretch>
            <a:fillRect/>
          </a:stretch>
        </p:blipFill>
        <p:spPr bwMode="auto">
          <a:xfrm>
            <a:off x="0" y="2057400"/>
            <a:ext cx="9144000" cy="4800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000108"/>
            <a:ext cx="8267728" cy="2571768"/>
          </a:xfrm>
          <a:prstGeom prst="rect">
            <a:avLst/>
          </a:prstGeom>
          <a:ln>
            <a:noFill/>
          </a:ln>
          <a:effectLst>
            <a:glow rad="139700">
              <a:schemeClr val="accent3">
                <a:satMod val="175000"/>
                <a:alpha val="40000"/>
              </a:schemeClr>
            </a:glow>
          </a:effectLst>
          <a:scene3d>
            <a:camera prst="orthographicFront"/>
            <a:lightRig rig="threePt" dir="t"/>
          </a:scene3d>
          <a:sp3d>
            <a:bevelT w="114300" prst="artDeco"/>
          </a:sp3d>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Врач-специалист,</a:t>
            </a:r>
            <a:r>
              <a:rPr kumimoji="0" lang="ru-RU" sz="2800" b="1" i="0" u="none" strike="noStrike" kern="1200" cap="none" spc="0" normalizeH="0" noProof="0" dirty="0">
                <a:ln>
                  <a:noFill/>
                </a:ln>
                <a:solidFill>
                  <a:srgbClr val="002060"/>
                </a:solidFill>
                <a:effectLst/>
                <a:uLnTx/>
                <a:uFillTx/>
                <a:latin typeface="Times New Roman" pitchFamily="18" charset="0"/>
                <a:ea typeface="+mj-ea"/>
                <a:cs typeface="Times New Roman" pitchFamily="18" charset="0"/>
              </a:rPr>
              <a:t> </a:t>
            </a:r>
            <a:r>
              <a:rPr kumimoji="0" lang="ru-RU" sz="28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изучив представленные медицинские документы на гражданина и обследовав его, оценивает состояние здоровья, физическое развитие и выносит заключение о категории годности к военной службе. Категории годности к военной службе обозначены буквами:</a:t>
            </a:r>
            <a:r>
              <a:rPr kumimoji="0" lang="ru-RU" sz="2800" b="1" i="0" u="none" strike="noStrike" kern="1200" cap="none" spc="0" normalizeH="0" noProof="0" dirty="0">
                <a:ln>
                  <a:noFill/>
                </a:ln>
                <a:solidFill>
                  <a:srgbClr val="002060"/>
                </a:solidFill>
                <a:effectLst/>
                <a:uLnTx/>
                <a:uFillTx/>
                <a:latin typeface="Times New Roman" pitchFamily="18" charset="0"/>
                <a:ea typeface="+mj-ea"/>
                <a:cs typeface="Times New Roman" pitchFamily="18" charset="0"/>
              </a:rPr>
              <a:t> </a:t>
            </a:r>
            <a:endParaRPr kumimoji="0" lang="ru-RU" sz="28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3" name="Rectangle 3"/>
          <p:cNvSpPr txBox="1">
            <a:spLocks noChangeArrowheads="1"/>
          </p:cNvSpPr>
          <p:nvPr/>
        </p:nvSpPr>
        <p:spPr>
          <a:xfrm>
            <a:off x="457200" y="3857628"/>
            <a:ext cx="8229600" cy="300037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«А»</a:t>
            </a:r>
            <a:r>
              <a:rPr kumimoji="0" lang="ru-RU"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 годен к военной службе;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«Б»</a:t>
            </a:r>
            <a:r>
              <a:rPr kumimoji="0" lang="ru-RU"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 годен к военной службе с незначительными ограничениями;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«В»</a:t>
            </a:r>
            <a:r>
              <a:rPr kumimoji="0" lang="ru-RU"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 ограниченно годен к военной службе;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«Г»</a:t>
            </a:r>
            <a:r>
              <a:rPr kumimoji="0" lang="ru-RU"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 временно не годен к военной службе;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«Д»</a:t>
            </a:r>
            <a:r>
              <a:rPr kumimoji="0" lang="ru-RU" sz="2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 не годен к военной службе.</a:t>
            </a:r>
          </a:p>
        </p:txBody>
      </p:sp>
      <p:sp>
        <p:nvSpPr>
          <p:cNvPr id="4" name="Прямоугольник 3"/>
          <p:cNvSpPr/>
          <p:nvPr/>
        </p:nvSpPr>
        <p:spPr>
          <a:xfrm>
            <a:off x="571472" y="142852"/>
            <a:ext cx="792961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Решение Медицинской комиссии</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3400" y="304800"/>
            <a:ext cx="8305800" cy="405289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a:noFill/>
                </a:ln>
                <a:effectLst/>
                <a:uLnTx/>
                <a:uFillTx/>
                <a:latin typeface="Times New Roman" pitchFamily="18" charset="0"/>
                <a:ea typeface="+mj-ea"/>
                <a:cs typeface="Times New Roman" pitchFamily="18" charset="0"/>
              </a:rPr>
              <a:t>После выполнения всех мероприятий, связанных с первоначальной постановкой граждан на воинский учет, председатель комиссии (или по его поручению секретарь комиссии) обязан объявить гражданам решение комиссии и разъяснить их обязанности по воинскому учету.</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2400" dirty="0">
              <a:solidFill>
                <a:srgbClr val="0000FF"/>
              </a:solidFill>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a:solidFill>
                  <a:srgbClr val="0000FF"/>
                </a:solidFill>
                <a:latin typeface="Times New Roman" pitchFamily="18" charset="0"/>
                <a:ea typeface="+mj-ea"/>
                <a:cs typeface="Times New Roman" pitchFamily="18" charset="0"/>
              </a:rPr>
              <a:t>Допризывнику выдается «</a:t>
            </a:r>
            <a:r>
              <a:rPr lang="ru-RU" sz="2400" b="1" i="1" dirty="0">
                <a:solidFill>
                  <a:srgbClr val="FF0000"/>
                </a:solidFill>
                <a:latin typeface="Comic Sans MS" pitchFamily="66" charset="0"/>
                <a:ea typeface="+mj-ea"/>
                <a:cs typeface="+mj-cs"/>
              </a:rPr>
              <a:t>Удостоверение гражданина, подлежащего призыву на военную службу»</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С этого момента статус допризывника меняется: он может осуществить свою конституционную </a:t>
            </a:r>
            <a:r>
              <a:rPr lang="ru-RU" sz="2400" b="1" dirty="0">
                <a:solidFill>
                  <a:srgbClr val="0000FF"/>
                </a:solidFill>
                <a:latin typeface="Times New Roman" pitchFamily="18" charset="0"/>
                <a:ea typeface="+mj-ea"/>
                <a:cs typeface="Times New Roman" pitchFamily="18" charset="0"/>
              </a:rPr>
              <a:t>обязанность, связанную со службой в армии.</a:t>
            </a:r>
            <a:endParaRPr kumimoji="0" lang="ru-RU" sz="2400" b="1"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pic>
        <p:nvPicPr>
          <p:cNvPr id="28674" name="Picture 2" descr="http://lphoto0.ask.fm/224/394/822/-459996981-1sfa7am-3ppgjmhlbtq331k/original/c17bf6703523231d.jpg"/>
          <p:cNvPicPr>
            <a:picLocks noChangeAspect="1" noChangeArrowheads="1"/>
          </p:cNvPicPr>
          <p:nvPr/>
        </p:nvPicPr>
        <p:blipFill>
          <a:blip r:embed="rId2"/>
          <a:srcRect/>
          <a:stretch>
            <a:fillRect/>
          </a:stretch>
        </p:blipFill>
        <p:spPr bwMode="auto">
          <a:xfrm>
            <a:off x="1500166" y="4429125"/>
            <a:ext cx="5715000" cy="24288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152400"/>
            <a:ext cx="8229600" cy="990600"/>
          </a:xfrm>
        </p:spPr>
        <p:txBody>
          <a:bodyPr/>
          <a:lstStyle/>
          <a:p>
            <a:pPr eaLnBrk="1" hangingPunct="1"/>
            <a:r>
              <a:rPr lang="ru-RU" sz="2800" dirty="0">
                <a:solidFill>
                  <a:srgbClr val="002060"/>
                </a:solidFill>
                <a:latin typeface="Impact" pitchFamily="34" charset="0"/>
              </a:rPr>
              <a:t>В целях обеспечения воинского учета граждане обязаны:</a:t>
            </a:r>
          </a:p>
        </p:txBody>
      </p:sp>
      <p:sp>
        <p:nvSpPr>
          <p:cNvPr id="56323" name="Rectangle 3"/>
          <p:cNvSpPr>
            <a:spLocks noGrp="1" noChangeArrowheads="1"/>
          </p:cNvSpPr>
          <p:nvPr>
            <p:ph type="body" idx="1"/>
          </p:nvPr>
        </p:nvSpPr>
        <p:spPr>
          <a:xfrm>
            <a:off x="0" y="1066800"/>
            <a:ext cx="9144000" cy="5257800"/>
          </a:xfrm>
        </p:spPr>
        <p:txBody>
          <a:bodyPr>
            <a:normAutofit lnSpcReduction="10000"/>
          </a:bodyPr>
          <a:lstStyle/>
          <a:p>
            <a:pPr eaLnBrk="1" hangingPunct="1">
              <a:lnSpc>
                <a:spcPct val="80000"/>
              </a:lnSpc>
            </a:pPr>
            <a:r>
              <a:rPr lang="ru-RU" sz="1800" b="1" dirty="0">
                <a:solidFill>
                  <a:srgbClr val="002060"/>
                </a:solidFill>
                <a:latin typeface="Times New Roman" pitchFamily="18" charset="0"/>
              </a:rPr>
              <a:t>состоять на воинском учете по месту жительства в военном комиссариате, а в населенном пункте, где нет военных комиссариатов, — в органах местного самоуправления;</a:t>
            </a:r>
          </a:p>
          <a:p>
            <a:pPr eaLnBrk="1" hangingPunct="1">
              <a:lnSpc>
                <a:spcPct val="80000"/>
              </a:lnSpc>
            </a:pPr>
            <a:r>
              <a:rPr lang="ru-RU" sz="1800" b="1" dirty="0">
                <a:solidFill>
                  <a:srgbClr val="002060"/>
                </a:solidFill>
                <a:latin typeface="Times New Roman" pitchFamily="18" charset="0"/>
              </a:rPr>
              <a:t>явиться в установленное время и место по вызову (повестке) в военный комиссариат или иной орган, осуществляющий воинский учет, по месту жительства или месту временного пребывания;</a:t>
            </a:r>
          </a:p>
          <a:p>
            <a:pPr eaLnBrk="1" hangingPunct="1">
              <a:lnSpc>
                <a:spcPct val="80000"/>
              </a:lnSpc>
            </a:pPr>
            <a:r>
              <a:rPr lang="ru-RU" sz="1800" b="1" dirty="0">
                <a:solidFill>
                  <a:srgbClr val="002060"/>
                </a:solidFill>
                <a:latin typeface="Times New Roman" pitchFamily="18" charset="0"/>
              </a:rPr>
              <a:t>при увольнении с военной службы в запас Вооруженных Сил Российской Федерации явиться в двухнедельный срок со дня исключения их из списков личного состава воинской части в военный комиссариат или иной орган, осуществляющий воинский учет, по месту жительства для постановки на воинский учет;</a:t>
            </a:r>
          </a:p>
          <a:p>
            <a:pPr eaLnBrk="1" hangingPunct="1">
              <a:lnSpc>
                <a:spcPct val="80000"/>
              </a:lnSpc>
            </a:pPr>
            <a:r>
              <a:rPr lang="ru-RU" sz="1800" b="1" dirty="0">
                <a:solidFill>
                  <a:srgbClr val="002060"/>
                </a:solidFill>
                <a:latin typeface="Times New Roman" pitchFamily="18" charset="0"/>
              </a:rPr>
              <a:t>сообщить в двухнедельный срок в военный комиссариат или иной орган, осуществляющий воинский учет, по месту жительства об изменении семейного положения, образования, места работы или должности, места жительства в пределах района или города;</a:t>
            </a:r>
          </a:p>
          <a:p>
            <a:pPr eaLnBrk="1" hangingPunct="1">
              <a:lnSpc>
                <a:spcPct val="80000"/>
              </a:lnSpc>
            </a:pPr>
            <a:r>
              <a:rPr lang="ru-RU" sz="1800" b="1" dirty="0">
                <a:solidFill>
                  <a:srgbClr val="002060"/>
                </a:solidFill>
                <a:latin typeface="Times New Roman" pitchFamily="18" charset="0"/>
              </a:rPr>
              <a:t>сняться с воинского учета при переезде на новое место жительства или место временного пребывания (на срок более трех месяцев), а также при выезде из страны на срок свыше шести месяцев и встать на воинский учет в двухнедельный срок по прибытии на новое место жительства, место временного пребывания или при возвращении в Российскую Федерацию;</a:t>
            </a:r>
          </a:p>
          <a:p>
            <a:pPr eaLnBrk="1" hangingPunct="1">
              <a:lnSpc>
                <a:spcPct val="80000"/>
              </a:lnSpc>
            </a:pPr>
            <a:r>
              <a:rPr lang="ru-RU" sz="1800" b="1" dirty="0">
                <a:solidFill>
                  <a:srgbClr val="002060"/>
                </a:solidFill>
                <a:latin typeface="Times New Roman" pitchFamily="18" charset="0"/>
              </a:rPr>
              <a:t>бережно хранить военный билет, а также удостоверение гражданина, подлежащего призыву на военную службу. В случае утраты указанных документов в двухнедельный срок обратиться в военный комиссариат или иной орган, осуществляющий воинский учет, по месту жительства для решения вопроса о получении документов взамен утраченных.</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7"/>
            <a:ext cx="8572560" cy="1754326"/>
          </a:xfrm>
          <a:prstGeom prst="rect">
            <a:avLst/>
          </a:prstGeom>
          <a:noFill/>
        </p:spPr>
        <p:txBody>
          <a:bodyPr wrap="square" rtlCol="0">
            <a:spAutoFit/>
          </a:bodyPr>
          <a:lstStyle/>
          <a:p>
            <a:pPr algn="ctr"/>
            <a:r>
              <a:rPr lang="ru-RU" sz="4000" b="1" dirty="0">
                <a:solidFill>
                  <a:srgbClr val="002060"/>
                </a:solidFill>
                <a:latin typeface="Times New Roman" pitchFamily="18" charset="0"/>
                <a:cs typeface="Times New Roman" pitchFamily="18" charset="0"/>
              </a:rPr>
              <a:t>Обязательная подготовка  граждан к военной службе</a:t>
            </a:r>
          </a:p>
          <a:p>
            <a:pPr algn="ctr"/>
            <a:endParaRPr lang="ru-RU" sz="2800" b="1" dirty="0">
              <a:solidFill>
                <a:srgbClr val="002060"/>
              </a:solidFill>
              <a:latin typeface="Times New Roman" pitchFamily="18" charset="0"/>
              <a:cs typeface="Times New Roman" pitchFamily="18" charset="0"/>
            </a:endParaRPr>
          </a:p>
        </p:txBody>
      </p:sp>
      <p:sp>
        <p:nvSpPr>
          <p:cNvPr id="7" name="TextBox 6"/>
          <p:cNvSpPr txBox="1"/>
          <p:nvPr/>
        </p:nvSpPr>
        <p:spPr>
          <a:xfrm>
            <a:off x="571472" y="2214554"/>
            <a:ext cx="8429684" cy="2246769"/>
          </a:xfrm>
          <a:prstGeom prst="rect">
            <a:avLst/>
          </a:prstGeom>
          <a:noFill/>
        </p:spPr>
        <p:txBody>
          <a:bodyPr wrap="square" rtlCol="0">
            <a:spAutoFit/>
          </a:bodyPr>
          <a:lstStyle/>
          <a:p>
            <a:r>
              <a:rPr lang="ru-RU" sz="2800" b="1" dirty="0">
                <a:latin typeface="Times New Roman" pitchFamily="18" charset="0"/>
                <a:cs typeface="Times New Roman" pitchFamily="18" charset="0"/>
              </a:rPr>
              <a:t>Как Вы понимаете, что входит в понятие «Обязательная подготовка к военной службе?" </a:t>
            </a:r>
          </a:p>
          <a:p>
            <a:endParaRPr lang="ru-RU"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На сколько периодов делиться подготовка граждан к военной службе?"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ypresentation.ru/documents/da1759f82653992b6cb611644e0382e0/img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1"/>
            <a:ext cx="8286808" cy="1200329"/>
          </a:xfrm>
          <a:prstGeom prst="rect">
            <a:avLst/>
          </a:prstGeom>
          <a:ln>
            <a:solidFill>
              <a:srgbClr val="FF0000"/>
            </a:solidFill>
          </a:ln>
          <a:effectLst>
            <a:glow rad="63500">
              <a:schemeClr val="accent2">
                <a:satMod val="175000"/>
                <a:alpha val="40000"/>
              </a:schemeClr>
            </a:glow>
          </a:effectLst>
        </p:spPr>
        <p:txBody>
          <a:bodyPr wrap="square">
            <a:spAutoFit/>
          </a:bodyPr>
          <a:lstStyle/>
          <a:p>
            <a:pPr algn="ctr"/>
            <a:r>
              <a:rPr lang="ru-RU" sz="2400" b="1" dirty="0">
                <a:solidFill>
                  <a:srgbClr val="002060"/>
                </a:solidFill>
                <a:latin typeface="Times New Roman" pitchFamily="18" charset="0"/>
                <a:cs typeface="Times New Roman" pitchFamily="18" charset="0"/>
              </a:rPr>
              <a:t>Закон Российской Федерации "О воинской обязанности и военной службе" предусматривает  обязательную, подготовку граждан к военной службе</a:t>
            </a:r>
          </a:p>
        </p:txBody>
      </p:sp>
      <p:pic>
        <p:nvPicPr>
          <p:cNvPr id="3" name="Picture 25"/>
          <p:cNvPicPr>
            <a:picLocks noChangeAspect="1" noChangeArrowheads="1"/>
          </p:cNvPicPr>
          <p:nvPr/>
        </p:nvPicPr>
        <p:blipFill>
          <a:blip r:embed="rId2"/>
          <a:srcRect/>
          <a:stretch>
            <a:fillRect/>
          </a:stretch>
        </p:blipFill>
        <p:spPr bwMode="auto">
          <a:xfrm>
            <a:off x="685800" y="1447800"/>
            <a:ext cx="1465263" cy="2209800"/>
          </a:xfrm>
          <a:prstGeom prst="rect">
            <a:avLst/>
          </a:prstGeom>
          <a:noFill/>
          <a:ln w="3175">
            <a:solidFill>
              <a:schemeClr val="bg1"/>
            </a:solidFill>
            <a:miter lim="800000"/>
            <a:headEnd/>
            <a:tailEnd/>
          </a:ln>
        </p:spPr>
      </p:pic>
      <p:pic>
        <p:nvPicPr>
          <p:cNvPr id="4" name="Picture 10" descr="62387"/>
          <p:cNvPicPr>
            <a:picLocks noChangeAspect="1" noChangeArrowheads="1"/>
          </p:cNvPicPr>
          <p:nvPr/>
        </p:nvPicPr>
        <p:blipFill>
          <a:blip r:embed="rId3"/>
          <a:srcRect/>
          <a:stretch>
            <a:fillRect/>
          </a:stretch>
        </p:blipFill>
        <p:spPr bwMode="auto">
          <a:xfrm>
            <a:off x="2438400" y="1447800"/>
            <a:ext cx="2895600" cy="2219325"/>
          </a:xfrm>
          <a:prstGeom prst="rect">
            <a:avLst/>
          </a:prstGeom>
          <a:noFill/>
          <a:ln w="9525">
            <a:noFill/>
            <a:miter lim="800000"/>
            <a:headEnd/>
            <a:tailEnd/>
          </a:ln>
        </p:spPr>
      </p:pic>
      <p:pic>
        <p:nvPicPr>
          <p:cNvPr id="5" name="Picture 11" descr="m_20645"/>
          <p:cNvPicPr>
            <a:picLocks noChangeAspect="1" noChangeArrowheads="1"/>
          </p:cNvPicPr>
          <p:nvPr/>
        </p:nvPicPr>
        <p:blipFill>
          <a:blip r:embed="rId4"/>
          <a:srcRect/>
          <a:stretch>
            <a:fillRect/>
          </a:stretch>
        </p:blipFill>
        <p:spPr bwMode="auto">
          <a:xfrm>
            <a:off x="5791200" y="1447800"/>
            <a:ext cx="2971800" cy="2228850"/>
          </a:xfrm>
          <a:prstGeom prst="rect">
            <a:avLst/>
          </a:prstGeom>
          <a:noFill/>
          <a:ln w="9525">
            <a:noFill/>
            <a:miter lim="800000"/>
            <a:headEnd/>
            <a:tailEnd/>
          </a:ln>
        </p:spPr>
      </p:pic>
      <p:pic>
        <p:nvPicPr>
          <p:cNvPr id="6" name="Picture 8" descr="podt"/>
          <p:cNvPicPr>
            <a:picLocks noChangeAspect="1" noChangeArrowheads="1"/>
          </p:cNvPicPr>
          <p:nvPr/>
        </p:nvPicPr>
        <p:blipFill>
          <a:blip r:embed="rId5"/>
          <a:srcRect/>
          <a:stretch>
            <a:fillRect/>
          </a:stretch>
        </p:blipFill>
        <p:spPr bwMode="auto">
          <a:xfrm>
            <a:off x="1066800" y="3962400"/>
            <a:ext cx="3352800" cy="2679700"/>
          </a:xfrm>
          <a:prstGeom prst="rect">
            <a:avLst/>
          </a:prstGeom>
          <a:noFill/>
          <a:ln w="9525">
            <a:noFill/>
            <a:miter lim="800000"/>
            <a:headEnd/>
            <a:tailEnd/>
          </a:ln>
        </p:spPr>
      </p:pic>
      <p:pic>
        <p:nvPicPr>
          <p:cNvPr id="7" name="Picture 9" descr="10-06-06_1229"/>
          <p:cNvPicPr>
            <a:picLocks noChangeAspect="1" noChangeArrowheads="1"/>
          </p:cNvPicPr>
          <p:nvPr/>
        </p:nvPicPr>
        <p:blipFill>
          <a:blip r:embed="rId6"/>
          <a:srcRect/>
          <a:stretch>
            <a:fillRect/>
          </a:stretch>
        </p:blipFill>
        <p:spPr bwMode="auto">
          <a:xfrm>
            <a:off x="5105400" y="3962400"/>
            <a:ext cx="3581400" cy="268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14282" y="285728"/>
            <a:ext cx="8686800" cy="914400"/>
          </a:xfrm>
          <a:prstGeom prst="rect">
            <a:avLst/>
          </a:prstGeom>
          <a:ln>
            <a:solidFill>
              <a:srgbClr val="FF0000"/>
            </a:solidFill>
            <a:headEnd/>
            <a:tailEnd/>
          </a:ln>
          <a:effectLst>
            <a:glow rad="228600">
              <a:schemeClr val="accent2">
                <a:satMod val="175000"/>
                <a:alpha val="40000"/>
              </a:schemeClr>
            </a:glow>
            <a:outerShdw blurRad="40000" dist="20000" dir="5400000" rotWithShape="0">
              <a:srgbClr val="000000">
                <a:alpha val="38000"/>
              </a:srgb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3200" b="1" dirty="0">
                <a:solidFill>
                  <a:srgbClr val="002060"/>
                </a:solidFill>
                <a:latin typeface="Times New Roman" pitchFamily="18" charset="0"/>
                <a:cs typeface="Times New Roman" pitchFamily="18" charset="0"/>
              </a:rPr>
              <a:t>Обязательная подготовка к военной службе</a:t>
            </a:r>
          </a:p>
        </p:txBody>
      </p:sp>
      <p:sp>
        <p:nvSpPr>
          <p:cNvPr id="5123" name="Text Box 3"/>
          <p:cNvSpPr txBox="1">
            <a:spLocks noChangeArrowheads="1"/>
          </p:cNvSpPr>
          <p:nvPr/>
        </p:nvSpPr>
        <p:spPr bwMode="auto">
          <a:xfrm>
            <a:off x="285720" y="2071678"/>
            <a:ext cx="4267200" cy="1384995"/>
          </a:xfrm>
          <a:prstGeom prst="rect">
            <a:avLst/>
          </a:prstGeom>
          <a:ln>
            <a:headEnd/>
            <a:tailEnd/>
          </a:ln>
          <a:effectLst>
            <a:glow rad="2286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pPr>
            <a:r>
              <a:rPr lang="ru-RU" sz="2800" b="1" dirty="0">
                <a:solidFill>
                  <a:srgbClr val="002060"/>
                </a:solidFill>
              </a:rPr>
              <a:t>1 период - Подготовка к военной службе граждан допризывного возраста</a:t>
            </a:r>
          </a:p>
        </p:txBody>
      </p:sp>
      <p:sp>
        <p:nvSpPr>
          <p:cNvPr id="5124" name="Text Box 4"/>
          <p:cNvSpPr txBox="1">
            <a:spLocks noChangeArrowheads="1"/>
          </p:cNvSpPr>
          <p:nvPr/>
        </p:nvSpPr>
        <p:spPr bwMode="auto">
          <a:xfrm>
            <a:off x="228600" y="3962400"/>
            <a:ext cx="4419600" cy="1384995"/>
          </a:xfrm>
          <a:prstGeom prst="rect">
            <a:avLst/>
          </a:prstGeom>
          <a:ln>
            <a:headEnd/>
            <a:tailEnd/>
          </a:ln>
          <a:effectLst>
            <a:glow rad="1397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pPr>
            <a:r>
              <a:rPr lang="ru-RU" sz="2800" b="1" dirty="0">
                <a:solidFill>
                  <a:srgbClr val="002060"/>
                </a:solidFill>
              </a:rPr>
              <a:t>2 период - Подготовка к военной службе граждан призывного возраста</a:t>
            </a:r>
          </a:p>
        </p:txBody>
      </p:sp>
      <p:sp>
        <p:nvSpPr>
          <p:cNvPr id="5125" name="Line 16"/>
          <p:cNvSpPr>
            <a:spLocks noChangeShapeType="1"/>
          </p:cNvSpPr>
          <p:nvPr/>
        </p:nvSpPr>
        <p:spPr bwMode="auto">
          <a:xfrm>
            <a:off x="2133600" y="3200400"/>
            <a:ext cx="0" cy="762000"/>
          </a:xfrm>
          <a:prstGeom prst="line">
            <a:avLst/>
          </a:prstGeom>
          <a:noFill/>
          <a:ln w="76200">
            <a:solidFill>
              <a:srgbClr val="FFFF99"/>
            </a:solidFill>
            <a:round/>
            <a:headEnd/>
            <a:tailEnd type="triangle" w="med" len="med"/>
          </a:ln>
        </p:spPr>
        <p:txBody>
          <a:bodyPr/>
          <a:lstStyle/>
          <a:p>
            <a:endParaRPr lang="ru-RU"/>
          </a:p>
        </p:txBody>
      </p:sp>
      <p:sp>
        <p:nvSpPr>
          <p:cNvPr id="5126" name="Line 19"/>
          <p:cNvSpPr>
            <a:spLocks noChangeShapeType="1"/>
          </p:cNvSpPr>
          <p:nvPr/>
        </p:nvSpPr>
        <p:spPr bwMode="auto">
          <a:xfrm>
            <a:off x="2133600" y="1219200"/>
            <a:ext cx="0" cy="762000"/>
          </a:xfrm>
          <a:prstGeom prst="line">
            <a:avLst/>
          </a:prstGeom>
          <a:noFill/>
          <a:ln w="76200">
            <a:solidFill>
              <a:srgbClr val="FFFF99"/>
            </a:solidFill>
            <a:round/>
            <a:headEnd/>
            <a:tailEnd type="triangle" w="med" len="med"/>
          </a:ln>
        </p:spPr>
        <p:txBody>
          <a:bodyPr/>
          <a:lstStyle/>
          <a:p>
            <a:endParaRPr lang="ru-RU"/>
          </a:p>
        </p:txBody>
      </p:sp>
      <p:sp>
        <p:nvSpPr>
          <p:cNvPr id="5127" name="Text Box 21"/>
          <p:cNvSpPr txBox="1">
            <a:spLocks noChangeArrowheads="1"/>
          </p:cNvSpPr>
          <p:nvPr/>
        </p:nvSpPr>
        <p:spPr bwMode="auto">
          <a:xfrm>
            <a:off x="4800600" y="1981200"/>
            <a:ext cx="3886200" cy="1631216"/>
          </a:xfrm>
          <a:prstGeom prst="rect">
            <a:avLst/>
          </a:prstGeom>
          <a:noFill/>
          <a:ln w="9525">
            <a:noFill/>
            <a:miter lim="800000"/>
            <a:headEnd/>
            <a:tailEnd/>
          </a:ln>
        </p:spPr>
        <p:txBody>
          <a:bodyPr>
            <a:spAutoFit/>
          </a:bodyPr>
          <a:lstStyle/>
          <a:p>
            <a:pPr>
              <a:spcBef>
                <a:spcPct val="50000"/>
              </a:spcBef>
            </a:pPr>
            <a:r>
              <a:rPr lang="ru-RU" sz="2000" b="1" dirty="0">
                <a:solidFill>
                  <a:srgbClr val="002060"/>
                </a:solidFill>
              </a:rPr>
              <a:t>Допризывным считается возраст до момента первоначальной постановки на воинский учёт (в период с 1 января по 31 марта в год достижения возраста 17 лет)</a:t>
            </a:r>
          </a:p>
        </p:txBody>
      </p:sp>
      <p:sp>
        <p:nvSpPr>
          <p:cNvPr id="5128" name="Text Box 22"/>
          <p:cNvSpPr txBox="1">
            <a:spLocks noChangeArrowheads="1"/>
          </p:cNvSpPr>
          <p:nvPr/>
        </p:nvSpPr>
        <p:spPr bwMode="auto">
          <a:xfrm>
            <a:off x="4876800" y="3886200"/>
            <a:ext cx="3886200" cy="2246769"/>
          </a:xfrm>
          <a:prstGeom prst="rect">
            <a:avLst/>
          </a:prstGeom>
          <a:noFill/>
          <a:ln w="9525">
            <a:noFill/>
            <a:miter lim="800000"/>
            <a:headEnd/>
            <a:tailEnd/>
          </a:ln>
        </p:spPr>
        <p:txBody>
          <a:bodyPr>
            <a:spAutoFit/>
          </a:bodyPr>
          <a:lstStyle/>
          <a:p>
            <a:pPr>
              <a:spcBef>
                <a:spcPct val="50000"/>
              </a:spcBef>
            </a:pPr>
            <a:r>
              <a:rPr lang="ru-RU" sz="2000" b="1" dirty="0">
                <a:solidFill>
                  <a:srgbClr val="002060"/>
                </a:solidFill>
              </a:rPr>
              <a:t>Призывник - гражданин Российской Федерации в возрасте от 18 до 27 лет, состоящий на воинском учёте, до момента отправки его со сборочного пункта к месту прохождения службы.</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28600" y="304800"/>
            <a:ext cx="8686800" cy="914400"/>
          </a:xfrm>
          <a:prstGeom prst="rect">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800" b="1" dirty="0">
                <a:solidFill>
                  <a:srgbClr val="002060"/>
                </a:solidFill>
                <a:effectLst>
                  <a:outerShdw blurRad="38100" dist="38100" dir="2700000" algn="tl">
                    <a:srgbClr val="000000"/>
                  </a:outerShdw>
                </a:effectLst>
                <a:latin typeface="Arial" charset="0"/>
              </a:rPr>
              <a:t>Обязательная подготовка к военной службе</a:t>
            </a:r>
          </a:p>
        </p:txBody>
      </p:sp>
      <p:sp>
        <p:nvSpPr>
          <p:cNvPr id="4099" name="Text Box 8"/>
          <p:cNvSpPr txBox="1">
            <a:spLocks noChangeArrowheads="1"/>
          </p:cNvSpPr>
          <p:nvPr/>
        </p:nvSpPr>
        <p:spPr bwMode="auto">
          <a:xfrm>
            <a:off x="990600" y="1676400"/>
            <a:ext cx="7924800" cy="4667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ru-RU" sz="2400" b="1" dirty="0">
                <a:solidFill>
                  <a:srgbClr val="002060"/>
                </a:solidFill>
              </a:rPr>
              <a:t>Получение начальных знаний в области обороны</a:t>
            </a:r>
          </a:p>
        </p:txBody>
      </p:sp>
      <p:sp>
        <p:nvSpPr>
          <p:cNvPr id="4100" name="Text Box 9"/>
          <p:cNvSpPr txBox="1">
            <a:spLocks noChangeArrowheads="1"/>
          </p:cNvSpPr>
          <p:nvPr/>
        </p:nvSpPr>
        <p:spPr bwMode="auto">
          <a:xfrm>
            <a:off x="990600" y="2362200"/>
            <a:ext cx="7924800" cy="4667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ru-RU" sz="2400" b="1" dirty="0">
                <a:solidFill>
                  <a:srgbClr val="002060"/>
                </a:solidFill>
              </a:rPr>
              <a:t>Подготовка по основам военной службы</a:t>
            </a:r>
          </a:p>
        </p:txBody>
      </p:sp>
      <p:sp>
        <p:nvSpPr>
          <p:cNvPr id="4101" name="Text Box 10"/>
          <p:cNvSpPr txBox="1">
            <a:spLocks noChangeArrowheads="1"/>
          </p:cNvSpPr>
          <p:nvPr/>
        </p:nvSpPr>
        <p:spPr bwMode="auto">
          <a:xfrm>
            <a:off x="990600" y="3048000"/>
            <a:ext cx="7924800" cy="4667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ru-RU" sz="2400" b="1" dirty="0">
                <a:solidFill>
                  <a:srgbClr val="002060"/>
                </a:solidFill>
              </a:rPr>
              <a:t>Военно-патриотическое воспитание</a:t>
            </a:r>
          </a:p>
        </p:txBody>
      </p:sp>
      <p:sp>
        <p:nvSpPr>
          <p:cNvPr id="4102" name="Text Box 11"/>
          <p:cNvSpPr txBox="1">
            <a:spLocks noChangeArrowheads="1"/>
          </p:cNvSpPr>
          <p:nvPr/>
        </p:nvSpPr>
        <p:spPr bwMode="auto">
          <a:xfrm>
            <a:off x="990600" y="3733800"/>
            <a:ext cx="7924800" cy="4667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ru-RU" sz="2400" b="1" dirty="0">
                <a:solidFill>
                  <a:srgbClr val="002060"/>
                </a:solidFill>
              </a:rPr>
              <a:t>Подготовка по военно-учетным специальностям</a:t>
            </a:r>
          </a:p>
        </p:txBody>
      </p:sp>
      <p:sp>
        <p:nvSpPr>
          <p:cNvPr id="4103" name="Text Box 12"/>
          <p:cNvSpPr txBox="1">
            <a:spLocks noChangeArrowheads="1"/>
          </p:cNvSpPr>
          <p:nvPr/>
        </p:nvSpPr>
        <p:spPr bwMode="auto">
          <a:xfrm>
            <a:off x="990600" y="4419600"/>
            <a:ext cx="79248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ru-RU" sz="2400" b="1" dirty="0">
                <a:solidFill>
                  <a:srgbClr val="002060"/>
                </a:solidFill>
              </a:rPr>
              <a:t>Проведение лечебно-оздоровительных мероприятий</a:t>
            </a:r>
          </a:p>
        </p:txBody>
      </p:sp>
      <p:sp>
        <p:nvSpPr>
          <p:cNvPr id="4104" name="Text Box 13"/>
          <p:cNvSpPr txBox="1">
            <a:spLocks noChangeArrowheads="1"/>
          </p:cNvSpPr>
          <p:nvPr/>
        </p:nvSpPr>
        <p:spPr bwMode="auto">
          <a:xfrm>
            <a:off x="990600" y="5486400"/>
            <a:ext cx="79248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ru-RU" sz="2400" b="1" dirty="0">
                <a:solidFill>
                  <a:srgbClr val="002060"/>
                </a:solidFill>
              </a:rPr>
              <a:t>Медицинское освидетельствование и обследование</a:t>
            </a:r>
          </a:p>
        </p:txBody>
      </p:sp>
      <p:grpSp>
        <p:nvGrpSpPr>
          <p:cNvPr id="2" name="Group 28"/>
          <p:cNvGrpSpPr>
            <a:grpSpLocks/>
          </p:cNvGrpSpPr>
          <p:nvPr/>
        </p:nvGrpSpPr>
        <p:grpSpPr bwMode="auto">
          <a:xfrm>
            <a:off x="533400" y="1219200"/>
            <a:ext cx="457200" cy="4686300"/>
            <a:chOff x="336" y="768"/>
            <a:chExt cx="288" cy="2952"/>
          </a:xfrm>
        </p:grpSpPr>
        <p:sp>
          <p:nvSpPr>
            <p:cNvPr id="4107" name="Line 14"/>
            <p:cNvSpPr>
              <a:spLocks noChangeShapeType="1"/>
            </p:cNvSpPr>
            <p:nvPr/>
          </p:nvSpPr>
          <p:spPr bwMode="auto">
            <a:xfrm>
              <a:off x="336" y="768"/>
              <a:ext cx="0" cy="2952"/>
            </a:xfrm>
            <a:prstGeom prst="line">
              <a:avLst/>
            </a:prstGeom>
            <a:noFill/>
            <a:ln w="76200">
              <a:solidFill>
                <a:srgbClr val="FFFF99"/>
              </a:solidFill>
              <a:round/>
              <a:headEnd/>
              <a:tailEnd/>
            </a:ln>
          </p:spPr>
          <p:txBody>
            <a:bodyPr/>
            <a:lstStyle/>
            <a:p>
              <a:endParaRPr lang="ru-RU"/>
            </a:p>
          </p:txBody>
        </p:sp>
        <p:sp>
          <p:nvSpPr>
            <p:cNvPr id="4108" name="Line 15"/>
            <p:cNvSpPr>
              <a:spLocks noChangeShapeType="1"/>
            </p:cNvSpPr>
            <p:nvPr/>
          </p:nvSpPr>
          <p:spPr bwMode="auto">
            <a:xfrm>
              <a:off x="336" y="1180"/>
              <a:ext cx="288" cy="0"/>
            </a:xfrm>
            <a:prstGeom prst="line">
              <a:avLst/>
            </a:prstGeom>
            <a:noFill/>
            <a:ln w="76200">
              <a:solidFill>
                <a:srgbClr val="FFFF99"/>
              </a:solidFill>
              <a:round/>
              <a:headEnd/>
              <a:tailEnd type="triangle" w="med" len="med"/>
            </a:ln>
          </p:spPr>
          <p:txBody>
            <a:bodyPr/>
            <a:lstStyle/>
            <a:p>
              <a:endParaRPr lang="ru-RU"/>
            </a:p>
          </p:txBody>
        </p:sp>
        <p:sp>
          <p:nvSpPr>
            <p:cNvPr id="4109" name="Line 16"/>
            <p:cNvSpPr>
              <a:spLocks noChangeShapeType="1"/>
            </p:cNvSpPr>
            <p:nvPr/>
          </p:nvSpPr>
          <p:spPr bwMode="auto">
            <a:xfrm>
              <a:off x="336" y="2112"/>
              <a:ext cx="288" cy="0"/>
            </a:xfrm>
            <a:prstGeom prst="line">
              <a:avLst/>
            </a:prstGeom>
            <a:noFill/>
            <a:ln w="76200">
              <a:solidFill>
                <a:srgbClr val="FFFF99"/>
              </a:solidFill>
              <a:round/>
              <a:headEnd/>
              <a:tailEnd type="triangle" w="med" len="med"/>
            </a:ln>
          </p:spPr>
          <p:txBody>
            <a:bodyPr/>
            <a:lstStyle/>
            <a:p>
              <a:endParaRPr lang="ru-RU"/>
            </a:p>
          </p:txBody>
        </p:sp>
        <p:sp>
          <p:nvSpPr>
            <p:cNvPr id="4110" name="Line 17"/>
            <p:cNvSpPr>
              <a:spLocks noChangeShapeType="1"/>
            </p:cNvSpPr>
            <p:nvPr/>
          </p:nvSpPr>
          <p:spPr bwMode="auto">
            <a:xfrm>
              <a:off x="336" y="2496"/>
              <a:ext cx="288" cy="0"/>
            </a:xfrm>
            <a:prstGeom prst="line">
              <a:avLst/>
            </a:prstGeom>
            <a:noFill/>
            <a:ln w="76200">
              <a:solidFill>
                <a:srgbClr val="FFFF99"/>
              </a:solidFill>
              <a:round/>
              <a:headEnd/>
              <a:tailEnd type="triangle" w="med" len="med"/>
            </a:ln>
          </p:spPr>
          <p:txBody>
            <a:bodyPr/>
            <a:lstStyle/>
            <a:p>
              <a:endParaRPr lang="ru-RU"/>
            </a:p>
          </p:txBody>
        </p:sp>
        <p:sp>
          <p:nvSpPr>
            <p:cNvPr id="4111" name="Line 18"/>
            <p:cNvSpPr>
              <a:spLocks noChangeShapeType="1"/>
            </p:cNvSpPr>
            <p:nvPr/>
          </p:nvSpPr>
          <p:spPr bwMode="auto">
            <a:xfrm>
              <a:off x="336" y="3024"/>
              <a:ext cx="288" cy="0"/>
            </a:xfrm>
            <a:prstGeom prst="line">
              <a:avLst/>
            </a:prstGeom>
            <a:noFill/>
            <a:ln w="76200">
              <a:solidFill>
                <a:srgbClr val="FFFF99"/>
              </a:solidFill>
              <a:round/>
              <a:headEnd/>
              <a:tailEnd type="triangle" w="med" len="med"/>
            </a:ln>
          </p:spPr>
          <p:txBody>
            <a:bodyPr/>
            <a:lstStyle/>
            <a:p>
              <a:endParaRPr lang="ru-RU"/>
            </a:p>
          </p:txBody>
        </p:sp>
        <p:sp>
          <p:nvSpPr>
            <p:cNvPr id="4112" name="Line 19"/>
            <p:cNvSpPr>
              <a:spLocks noChangeShapeType="1"/>
            </p:cNvSpPr>
            <p:nvPr/>
          </p:nvSpPr>
          <p:spPr bwMode="auto">
            <a:xfrm>
              <a:off x="336" y="3696"/>
              <a:ext cx="288" cy="0"/>
            </a:xfrm>
            <a:prstGeom prst="line">
              <a:avLst/>
            </a:prstGeom>
            <a:noFill/>
            <a:ln w="76200">
              <a:solidFill>
                <a:srgbClr val="FFFF99"/>
              </a:solidFill>
              <a:round/>
              <a:headEnd/>
              <a:tailEnd type="triangle" w="med" len="med"/>
            </a:ln>
          </p:spPr>
          <p:txBody>
            <a:bodyPr/>
            <a:lstStyle/>
            <a:p>
              <a:endParaRPr lang="ru-RU"/>
            </a:p>
          </p:txBody>
        </p:sp>
        <p:sp>
          <p:nvSpPr>
            <p:cNvPr id="4113" name="Line 20"/>
            <p:cNvSpPr>
              <a:spLocks noChangeShapeType="1"/>
            </p:cNvSpPr>
            <p:nvPr/>
          </p:nvSpPr>
          <p:spPr bwMode="auto">
            <a:xfrm>
              <a:off x="336" y="1632"/>
              <a:ext cx="288" cy="0"/>
            </a:xfrm>
            <a:prstGeom prst="line">
              <a:avLst/>
            </a:prstGeom>
            <a:noFill/>
            <a:ln w="76200">
              <a:solidFill>
                <a:srgbClr val="FFFF99"/>
              </a:solidFill>
              <a:round/>
              <a:headEnd/>
              <a:tailEnd type="triangle" w="med" len="med"/>
            </a:ln>
          </p:spPr>
          <p:txBody>
            <a:bodyPr/>
            <a:lstStyle/>
            <a:p>
              <a:endParaRPr lang="ru-RU"/>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28600" y="304800"/>
            <a:ext cx="8686800" cy="914400"/>
          </a:xfrm>
          <a:prstGeom prst="rect">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800" b="1" dirty="0">
                <a:solidFill>
                  <a:srgbClr val="002060"/>
                </a:solidFill>
                <a:effectLst>
                  <a:outerShdw blurRad="38100" dist="38100" dir="2700000" algn="tl">
                    <a:srgbClr val="000000"/>
                  </a:outerShdw>
                </a:effectLst>
                <a:latin typeface="Arial" charset="0"/>
              </a:rPr>
              <a:t>Обязательная подготовка к военной службе</a:t>
            </a:r>
          </a:p>
        </p:txBody>
      </p:sp>
      <p:sp>
        <p:nvSpPr>
          <p:cNvPr id="4099" name="Text Box 8"/>
          <p:cNvSpPr txBox="1">
            <a:spLocks noChangeArrowheads="1"/>
          </p:cNvSpPr>
          <p:nvPr/>
        </p:nvSpPr>
        <p:spPr bwMode="auto">
          <a:xfrm>
            <a:off x="571472" y="1357298"/>
            <a:ext cx="807249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ru-RU" sz="2400" b="1" dirty="0">
                <a:solidFill>
                  <a:srgbClr val="002060"/>
                </a:solidFill>
              </a:rPr>
              <a:t>Получение начальных знаний в области обороны</a:t>
            </a:r>
          </a:p>
        </p:txBody>
      </p:sp>
      <p:pic>
        <p:nvPicPr>
          <p:cNvPr id="6146" name="Picture 2" descr="http://3.bp.blogspot.com/-r9229_RvFdg/UvJr87toqsI/AAAAAAAABRU/RtIIdn1dJSc/s1600/IMG_0474.JPG"/>
          <p:cNvPicPr>
            <a:picLocks noChangeAspect="1" noChangeArrowheads="1"/>
          </p:cNvPicPr>
          <p:nvPr/>
        </p:nvPicPr>
        <p:blipFill>
          <a:blip r:embed="rId2"/>
          <a:srcRect/>
          <a:stretch>
            <a:fillRect/>
          </a:stretch>
        </p:blipFill>
        <p:spPr bwMode="auto">
          <a:xfrm>
            <a:off x="-1" y="2428868"/>
            <a:ext cx="4500563" cy="3571899"/>
          </a:xfrm>
          <a:prstGeom prst="rect">
            <a:avLst/>
          </a:prstGeom>
          <a:noFill/>
        </p:spPr>
      </p:pic>
      <p:pic>
        <p:nvPicPr>
          <p:cNvPr id="3" name="Picture 6" descr="https://www.kmscity.ru/assets/news/PR/avt.JPG"/>
          <p:cNvPicPr>
            <a:picLocks noChangeAspect="1" noChangeArrowheads="1"/>
          </p:cNvPicPr>
          <p:nvPr/>
        </p:nvPicPr>
        <p:blipFill>
          <a:blip r:embed="rId3"/>
          <a:srcRect/>
          <a:stretch>
            <a:fillRect/>
          </a:stretch>
        </p:blipFill>
        <p:spPr bwMode="auto">
          <a:xfrm>
            <a:off x="4572000" y="2428868"/>
            <a:ext cx="4357718" cy="35719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28600" y="304800"/>
            <a:ext cx="8686800" cy="914400"/>
          </a:xfrm>
          <a:prstGeom prst="rect">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800" b="1" dirty="0">
                <a:solidFill>
                  <a:srgbClr val="002060"/>
                </a:solidFill>
                <a:effectLst>
                  <a:outerShdw blurRad="38100" dist="38100" dir="2700000" algn="tl">
                    <a:srgbClr val="000000"/>
                  </a:outerShdw>
                </a:effectLst>
                <a:latin typeface="Arial" charset="0"/>
              </a:rPr>
              <a:t>Обязательная подготовка к военной службе</a:t>
            </a:r>
          </a:p>
        </p:txBody>
      </p:sp>
      <p:sp>
        <p:nvSpPr>
          <p:cNvPr id="4" name="Text Box 9"/>
          <p:cNvSpPr txBox="1">
            <a:spLocks noChangeArrowheads="1"/>
          </p:cNvSpPr>
          <p:nvPr/>
        </p:nvSpPr>
        <p:spPr bwMode="auto">
          <a:xfrm>
            <a:off x="500034" y="1428736"/>
            <a:ext cx="835824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ru-RU" sz="2400" b="1" dirty="0">
                <a:solidFill>
                  <a:srgbClr val="002060"/>
                </a:solidFill>
              </a:rPr>
              <a:t>Подготовка по основам военной службы</a:t>
            </a:r>
          </a:p>
        </p:txBody>
      </p:sp>
      <p:pic>
        <p:nvPicPr>
          <p:cNvPr id="5124" name="Picture 4" descr="http://21region.org/uploads/posts/2010-02/1267169536_knas.jpg"/>
          <p:cNvPicPr>
            <a:picLocks noChangeAspect="1" noChangeArrowheads="1"/>
          </p:cNvPicPr>
          <p:nvPr/>
        </p:nvPicPr>
        <p:blipFill>
          <a:blip r:embed="rId2"/>
          <a:srcRect/>
          <a:stretch>
            <a:fillRect/>
          </a:stretch>
        </p:blipFill>
        <p:spPr bwMode="auto">
          <a:xfrm>
            <a:off x="142844" y="3000372"/>
            <a:ext cx="4429156" cy="3143272"/>
          </a:xfrm>
          <a:prstGeom prst="rect">
            <a:avLst/>
          </a:prstGeom>
          <a:noFill/>
        </p:spPr>
      </p:pic>
      <p:pic>
        <p:nvPicPr>
          <p:cNvPr id="5126" name="Picture 6" descr="http://mapc.ucoz.net/dopriz_3_big_.gif"/>
          <p:cNvPicPr>
            <a:picLocks noChangeAspect="1" noChangeArrowheads="1"/>
          </p:cNvPicPr>
          <p:nvPr/>
        </p:nvPicPr>
        <p:blipFill>
          <a:blip r:embed="rId3"/>
          <a:srcRect/>
          <a:stretch>
            <a:fillRect/>
          </a:stretch>
        </p:blipFill>
        <p:spPr bwMode="auto">
          <a:xfrm>
            <a:off x="4857752" y="3000372"/>
            <a:ext cx="4105605" cy="314327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28600" y="304800"/>
            <a:ext cx="8686800" cy="914400"/>
          </a:xfrm>
          <a:prstGeom prst="rect">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800" b="1" dirty="0">
                <a:solidFill>
                  <a:srgbClr val="002060"/>
                </a:solidFill>
                <a:effectLst>
                  <a:outerShdw blurRad="38100" dist="38100" dir="2700000" algn="tl">
                    <a:srgbClr val="000000"/>
                  </a:outerShdw>
                </a:effectLst>
                <a:latin typeface="Arial" charset="0"/>
              </a:rPr>
              <a:t>Обязательная подготовка к военной службе</a:t>
            </a:r>
          </a:p>
        </p:txBody>
      </p:sp>
      <p:sp>
        <p:nvSpPr>
          <p:cNvPr id="4099" name="Text Box 8"/>
          <p:cNvSpPr txBox="1">
            <a:spLocks noChangeArrowheads="1"/>
          </p:cNvSpPr>
          <p:nvPr/>
        </p:nvSpPr>
        <p:spPr bwMode="auto">
          <a:xfrm>
            <a:off x="1500166" y="1357298"/>
            <a:ext cx="542928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ru-RU" sz="2400" b="1" dirty="0">
                <a:solidFill>
                  <a:srgbClr val="002060"/>
                </a:solidFill>
              </a:rPr>
              <a:t>Военно-патриотическое воспитание</a:t>
            </a:r>
          </a:p>
        </p:txBody>
      </p:sp>
      <p:pic>
        <p:nvPicPr>
          <p:cNvPr id="4098" name="Picture 2" descr="http://school30lab.narod.ru/s6301549.jpg"/>
          <p:cNvPicPr>
            <a:picLocks noChangeAspect="1" noChangeArrowheads="1"/>
          </p:cNvPicPr>
          <p:nvPr/>
        </p:nvPicPr>
        <p:blipFill>
          <a:blip r:embed="rId2"/>
          <a:srcRect/>
          <a:stretch>
            <a:fillRect/>
          </a:stretch>
        </p:blipFill>
        <p:spPr bwMode="auto">
          <a:xfrm>
            <a:off x="142845" y="2786059"/>
            <a:ext cx="4191029" cy="3143272"/>
          </a:xfrm>
          <a:prstGeom prst="rect">
            <a:avLst/>
          </a:prstGeom>
          <a:noFill/>
        </p:spPr>
      </p:pic>
      <p:pic>
        <p:nvPicPr>
          <p:cNvPr id="4100" name="Picture 4" descr="http://www.livekuban.ru/upload/iblock/865/865a5c4db66313736dc231667583779f.jpg"/>
          <p:cNvPicPr>
            <a:picLocks noChangeAspect="1" noChangeArrowheads="1"/>
          </p:cNvPicPr>
          <p:nvPr/>
        </p:nvPicPr>
        <p:blipFill>
          <a:blip r:embed="rId3"/>
          <a:srcRect/>
          <a:stretch>
            <a:fillRect/>
          </a:stretch>
        </p:blipFill>
        <p:spPr bwMode="auto">
          <a:xfrm>
            <a:off x="4357688" y="2786058"/>
            <a:ext cx="4714907" cy="314327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28600" y="304800"/>
            <a:ext cx="8686800" cy="914400"/>
          </a:xfrm>
          <a:prstGeom prst="rect">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800" b="1" dirty="0">
                <a:solidFill>
                  <a:srgbClr val="002060"/>
                </a:solidFill>
                <a:effectLst>
                  <a:outerShdw blurRad="38100" dist="38100" dir="2700000" algn="tl">
                    <a:srgbClr val="000000"/>
                  </a:outerShdw>
                </a:effectLst>
                <a:latin typeface="Arial" charset="0"/>
              </a:rPr>
              <a:t>Обязательная подготовка к военной службе</a:t>
            </a:r>
          </a:p>
        </p:txBody>
      </p:sp>
      <p:sp>
        <p:nvSpPr>
          <p:cNvPr id="4099" name="Text Box 8"/>
          <p:cNvSpPr txBox="1">
            <a:spLocks noChangeArrowheads="1"/>
          </p:cNvSpPr>
          <p:nvPr/>
        </p:nvSpPr>
        <p:spPr bwMode="auto">
          <a:xfrm>
            <a:off x="571472" y="1357298"/>
            <a:ext cx="72152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ru-RU" sz="2400" b="1" dirty="0">
                <a:solidFill>
                  <a:srgbClr val="002060"/>
                </a:solidFill>
              </a:rPr>
              <a:t>Подготовка по военно-учетным специальностям</a:t>
            </a:r>
          </a:p>
        </p:txBody>
      </p:sp>
      <p:pic>
        <p:nvPicPr>
          <p:cNvPr id="3074" name="Picture 2" descr="http://www.dosaaf-21.ru/assets/images/teh_rosno/teh21.jpg"/>
          <p:cNvPicPr>
            <a:picLocks noChangeAspect="1" noChangeArrowheads="1"/>
          </p:cNvPicPr>
          <p:nvPr/>
        </p:nvPicPr>
        <p:blipFill>
          <a:blip r:embed="rId2"/>
          <a:srcRect/>
          <a:stretch>
            <a:fillRect/>
          </a:stretch>
        </p:blipFill>
        <p:spPr bwMode="auto">
          <a:xfrm>
            <a:off x="142844" y="2714620"/>
            <a:ext cx="4286280" cy="3379800"/>
          </a:xfrm>
          <a:prstGeom prst="rect">
            <a:avLst/>
          </a:prstGeom>
          <a:noFill/>
        </p:spPr>
      </p:pic>
      <p:pic>
        <p:nvPicPr>
          <p:cNvPr id="3076" name="Picture 4" descr="http://www.pln-pskov.ru/pictures/0776490416.jpg"/>
          <p:cNvPicPr>
            <a:picLocks noChangeAspect="1" noChangeArrowheads="1"/>
          </p:cNvPicPr>
          <p:nvPr/>
        </p:nvPicPr>
        <p:blipFill>
          <a:blip r:embed="rId3"/>
          <a:srcRect/>
          <a:stretch>
            <a:fillRect/>
          </a:stretch>
        </p:blipFill>
        <p:spPr bwMode="auto">
          <a:xfrm>
            <a:off x="4500562" y="2714621"/>
            <a:ext cx="4476781" cy="335758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28600" y="304800"/>
            <a:ext cx="8686800" cy="914400"/>
          </a:xfrm>
          <a:prstGeom prst="rect">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800" b="1" dirty="0">
                <a:solidFill>
                  <a:srgbClr val="002060"/>
                </a:solidFill>
                <a:effectLst>
                  <a:outerShdw blurRad="38100" dist="38100" dir="2700000" algn="tl">
                    <a:srgbClr val="000000"/>
                  </a:outerShdw>
                </a:effectLst>
                <a:latin typeface="Arial" charset="0"/>
              </a:rPr>
              <a:t>Обязательная подготовка к военной службе</a:t>
            </a:r>
          </a:p>
        </p:txBody>
      </p:sp>
      <p:sp>
        <p:nvSpPr>
          <p:cNvPr id="4" name="Text Box 12"/>
          <p:cNvSpPr txBox="1">
            <a:spLocks noChangeArrowheads="1"/>
          </p:cNvSpPr>
          <p:nvPr/>
        </p:nvSpPr>
        <p:spPr bwMode="auto">
          <a:xfrm>
            <a:off x="357158" y="1428736"/>
            <a:ext cx="800105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ru-RU" sz="2400" b="1" dirty="0">
                <a:solidFill>
                  <a:srgbClr val="002060"/>
                </a:solidFill>
              </a:rPr>
              <a:t>Проведение лечебно-оздоровительных мероприятий</a:t>
            </a:r>
          </a:p>
        </p:txBody>
      </p:sp>
      <p:pic>
        <p:nvPicPr>
          <p:cNvPr id="2054" name="Picture 6" descr="https://www.yuga.ru/media/9e/50/prizyv_army_b(2)__i86jtt6.jpg"/>
          <p:cNvPicPr>
            <a:picLocks noChangeAspect="1" noChangeArrowheads="1"/>
          </p:cNvPicPr>
          <p:nvPr/>
        </p:nvPicPr>
        <p:blipFill>
          <a:blip r:embed="rId2"/>
          <a:srcRect/>
          <a:stretch>
            <a:fillRect/>
          </a:stretch>
        </p:blipFill>
        <p:spPr bwMode="auto">
          <a:xfrm>
            <a:off x="142844" y="2928934"/>
            <a:ext cx="4214842" cy="3140203"/>
          </a:xfrm>
          <a:prstGeom prst="rect">
            <a:avLst/>
          </a:prstGeom>
          <a:noFill/>
        </p:spPr>
      </p:pic>
      <p:pic>
        <p:nvPicPr>
          <p:cNvPr id="2056" name="Picture 8" descr="http://sovetnik.consultant.ru/files/lori-0002461747-smallwww.jpg"/>
          <p:cNvPicPr>
            <a:picLocks noChangeAspect="1" noChangeArrowheads="1"/>
          </p:cNvPicPr>
          <p:nvPr/>
        </p:nvPicPr>
        <p:blipFill>
          <a:blip r:embed="rId3"/>
          <a:srcRect/>
          <a:stretch>
            <a:fillRect/>
          </a:stretch>
        </p:blipFill>
        <p:spPr bwMode="auto">
          <a:xfrm>
            <a:off x="4470174" y="2928934"/>
            <a:ext cx="4521428" cy="314327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28600" y="304800"/>
            <a:ext cx="8686800" cy="914400"/>
          </a:xfrm>
          <a:prstGeom prst="rect">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800" b="1" dirty="0">
                <a:solidFill>
                  <a:srgbClr val="002060"/>
                </a:solidFill>
                <a:effectLst>
                  <a:outerShdw blurRad="38100" dist="38100" dir="2700000" algn="tl">
                    <a:srgbClr val="000000"/>
                  </a:outerShdw>
                </a:effectLst>
                <a:latin typeface="Arial" charset="0"/>
              </a:rPr>
              <a:t>Обязательная подготовка к военной службе</a:t>
            </a:r>
          </a:p>
        </p:txBody>
      </p:sp>
      <p:sp>
        <p:nvSpPr>
          <p:cNvPr id="5" name="Text Box 13"/>
          <p:cNvSpPr txBox="1">
            <a:spLocks noChangeArrowheads="1"/>
          </p:cNvSpPr>
          <p:nvPr/>
        </p:nvSpPr>
        <p:spPr bwMode="auto">
          <a:xfrm>
            <a:off x="285720" y="1357298"/>
            <a:ext cx="862968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ru-RU" sz="2400" b="1" dirty="0">
                <a:solidFill>
                  <a:srgbClr val="002060"/>
                </a:solidFill>
              </a:rPr>
              <a:t>Медицинское освидетельствование и обследование</a:t>
            </a:r>
          </a:p>
        </p:txBody>
      </p:sp>
      <p:pic>
        <p:nvPicPr>
          <p:cNvPr id="6" name="Picture 2" descr="http://lv-news.ru/wp-content/gallery/prizyv102014/Prizyv-02.JPG"/>
          <p:cNvPicPr>
            <a:picLocks noChangeAspect="1" noChangeArrowheads="1"/>
          </p:cNvPicPr>
          <p:nvPr/>
        </p:nvPicPr>
        <p:blipFill>
          <a:blip r:embed="rId2" cstate="print"/>
          <a:srcRect/>
          <a:stretch>
            <a:fillRect/>
          </a:stretch>
        </p:blipFill>
        <p:spPr bwMode="auto">
          <a:xfrm>
            <a:off x="142844" y="2857496"/>
            <a:ext cx="4357718" cy="2913861"/>
          </a:xfrm>
          <a:prstGeom prst="rect">
            <a:avLst/>
          </a:prstGeom>
          <a:noFill/>
        </p:spPr>
      </p:pic>
      <p:pic>
        <p:nvPicPr>
          <p:cNvPr id="7" name="Picture 4" descr="http://gepatitinfov8.ru/articles/wp-content/uploads/2016/09/20267275-ehinokokk-pecheni-lechenie.jpg"/>
          <p:cNvPicPr>
            <a:picLocks noChangeAspect="1" noChangeArrowheads="1"/>
          </p:cNvPicPr>
          <p:nvPr/>
        </p:nvPicPr>
        <p:blipFill>
          <a:blip r:embed="rId3" cstate="print"/>
          <a:srcRect/>
          <a:stretch>
            <a:fillRect/>
          </a:stretch>
        </p:blipFill>
        <p:spPr bwMode="auto">
          <a:xfrm>
            <a:off x="4572000" y="2857496"/>
            <a:ext cx="4385610" cy="2913027"/>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429684" cy="646331"/>
          </a:xfrm>
          <a:prstGeom prst="rect">
            <a:avLst/>
          </a:prstGeom>
          <a:solidFill>
            <a:srgbClr val="FFC000"/>
          </a:solidFill>
          <a:scene3d>
            <a:camera prst="orthographicFront"/>
            <a:lightRig rig="threePt" dir="t"/>
          </a:scene3d>
          <a:sp3d>
            <a:bevelT prst="angle"/>
          </a:sp3d>
        </p:spPr>
        <p:txBody>
          <a:bodyPr wrap="square" rtlCol="0">
            <a:spAutoFit/>
          </a:bodyPr>
          <a:lstStyle/>
          <a:p>
            <a:pPr algn="ctr"/>
            <a:r>
              <a:rPr lang="ru-RU" sz="3600" b="1" dirty="0">
                <a:latin typeface="Times New Roman" pitchFamily="18" charset="0"/>
                <a:cs typeface="Times New Roman" pitchFamily="18" charset="0"/>
              </a:rPr>
              <a:t>Призыв на военную службу</a:t>
            </a:r>
          </a:p>
        </p:txBody>
      </p:sp>
      <p:sp>
        <p:nvSpPr>
          <p:cNvPr id="9" name="TextBox 8"/>
          <p:cNvSpPr txBox="1"/>
          <p:nvPr/>
        </p:nvSpPr>
        <p:spPr>
          <a:xfrm>
            <a:off x="500034" y="928670"/>
            <a:ext cx="8143932" cy="3385542"/>
          </a:xfrm>
          <a:prstGeom prst="rect">
            <a:avLst/>
          </a:prstGeom>
          <a:noFill/>
        </p:spPr>
        <p:txBody>
          <a:bodyPr wrap="square" rtlCol="0">
            <a:spAutoFit/>
          </a:bodyPr>
          <a:lstStyle/>
          <a:p>
            <a:r>
              <a:rPr lang="ru-RU" sz="2800" b="1" dirty="0">
                <a:latin typeface="Times New Roman" pitchFamily="18" charset="0"/>
                <a:cs typeface="Times New Roman" pitchFamily="18" charset="0"/>
              </a:rPr>
              <a:t>Кто организует призыв на военную службу? </a:t>
            </a:r>
          </a:p>
          <a:p>
            <a:r>
              <a:rPr lang="ru-RU" sz="2800" b="1" dirty="0">
                <a:latin typeface="Times New Roman" pitchFamily="18" charset="0"/>
                <a:cs typeface="Times New Roman" pitchFamily="18" charset="0"/>
              </a:rPr>
              <a:t>Каким федеральным законом организуется призыв на военную службу? </a:t>
            </a:r>
          </a:p>
          <a:p>
            <a:r>
              <a:rPr lang="ru-RU" sz="2800" b="1" dirty="0">
                <a:latin typeface="Times New Roman" pitchFamily="18" charset="0"/>
                <a:cs typeface="Times New Roman" pitchFamily="18" charset="0"/>
              </a:rPr>
              <a:t>Какой возрастной считается призывным на военную службу?</a:t>
            </a:r>
          </a:p>
          <a:p>
            <a:r>
              <a:rPr lang="ru-RU" sz="2800" b="1" dirty="0">
                <a:latin typeface="Times New Roman" pitchFamily="18" charset="0"/>
                <a:cs typeface="Times New Roman" pitchFamily="18" charset="0"/>
              </a:rPr>
              <a:t> Что бывает за уклонение от призыва на военную службу?</a:t>
            </a:r>
          </a:p>
          <a:p>
            <a:endParaRPr lang="ru-RU" dirty="0"/>
          </a:p>
        </p:txBody>
      </p:sp>
      <p:pic>
        <p:nvPicPr>
          <p:cNvPr id="34822" name="Picture 6" descr="http://army-today.ru/upload/iblock/813/813d032f4ec98c4b8e0bfba8c8d68a58.jpg"/>
          <p:cNvPicPr>
            <a:picLocks noChangeAspect="1" noChangeArrowheads="1"/>
          </p:cNvPicPr>
          <p:nvPr/>
        </p:nvPicPr>
        <p:blipFill>
          <a:blip r:embed="rId2"/>
          <a:srcRect/>
          <a:stretch>
            <a:fillRect/>
          </a:stretch>
        </p:blipFill>
        <p:spPr bwMode="auto">
          <a:xfrm>
            <a:off x="2357422" y="4071942"/>
            <a:ext cx="3857652" cy="25003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285728"/>
            <a:ext cx="4038600" cy="5840435"/>
          </a:xfrm>
        </p:spPr>
        <p:txBody>
          <a:bodyPr>
            <a:normAutofit/>
          </a:bodyPr>
          <a:lstStyle/>
          <a:p>
            <a:pPr>
              <a:buNone/>
            </a:pPr>
            <a:br>
              <a:rPr lang="ru-RU" sz="2000" dirty="0"/>
            </a:br>
            <a:br>
              <a:rPr lang="ru-RU" sz="2000" dirty="0"/>
            </a:br>
            <a:endParaRPr lang="ru-RU" sz="2000" dirty="0"/>
          </a:p>
        </p:txBody>
      </p:sp>
      <p:sp>
        <p:nvSpPr>
          <p:cNvPr id="4" name="Содержимое 3"/>
          <p:cNvSpPr>
            <a:spLocks noGrp="1"/>
          </p:cNvSpPr>
          <p:nvPr>
            <p:ph sz="half" idx="2"/>
          </p:nvPr>
        </p:nvSpPr>
        <p:spPr>
          <a:xfrm>
            <a:off x="4648200" y="285728"/>
            <a:ext cx="4038600" cy="5840435"/>
          </a:xfrm>
        </p:spPr>
        <p:txBody>
          <a:bodyPr>
            <a:noAutofit/>
          </a:bodyPr>
          <a:lstStyle/>
          <a:p>
            <a:pPr>
              <a:buNone/>
            </a:pPr>
            <a:r>
              <a:rPr lang="ru-RU" sz="2400" b="1" dirty="0">
                <a:latin typeface="Times New Roman" pitchFamily="18" charset="0"/>
                <a:cs typeface="Times New Roman" pitchFamily="18" charset="0"/>
              </a:rPr>
              <a:t>              Конституция РФ</a:t>
            </a:r>
          </a:p>
          <a:p>
            <a:pPr>
              <a:buNone/>
            </a:pPr>
            <a:r>
              <a:rPr lang="ru-RU" sz="1800" b="1" dirty="0">
                <a:latin typeface="Times New Roman" pitchFamily="18" charset="0"/>
                <a:cs typeface="Times New Roman" pitchFamily="18" charset="0"/>
              </a:rPr>
              <a:t>Статья 59</a:t>
            </a:r>
          </a:p>
          <a:p>
            <a:pPr marL="457200" indent="-457200">
              <a:buAutoNum type="arabicPeriod"/>
            </a:pPr>
            <a:r>
              <a:rPr lang="ru-RU" sz="1800" b="1" dirty="0">
                <a:latin typeface="Times New Roman" pitchFamily="18" charset="0"/>
                <a:cs typeface="Times New Roman" pitchFamily="18" charset="0"/>
              </a:rPr>
              <a:t>Защита Отечества является долгом и обязанностью гражданина Российской Федерации. </a:t>
            </a:r>
          </a:p>
          <a:p>
            <a:pPr marL="457200" indent="-457200">
              <a:buAutoNum type="arabicPeriod"/>
            </a:pPr>
            <a:endParaRPr lang="ru-RU" sz="1800" b="1" dirty="0">
              <a:latin typeface="Times New Roman" pitchFamily="18" charset="0"/>
              <a:cs typeface="Times New Roman" pitchFamily="18" charset="0"/>
            </a:endParaRPr>
          </a:p>
          <a:p>
            <a:pPr marL="457200" indent="-457200">
              <a:buAutoNum type="arabicPeriod"/>
            </a:pPr>
            <a:r>
              <a:rPr lang="ru-RU" sz="1800" b="1" dirty="0">
                <a:latin typeface="Times New Roman" pitchFamily="18" charset="0"/>
                <a:cs typeface="Times New Roman" pitchFamily="18" charset="0"/>
              </a:rPr>
              <a:t> Гражданин Российской Федерации несет военную службу в соответствии с федеральным законом. </a:t>
            </a:r>
          </a:p>
          <a:p>
            <a:pPr marL="457200" indent="-457200">
              <a:buAutoNum type="arabicPeriod"/>
            </a:pPr>
            <a:endParaRPr lang="ru-RU" sz="1800" b="1" dirty="0">
              <a:latin typeface="Times New Roman" pitchFamily="18" charset="0"/>
              <a:cs typeface="Times New Roman" pitchFamily="18" charset="0"/>
            </a:endParaRPr>
          </a:p>
          <a:p>
            <a:pPr marL="457200" indent="-457200">
              <a:buAutoNum type="arabicPeriod"/>
            </a:pPr>
            <a:r>
              <a:rPr lang="ru-RU" sz="1800" b="1" dirty="0">
                <a:latin typeface="Times New Roman" pitchFamily="18" charset="0"/>
                <a:cs typeface="Times New Roman" pitchFamily="18" charset="0"/>
              </a:rPr>
              <a:t> Гражданин Российской Федерации в случае, если его убеждениям или вероисповеданию противоречит несение военной службы, а также в иных установленных федеральным законом случаях имеет право на замену ее альтернативной гражданской службой.</a:t>
            </a:r>
          </a:p>
        </p:txBody>
      </p:sp>
      <p:pic>
        <p:nvPicPr>
          <p:cNvPr id="17411" name="Picture 3" descr="C:\Users\user\Desktop\Konstitucija_Rossijskoj_Federacii.jpg"/>
          <p:cNvPicPr>
            <a:picLocks noChangeAspect="1" noChangeArrowheads="1"/>
          </p:cNvPicPr>
          <p:nvPr/>
        </p:nvPicPr>
        <p:blipFill>
          <a:blip r:embed="rId2"/>
          <a:srcRect/>
          <a:stretch>
            <a:fillRect/>
          </a:stretch>
        </p:blipFill>
        <p:spPr bwMode="auto">
          <a:xfrm>
            <a:off x="0" y="0"/>
            <a:ext cx="4643438"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215370" cy="584775"/>
          </a:xfrm>
          <a:prstGeom prst="rect">
            <a:avLst/>
          </a:prstGeom>
          <a:noFill/>
        </p:spPr>
        <p:txBody>
          <a:bodyPr wrap="square" rtlCol="0">
            <a:spAutoFit/>
          </a:bodyPr>
          <a:lstStyle/>
          <a:p>
            <a:pPr algn="ctr"/>
            <a:r>
              <a:rPr lang="ru-RU" sz="3200" b="1" dirty="0">
                <a:latin typeface="Times New Roman" pitchFamily="18" charset="0"/>
                <a:cs typeface="Times New Roman" pitchFamily="18" charset="0"/>
              </a:rPr>
              <a:t>Прохождение военной службы</a:t>
            </a:r>
          </a:p>
        </p:txBody>
      </p:sp>
      <p:sp>
        <p:nvSpPr>
          <p:cNvPr id="3" name="TextBox 2"/>
          <p:cNvSpPr txBox="1"/>
          <p:nvPr/>
        </p:nvSpPr>
        <p:spPr>
          <a:xfrm>
            <a:off x="857224" y="1500174"/>
            <a:ext cx="7858180" cy="1200329"/>
          </a:xfrm>
          <a:prstGeom prst="rect">
            <a:avLst/>
          </a:prstGeom>
          <a:noFill/>
        </p:spPr>
        <p:txBody>
          <a:bodyPr wrap="square" rtlCol="0">
            <a:spAutoFit/>
          </a:bodyPr>
          <a:lstStyle/>
          <a:p>
            <a:r>
              <a:rPr lang="ru-RU" sz="2400" dirty="0">
                <a:latin typeface="Times New Roman" pitchFamily="18" charset="0"/>
                <a:cs typeface="Times New Roman" pitchFamily="18" charset="0"/>
              </a:rPr>
              <a:t>1. Прохождение военной службы по призыву</a:t>
            </a:r>
          </a:p>
          <a:p>
            <a:r>
              <a:rPr lang="ru-RU" sz="2400" dirty="0">
                <a:latin typeface="Times New Roman" pitchFamily="18" charset="0"/>
                <a:cs typeface="Times New Roman" pitchFamily="18" charset="0"/>
              </a:rPr>
              <a:t>2. Прохождение военной службы по контракту</a:t>
            </a:r>
          </a:p>
          <a:p>
            <a:r>
              <a:rPr lang="ru-RU" sz="2400" dirty="0">
                <a:latin typeface="Times New Roman" pitchFamily="18" charset="0"/>
                <a:cs typeface="Times New Roman" pitchFamily="18" charset="0"/>
              </a:rPr>
              <a:t>3. Альтернативная гражданская служба</a:t>
            </a:r>
          </a:p>
        </p:txBody>
      </p:sp>
      <p:pic>
        <p:nvPicPr>
          <p:cNvPr id="40962" name="Picture 2" descr="http://pless.pnzreg.ru/files/pless_mokshan_pnzreg_ru/slujba_po_kontraktu_.jpg"/>
          <p:cNvPicPr>
            <a:picLocks noChangeAspect="1" noChangeArrowheads="1"/>
          </p:cNvPicPr>
          <p:nvPr/>
        </p:nvPicPr>
        <p:blipFill>
          <a:blip r:embed="rId2"/>
          <a:srcRect/>
          <a:stretch>
            <a:fillRect/>
          </a:stretch>
        </p:blipFill>
        <p:spPr bwMode="auto">
          <a:xfrm>
            <a:off x="1571604" y="2857496"/>
            <a:ext cx="5400675" cy="369093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215370" cy="584775"/>
          </a:xfrm>
          <a:prstGeom prst="rect">
            <a:avLst/>
          </a:prstGeom>
          <a:noFill/>
        </p:spPr>
        <p:txBody>
          <a:bodyPr wrap="square" rtlCol="0">
            <a:spAutoFit/>
          </a:bodyPr>
          <a:lstStyle/>
          <a:p>
            <a:pPr algn="ctr"/>
            <a:r>
              <a:rPr lang="ru-RU" sz="3200" b="1" dirty="0">
                <a:latin typeface="Times New Roman" pitchFamily="18" charset="0"/>
                <a:cs typeface="Times New Roman" pitchFamily="18" charset="0"/>
              </a:rPr>
              <a:t>Прохождение военной службы</a:t>
            </a:r>
          </a:p>
        </p:txBody>
      </p:sp>
      <p:sp>
        <p:nvSpPr>
          <p:cNvPr id="3" name="TextBox 2"/>
          <p:cNvSpPr txBox="1"/>
          <p:nvPr/>
        </p:nvSpPr>
        <p:spPr>
          <a:xfrm>
            <a:off x="857224" y="1214423"/>
            <a:ext cx="7858180" cy="830997"/>
          </a:xfrm>
          <a:prstGeom prst="rect">
            <a:avLst/>
          </a:prstGeom>
          <a:noFill/>
        </p:spPr>
        <p:txBody>
          <a:bodyPr wrap="square" rtlCol="0">
            <a:spAutoFit/>
          </a:bodyPr>
          <a:lstStyle/>
          <a:p>
            <a:r>
              <a:rPr lang="ru-RU" sz="2400" dirty="0">
                <a:latin typeface="Times New Roman" pitchFamily="18" charset="0"/>
                <a:cs typeface="Times New Roman" pitchFamily="18" charset="0"/>
              </a:rPr>
              <a:t>1. Прохождение военной службы по призыву</a:t>
            </a:r>
          </a:p>
          <a:p>
            <a:endParaRPr lang="ru-RU" sz="2400" dirty="0">
              <a:latin typeface="Times New Roman" pitchFamily="18" charset="0"/>
              <a:cs typeface="Times New Roman" pitchFamily="18" charset="0"/>
            </a:endParaRPr>
          </a:p>
        </p:txBody>
      </p:sp>
      <p:pic>
        <p:nvPicPr>
          <p:cNvPr id="75778" name="Picture 2" descr="http://forums.pogranec.by/gallery/image.php?mode=medium&amp;album_id=1&amp;image_id=2251&amp;sid=3557fa839eab7c0aea71b0ca855123b6"/>
          <p:cNvPicPr>
            <a:picLocks noChangeAspect="1" noChangeArrowheads="1"/>
          </p:cNvPicPr>
          <p:nvPr/>
        </p:nvPicPr>
        <p:blipFill>
          <a:blip r:embed="rId2"/>
          <a:srcRect/>
          <a:stretch>
            <a:fillRect/>
          </a:stretch>
        </p:blipFill>
        <p:spPr bwMode="auto">
          <a:xfrm>
            <a:off x="142844" y="2571744"/>
            <a:ext cx="4357718" cy="2928958"/>
          </a:xfrm>
          <a:prstGeom prst="rect">
            <a:avLst/>
          </a:prstGeom>
          <a:noFill/>
        </p:spPr>
      </p:pic>
      <p:pic>
        <p:nvPicPr>
          <p:cNvPr id="75780" name="Picture 4" descr="http://e-almet.ru/images/news/publication/467.jpg"/>
          <p:cNvPicPr>
            <a:picLocks noChangeAspect="1" noChangeArrowheads="1"/>
          </p:cNvPicPr>
          <p:nvPr/>
        </p:nvPicPr>
        <p:blipFill>
          <a:blip r:embed="rId3"/>
          <a:srcRect/>
          <a:stretch>
            <a:fillRect/>
          </a:stretch>
        </p:blipFill>
        <p:spPr bwMode="auto">
          <a:xfrm>
            <a:off x="4643438" y="2571744"/>
            <a:ext cx="4214842" cy="292895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215370" cy="584775"/>
          </a:xfrm>
          <a:prstGeom prst="rect">
            <a:avLst/>
          </a:prstGeom>
          <a:noFill/>
        </p:spPr>
        <p:txBody>
          <a:bodyPr wrap="square" rtlCol="0">
            <a:spAutoFit/>
          </a:bodyPr>
          <a:lstStyle/>
          <a:p>
            <a:pPr algn="ctr"/>
            <a:r>
              <a:rPr lang="ru-RU" sz="3200" b="1" dirty="0">
                <a:latin typeface="Times New Roman" pitchFamily="18" charset="0"/>
                <a:cs typeface="Times New Roman" pitchFamily="18" charset="0"/>
              </a:rPr>
              <a:t>Прохождение военной службы</a:t>
            </a:r>
          </a:p>
        </p:txBody>
      </p:sp>
      <p:sp>
        <p:nvSpPr>
          <p:cNvPr id="3" name="TextBox 2"/>
          <p:cNvSpPr txBox="1"/>
          <p:nvPr/>
        </p:nvSpPr>
        <p:spPr>
          <a:xfrm>
            <a:off x="857224" y="1214422"/>
            <a:ext cx="7858180" cy="461665"/>
          </a:xfrm>
          <a:prstGeom prst="rect">
            <a:avLst/>
          </a:prstGeom>
          <a:noFill/>
        </p:spPr>
        <p:txBody>
          <a:bodyPr wrap="square" rtlCol="0">
            <a:spAutoFit/>
          </a:bodyPr>
          <a:lstStyle/>
          <a:p>
            <a:r>
              <a:rPr lang="ru-RU" sz="2400" dirty="0">
                <a:latin typeface="Times New Roman" pitchFamily="18" charset="0"/>
                <a:cs typeface="Times New Roman" pitchFamily="18" charset="0"/>
              </a:rPr>
              <a:t>2. Прохождение военной службы по контракту</a:t>
            </a:r>
          </a:p>
        </p:txBody>
      </p:sp>
      <p:pic>
        <p:nvPicPr>
          <p:cNvPr id="74754" name="Picture 2" descr="http://army.wrs.ru/images/403_2.jpg"/>
          <p:cNvPicPr>
            <a:picLocks noChangeAspect="1" noChangeArrowheads="1"/>
          </p:cNvPicPr>
          <p:nvPr/>
        </p:nvPicPr>
        <p:blipFill>
          <a:blip r:embed="rId2"/>
          <a:srcRect/>
          <a:stretch>
            <a:fillRect/>
          </a:stretch>
        </p:blipFill>
        <p:spPr bwMode="auto">
          <a:xfrm>
            <a:off x="142843" y="2857496"/>
            <a:ext cx="4286279" cy="2857520"/>
          </a:xfrm>
          <a:prstGeom prst="rect">
            <a:avLst/>
          </a:prstGeom>
          <a:noFill/>
        </p:spPr>
      </p:pic>
      <p:pic>
        <p:nvPicPr>
          <p:cNvPr id="74756" name="Picture 4" descr="http://lentaregion.ru/wp-content/uploads/2015/12/a24d2859a7dcd40581e9375e73693fb4.jpg"/>
          <p:cNvPicPr>
            <a:picLocks noChangeAspect="1" noChangeArrowheads="1"/>
          </p:cNvPicPr>
          <p:nvPr/>
        </p:nvPicPr>
        <p:blipFill>
          <a:blip r:embed="rId3"/>
          <a:srcRect/>
          <a:stretch>
            <a:fillRect/>
          </a:stretch>
        </p:blipFill>
        <p:spPr bwMode="auto">
          <a:xfrm>
            <a:off x="4572000" y="2857496"/>
            <a:ext cx="4288960" cy="285752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215370" cy="584775"/>
          </a:xfrm>
          <a:prstGeom prst="rect">
            <a:avLst/>
          </a:prstGeom>
          <a:noFill/>
        </p:spPr>
        <p:txBody>
          <a:bodyPr wrap="square" rtlCol="0">
            <a:spAutoFit/>
          </a:bodyPr>
          <a:lstStyle/>
          <a:p>
            <a:pPr algn="ctr"/>
            <a:r>
              <a:rPr lang="ru-RU" sz="3200" b="1" dirty="0">
                <a:latin typeface="Times New Roman" pitchFamily="18" charset="0"/>
                <a:cs typeface="Times New Roman" pitchFamily="18" charset="0"/>
              </a:rPr>
              <a:t>Прохождение военной службы</a:t>
            </a:r>
          </a:p>
        </p:txBody>
      </p:sp>
      <p:sp>
        <p:nvSpPr>
          <p:cNvPr id="3" name="TextBox 2"/>
          <p:cNvSpPr txBox="1"/>
          <p:nvPr/>
        </p:nvSpPr>
        <p:spPr>
          <a:xfrm>
            <a:off x="857224" y="1285860"/>
            <a:ext cx="7858180" cy="461665"/>
          </a:xfrm>
          <a:prstGeom prst="rect">
            <a:avLst/>
          </a:prstGeom>
          <a:noFill/>
        </p:spPr>
        <p:txBody>
          <a:bodyPr wrap="square" rtlCol="0">
            <a:spAutoFit/>
          </a:bodyPr>
          <a:lstStyle/>
          <a:p>
            <a:r>
              <a:rPr lang="ru-RU" sz="2400" dirty="0">
                <a:latin typeface="Times New Roman" pitchFamily="18" charset="0"/>
                <a:cs typeface="Times New Roman" pitchFamily="18" charset="0"/>
              </a:rPr>
              <a:t>3. Альтернативная гражданская служба</a:t>
            </a:r>
          </a:p>
        </p:txBody>
      </p:sp>
      <p:pic>
        <p:nvPicPr>
          <p:cNvPr id="73730" name="Picture 2" descr="http://www.funlib.ru/cimg/2014/101616/5732319"/>
          <p:cNvPicPr>
            <a:picLocks noChangeAspect="1" noChangeArrowheads="1"/>
          </p:cNvPicPr>
          <p:nvPr/>
        </p:nvPicPr>
        <p:blipFill>
          <a:blip r:embed="rId2"/>
          <a:srcRect/>
          <a:stretch>
            <a:fillRect/>
          </a:stretch>
        </p:blipFill>
        <p:spPr bwMode="auto">
          <a:xfrm>
            <a:off x="1" y="2480720"/>
            <a:ext cx="4643437" cy="3164307"/>
          </a:xfrm>
          <a:prstGeom prst="rect">
            <a:avLst/>
          </a:prstGeom>
          <a:noFill/>
        </p:spPr>
      </p:pic>
      <p:pic>
        <p:nvPicPr>
          <p:cNvPr id="73732" name="Picture 4" descr="http://img.rufox.ru/files/news2/771647.jpg"/>
          <p:cNvPicPr>
            <a:picLocks noChangeAspect="1" noChangeArrowheads="1"/>
          </p:cNvPicPr>
          <p:nvPr/>
        </p:nvPicPr>
        <p:blipFill>
          <a:blip r:embed="rId3"/>
          <a:srcRect/>
          <a:stretch>
            <a:fillRect/>
          </a:stretch>
        </p:blipFill>
        <p:spPr bwMode="auto">
          <a:xfrm>
            <a:off x="4714876" y="2500306"/>
            <a:ext cx="4191029" cy="314327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52400" y="533400"/>
            <a:ext cx="8686800" cy="12255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2400" b="1" dirty="0">
                <a:solidFill>
                  <a:srgbClr val="002060"/>
                </a:solidFill>
                <a:latin typeface="Arial" charset="0"/>
              </a:rPr>
              <a:t>Запас Вооруженных Сил Российской Федерации создается из числа граждан, уволенных с военной службы с зачислением в запас </a:t>
            </a:r>
          </a:p>
        </p:txBody>
      </p:sp>
      <p:sp>
        <p:nvSpPr>
          <p:cNvPr id="6147" name="Text Box 5"/>
          <p:cNvSpPr txBox="1">
            <a:spLocks noChangeArrowheads="1"/>
          </p:cNvSpPr>
          <p:nvPr/>
        </p:nvSpPr>
        <p:spPr bwMode="auto">
          <a:xfrm>
            <a:off x="1600200" y="2057400"/>
            <a:ext cx="7239000"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ru-RU" sz="2000" b="1" dirty="0">
                <a:solidFill>
                  <a:srgbClr val="002060"/>
                </a:solidFill>
              </a:rPr>
              <a:t>Уволенных с военной службы с зачислением в запас </a:t>
            </a:r>
          </a:p>
        </p:txBody>
      </p:sp>
      <p:sp>
        <p:nvSpPr>
          <p:cNvPr id="2" name="Text Box 6"/>
          <p:cNvSpPr txBox="1">
            <a:spLocks noChangeArrowheads="1"/>
          </p:cNvSpPr>
          <p:nvPr/>
        </p:nvSpPr>
        <p:spPr bwMode="auto">
          <a:xfrm>
            <a:off x="1600200" y="2514600"/>
            <a:ext cx="7239000" cy="10156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ru-RU" sz="2000" b="1" dirty="0">
                <a:solidFill>
                  <a:srgbClr val="002060"/>
                </a:solidFill>
              </a:rPr>
              <a:t>Прошедших обучение по программе подготовки офицеров запаса на военных кафедрах образовательных учреждений высшего профессионального образования</a:t>
            </a:r>
          </a:p>
        </p:txBody>
      </p:sp>
      <p:sp>
        <p:nvSpPr>
          <p:cNvPr id="6149" name="Text Box 7"/>
          <p:cNvSpPr txBox="1">
            <a:spLocks noChangeArrowheads="1"/>
          </p:cNvSpPr>
          <p:nvPr/>
        </p:nvSpPr>
        <p:spPr bwMode="auto">
          <a:xfrm>
            <a:off x="1600200" y="3643314"/>
            <a:ext cx="7239000"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Не прошедших военную службу в связи с освобождением от призыва</a:t>
            </a:r>
          </a:p>
        </p:txBody>
      </p:sp>
      <p:sp>
        <p:nvSpPr>
          <p:cNvPr id="6150" name="Text Box 8"/>
          <p:cNvSpPr txBox="1">
            <a:spLocks noChangeArrowheads="1"/>
          </p:cNvSpPr>
          <p:nvPr/>
        </p:nvSpPr>
        <p:spPr bwMode="auto">
          <a:xfrm>
            <a:off x="1600200" y="4429132"/>
            <a:ext cx="7239000"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Не прошедших военную службу в связи с предоставлением отсрочек по достижении возраста 27 лет</a:t>
            </a:r>
            <a:r>
              <a:rPr lang="ru-RU" sz="2000" dirty="0">
                <a:solidFill>
                  <a:srgbClr val="002060"/>
                </a:solidFill>
              </a:rPr>
              <a:t>  </a:t>
            </a:r>
          </a:p>
        </p:txBody>
      </p:sp>
      <p:sp>
        <p:nvSpPr>
          <p:cNvPr id="6151" name="Text Box 9"/>
          <p:cNvSpPr txBox="1">
            <a:spLocks noChangeArrowheads="1"/>
          </p:cNvSpPr>
          <p:nvPr/>
        </p:nvSpPr>
        <p:spPr bwMode="auto">
          <a:xfrm>
            <a:off x="1600200" y="5214950"/>
            <a:ext cx="7239000"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Не призванных на военную службу по каким-либо другим причинам</a:t>
            </a:r>
            <a:endParaRPr lang="ru-RU" sz="2000" dirty="0">
              <a:solidFill>
                <a:srgbClr val="002060"/>
              </a:solidFill>
            </a:endParaRPr>
          </a:p>
        </p:txBody>
      </p:sp>
      <p:sp>
        <p:nvSpPr>
          <p:cNvPr id="6152" name="Text Box 10"/>
          <p:cNvSpPr txBox="1">
            <a:spLocks noChangeArrowheads="1"/>
          </p:cNvSpPr>
          <p:nvPr/>
        </p:nvSpPr>
        <p:spPr bwMode="auto">
          <a:xfrm>
            <a:off x="1600200" y="6072206"/>
            <a:ext cx="7239000"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Женского пола, имеющих военно-учетную специальность</a:t>
            </a:r>
            <a:endParaRPr lang="ru-RU" sz="2000" dirty="0">
              <a:solidFill>
                <a:srgbClr val="002060"/>
              </a:solidFill>
            </a:endParaRPr>
          </a:p>
        </p:txBody>
      </p:sp>
      <p:sp>
        <p:nvSpPr>
          <p:cNvPr id="6153" name="Line 11"/>
          <p:cNvSpPr>
            <a:spLocks noChangeShapeType="1"/>
          </p:cNvSpPr>
          <p:nvPr/>
        </p:nvSpPr>
        <p:spPr bwMode="auto">
          <a:xfrm>
            <a:off x="838200" y="1752600"/>
            <a:ext cx="0" cy="4383088"/>
          </a:xfrm>
          <a:prstGeom prst="line">
            <a:avLst/>
          </a:prstGeom>
          <a:noFill/>
          <a:ln w="76200">
            <a:solidFill>
              <a:srgbClr val="FFFF99"/>
            </a:solidFill>
            <a:round/>
            <a:headEnd/>
            <a:tailEnd/>
          </a:ln>
        </p:spPr>
        <p:txBody>
          <a:bodyPr/>
          <a:lstStyle/>
          <a:p>
            <a:endParaRPr lang="ru-RU"/>
          </a:p>
        </p:txBody>
      </p:sp>
      <p:sp>
        <p:nvSpPr>
          <p:cNvPr id="6154" name="Line 12"/>
          <p:cNvSpPr>
            <a:spLocks noChangeShapeType="1"/>
          </p:cNvSpPr>
          <p:nvPr/>
        </p:nvSpPr>
        <p:spPr bwMode="auto">
          <a:xfrm>
            <a:off x="838200" y="2209800"/>
            <a:ext cx="762000" cy="0"/>
          </a:xfrm>
          <a:prstGeom prst="line">
            <a:avLst/>
          </a:prstGeom>
          <a:noFill/>
          <a:ln w="76200">
            <a:solidFill>
              <a:srgbClr val="FFFF99"/>
            </a:solidFill>
            <a:round/>
            <a:headEnd/>
            <a:tailEnd type="triangle" w="med" len="med"/>
          </a:ln>
        </p:spPr>
        <p:txBody>
          <a:bodyPr/>
          <a:lstStyle/>
          <a:p>
            <a:endParaRPr lang="ru-RU"/>
          </a:p>
        </p:txBody>
      </p:sp>
      <p:sp>
        <p:nvSpPr>
          <p:cNvPr id="6155" name="Line 14"/>
          <p:cNvSpPr>
            <a:spLocks noChangeShapeType="1"/>
          </p:cNvSpPr>
          <p:nvPr/>
        </p:nvSpPr>
        <p:spPr bwMode="auto">
          <a:xfrm>
            <a:off x="838200" y="2971800"/>
            <a:ext cx="762000" cy="0"/>
          </a:xfrm>
          <a:prstGeom prst="line">
            <a:avLst/>
          </a:prstGeom>
          <a:noFill/>
          <a:ln w="76200">
            <a:solidFill>
              <a:srgbClr val="FFFF99"/>
            </a:solidFill>
            <a:round/>
            <a:headEnd/>
            <a:tailEnd type="triangle" w="med" len="med"/>
          </a:ln>
        </p:spPr>
        <p:txBody>
          <a:bodyPr/>
          <a:lstStyle/>
          <a:p>
            <a:endParaRPr lang="ru-RU"/>
          </a:p>
        </p:txBody>
      </p:sp>
      <p:sp>
        <p:nvSpPr>
          <p:cNvPr id="6156" name="Line 15"/>
          <p:cNvSpPr>
            <a:spLocks noChangeShapeType="1"/>
          </p:cNvSpPr>
          <p:nvPr/>
        </p:nvSpPr>
        <p:spPr bwMode="auto">
          <a:xfrm>
            <a:off x="838200" y="3810000"/>
            <a:ext cx="762000" cy="0"/>
          </a:xfrm>
          <a:prstGeom prst="line">
            <a:avLst/>
          </a:prstGeom>
          <a:noFill/>
          <a:ln w="76200">
            <a:solidFill>
              <a:srgbClr val="FFFF99"/>
            </a:solidFill>
            <a:round/>
            <a:headEnd/>
            <a:tailEnd type="triangle" w="med" len="med"/>
          </a:ln>
        </p:spPr>
        <p:txBody>
          <a:bodyPr/>
          <a:lstStyle/>
          <a:p>
            <a:endParaRPr lang="ru-RU"/>
          </a:p>
        </p:txBody>
      </p:sp>
      <p:sp>
        <p:nvSpPr>
          <p:cNvPr id="6157" name="Line 16"/>
          <p:cNvSpPr>
            <a:spLocks noChangeShapeType="1"/>
          </p:cNvSpPr>
          <p:nvPr/>
        </p:nvSpPr>
        <p:spPr bwMode="auto">
          <a:xfrm>
            <a:off x="838200" y="4572000"/>
            <a:ext cx="762000" cy="0"/>
          </a:xfrm>
          <a:prstGeom prst="line">
            <a:avLst/>
          </a:prstGeom>
          <a:noFill/>
          <a:ln w="76200">
            <a:solidFill>
              <a:srgbClr val="FFFF99"/>
            </a:solidFill>
            <a:round/>
            <a:headEnd/>
            <a:tailEnd type="triangle" w="med" len="med"/>
          </a:ln>
        </p:spPr>
        <p:txBody>
          <a:bodyPr/>
          <a:lstStyle/>
          <a:p>
            <a:endParaRPr lang="ru-RU"/>
          </a:p>
        </p:txBody>
      </p:sp>
      <p:sp>
        <p:nvSpPr>
          <p:cNvPr id="6158" name="Line 17"/>
          <p:cNvSpPr>
            <a:spLocks noChangeShapeType="1"/>
          </p:cNvSpPr>
          <p:nvPr/>
        </p:nvSpPr>
        <p:spPr bwMode="auto">
          <a:xfrm>
            <a:off x="838200" y="5334000"/>
            <a:ext cx="762000" cy="0"/>
          </a:xfrm>
          <a:prstGeom prst="line">
            <a:avLst/>
          </a:prstGeom>
          <a:noFill/>
          <a:ln w="76200">
            <a:solidFill>
              <a:srgbClr val="FFFF99"/>
            </a:solidFill>
            <a:round/>
            <a:headEnd/>
            <a:tailEnd type="triangle" w="med" len="med"/>
          </a:ln>
        </p:spPr>
        <p:txBody>
          <a:bodyPr/>
          <a:lstStyle/>
          <a:p>
            <a:endParaRPr lang="ru-RU"/>
          </a:p>
        </p:txBody>
      </p:sp>
      <p:sp>
        <p:nvSpPr>
          <p:cNvPr id="6159" name="Line 18"/>
          <p:cNvSpPr>
            <a:spLocks noChangeShapeType="1"/>
          </p:cNvSpPr>
          <p:nvPr/>
        </p:nvSpPr>
        <p:spPr bwMode="auto">
          <a:xfrm>
            <a:off x="838200" y="6096000"/>
            <a:ext cx="762000" cy="0"/>
          </a:xfrm>
          <a:prstGeom prst="line">
            <a:avLst/>
          </a:prstGeom>
          <a:noFill/>
          <a:ln w="76200">
            <a:solidFill>
              <a:srgbClr val="FFFF99"/>
            </a:solidFill>
            <a:round/>
            <a:headEnd/>
            <a:tailEnd type="triangle" w="med" len="med"/>
          </a:ln>
        </p:spPr>
        <p:txBody>
          <a:bodyPr/>
          <a:lstStyle/>
          <a:p>
            <a:endParaRPr lang="ru-RU"/>
          </a:p>
        </p:txBody>
      </p:sp>
      <p:sp>
        <p:nvSpPr>
          <p:cNvPr id="16" name="TextBox 15"/>
          <p:cNvSpPr txBox="1"/>
          <p:nvPr/>
        </p:nvSpPr>
        <p:spPr>
          <a:xfrm>
            <a:off x="1785918" y="-142899"/>
            <a:ext cx="5715040" cy="646331"/>
          </a:xfrm>
          <a:prstGeom prst="rect">
            <a:avLst/>
          </a:prstGeom>
          <a:noFill/>
        </p:spPr>
        <p:txBody>
          <a:bodyPr wrap="square" rtlCol="0">
            <a:spAutoFit/>
          </a:bodyPr>
          <a:lstStyle/>
          <a:p>
            <a:pPr algn="ctr"/>
            <a:r>
              <a:rPr lang="ru-RU" sz="3600" b="1" dirty="0">
                <a:latin typeface="Times New Roman" pitchFamily="18" charset="0"/>
                <a:cs typeface="Times New Roman" pitchFamily="18" charset="0"/>
              </a:rPr>
              <a:t>Пребывание в запасе</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28600" y="381000"/>
            <a:ext cx="8686800" cy="138499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ru-RU" sz="2800" b="1" dirty="0">
                <a:solidFill>
                  <a:srgbClr val="002060"/>
                </a:solidFill>
                <a:latin typeface="Times New Roman" pitchFamily="18" charset="0"/>
                <a:cs typeface="Times New Roman" pitchFamily="18" charset="0"/>
              </a:rPr>
              <a:t>Состав Запаса Вооруженных Сил Российской Федерации подразделяется на разряды в зависимости от возраста</a:t>
            </a:r>
          </a:p>
        </p:txBody>
      </p:sp>
      <p:graphicFrame>
        <p:nvGraphicFramePr>
          <p:cNvPr id="7527" name="Group 359"/>
          <p:cNvGraphicFramePr>
            <a:graphicFrameLocks noGrp="1"/>
          </p:cNvGraphicFramePr>
          <p:nvPr/>
        </p:nvGraphicFramePr>
        <p:xfrm>
          <a:off x="304800" y="1752600"/>
          <a:ext cx="8610600" cy="4856607"/>
        </p:xfrm>
        <a:graphic>
          <a:graphicData uri="http://schemas.openxmlformats.org/drawingml/2006/table">
            <a:tbl>
              <a:tblPr/>
              <a:tblGrid>
                <a:gridCol w="24384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5778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800"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a:ln>
                            <a:noFill/>
                          </a:ln>
                          <a:solidFill>
                            <a:srgbClr val="FFFF00"/>
                          </a:solidFill>
                          <a:effectLst/>
                          <a:latin typeface="Arial" charset="0"/>
                        </a:rPr>
                        <a:t>Состав запаса (воинские звания)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500"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a:ln>
                            <a:noFill/>
                          </a:ln>
                          <a:solidFill>
                            <a:srgbClr val="FFFF00"/>
                          </a:solidFill>
                          <a:effectLst/>
                          <a:latin typeface="Arial" charset="0"/>
                        </a:rPr>
                        <a:t>Возраст граждан, пребывающих в запасе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12750">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Первый разряд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Второй разряд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Третий разряд</a:t>
                      </a:r>
                      <a:endParaRPr kumimoji="0" lang="ru-RU" sz="2800" b="0" i="0" u="none" strike="noStrike" cap="none" normalizeH="0" baseline="0" dirty="0">
                        <a:ln>
                          <a:noFill/>
                        </a:ln>
                        <a:solidFill>
                          <a:srgbClr val="FFFF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Солдаты, матросы, сержанты, старшины</a:t>
                      </a:r>
                      <a:endParaRPr kumimoji="0" lang="ru-RU" sz="2800" b="0" i="0" u="none" strike="noStrike" cap="none" normalizeH="0" baseline="0" dirty="0">
                        <a:ln>
                          <a:noFill/>
                        </a:ln>
                        <a:solidFill>
                          <a:srgbClr val="FFFF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a:ln>
                          <a:noFill/>
                        </a:ln>
                        <a:solidFill>
                          <a:srgbClr val="FFFF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До 35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a:ln>
                          <a:noFill/>
                        </a:ln>
                        <a:solidFill>
                          <a:srgbClr val="FFFF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До 48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a:ln>
                          <a:noFill/>
                        </a:ln>
                        <a:solidFill>
                          <a:srgbClr val="FFFF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До 50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extLst>
                  <a:ext uri="{0D108BD9-81ED-4DB2-BD59-A6C34878D82A}">
                    <a16:rowId xmlns:a16="http://schemas.microsoft.com/office/drawing/2014/main" val="10002"/>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Прапорщики и мичманы, младшие офицеры</a:t>
                      </a:r>
                      <a:endParaRPr kumimoji="0" lang="ru-RU" sz="2800" b="0" i="0" u="none" strike="noStrike" cap="none" normalizeH="0" baseline="0" dirty="0">
                        <a:ln>
                          <a:noFill/>
                        </a:ln>
                        <a:solidFill>
                          <a:srgbClr val="FFFF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До 45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До 50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До 55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extLst>
                  <a:ext uri="{0D108BD9-81ED-4DB2-BD59-A6C34878D82A}">
                    <a16:rowId xmlns:a16="http://schemas.microsoft.com/office/drawing/2014/main" val="10003"/>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Майоры, капитаны 3 и 2 ранга, подполковники</a:t>
                      </a:r>
                      <a:endParaRPr kumimoji="0" lang="ru-RU" sz="2800" b="0" i="0" u="none" strike="noStrike" cap="none" normalizeH="0" baseline="0">
                        <a:ln>
                          <a:noFill/>
                        </a:ln>
                        <a:solidFill>
                          <a:srgbClr val="FFFF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До 50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До 55 лет</a:t>
                      </a:r>
                      <a:endParaRPr kumimoji="0" lang="ru-RU" sz="2800" b="0" i="0" u="none" strike="noStrike" cap="none" normalizeH="0" baseline="0" dirty="0">
                        <a:ln>
                          <a:noFill/>
                        </a:ln>
                        <a:solidFill>
                          <a:srgbClr val="FFFF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До 60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extLst>
                  <a:ext uri="{0D108BD9-81ED-4DB2-BD59-A6C34878D82A}">
                    <a16:rowId xmlns:a16="http://schemas.microsoft.com/office/drawing/2014/main" val="10004"/>
                  </a:ext>
                </a:extLst>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Полковники, капитаны 1-ого ранга</a:t>
                      </a:r>
                      <a:endParaRPr kumimoji="0" lang="ru-RU" sz="2800" b="0" i="0" u="none" strike="noStrike" cap="none" normalizeH="0" baseline="0">
                        <a:ln>
                          <a:noFill/>
                        </a:ln>
                        <a:solidFill>
                          <a:srgbClr val="FFFF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До 55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До 60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rgbClr val="FFFF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extLst>
                  <a:ext uri="{0D108BD9-81ED-4DB2-BD59-A6C34878D82A}">
                    <a16:rowId xmlns:a16="http://schemas.microsoft.com/office/drawing/2014/main" val="10005"/>
                  </a:ext>
                </a:extLst>
              </a:tr>
              <a:tr h="577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500" b="1" i="0" u="none" strike="noStrike" cap="none" normalizeH="0" baseline="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Высшие офицеры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500" b="1" i="0" u="none" strike="noStrike" cap="none" normalizeH="0" baseline="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a:ln>
                            <a:noFill/>
                          </a:ln>
                          <a:solidFill>
                            <a:srgbClr val="FFFF00"/>
                          </a:solidFill>
                          <a:effectLst/>
                          <a:latin typeface="Arial" charset="0"/>
                        </a:rPr>
                        <a:t>До 60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500" b="1" i="0" u="none" strike="noStrike" cap="none" normalizeH="0" baseline="0" dirty="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a:ln>
                            <a:noFill/>
                          </a:ln>
                          <a:solidFill>
                            <a:srgbClr val="FFFF00"/>
                          </a:solidFill>
                          <a:effectLst/>
                          <a:latin typeface="Arial" charset="0"/>
                        </a:rPr>
                        <a:t>До 65 лет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rgbClr val="FFFF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494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28600" y="381000"/>
            <a:ext cx="8686800" cy="83099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ru-RU" sz="2400" b="1" dirty="0">
                <a:solidFill>
                  <a:srgbClr val="002060"/>
                </a:solidFill>
                <a:latin typeface="Times New Roman" pitchFamily="18" charset="0"/>
                <a:cs typeface="Times New Roman" pitchFamily="18" charset="0"/>
              </a:rPr>
              <a:t>Граждане, пребывающие в запасе, для подготовки к военной службе могут призываться на военные сборы.</a:t>
            </a:r>
          </a:p>
        </p:txBody>
      </p:sp>
      <p:sp>
        <p:nvSpPr>
          <p:cNvPr id="9219" name="Text Box 6"/>
          <p:cNvSpPr txBox="1">
            <a:spLocks noChangeArrowheads="1"/>
          </p:cNvSpPr>
          <p:nvPr/>
        </p:nvSpPr>
        <p:spPr bwMode="auto">
          <a:xfrm>
            <a:off x="228600" y="1524000"/>
            <a:ext cx="8763000" cy="1625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pPr>
            <a:r>
              <a:rPr lang="ru-RU" sz="2000" b="1" dirty="0">
                <a:solidFill>
                  <a:srgbClr val="002060"/>
                </a:solidFill>
                <a:latin typeface="Times New Roman" pitchFamily="18" charset="0"/>
                <a:cs typeface="Times New Roman" pitchFamily="18" charset="0"/>
              </a:rPr>
              <a:t>Продолжительность военного сбора устанавливается не более двух месяцев, общая продолжительность военных сборов, к которым привлекается гражданин за время пребывания в запасе, устанавливается не более 12 месяцев. Призыв граждан на военные сборы осуществляется не чаще одного раза в 3 года  </a:t>
            </a:r>
          </a:p>
        </p:txBody>
      </p:sp>
      <p:pic>
        <p:nvPicPr>
          <p:cNvPr id="2" name="Picture 8" descr="image013"/>
          <p:cNvPicPr>
            <a:picLocks noChangeAspect="1" noChangeArrowheads="1"/>
          </p:cNvPicPr>
          <p:nvPr/>
        </p:nvPicPr>
        <p:blipFill>
          <a:blip r:embed="rId3"/>
          <a:srcRect/>
          <a:stretch>
            <a:fillRect/>
          </a:stretch>
        </p:blipFill>
        <p:spPr bwMode="auto">
          <a:xfrm>
            <a:off x="152400" y="3505200"/>
            <a:ext cx="3276600" cy="2295525"/>
          </a:xfrm>
          <a:prstGeom prst="rect">
            <a:avLst/>
          </a:prstGeom>
          <a:noFill/>
          <a:ln w="9525">
            <a:noFill/>
            <a:miter lim="800000"/>
            <a:headEnd/>
            <a:tailEnd/>
          </a:ln>
        </p:spPr>
      </p:pic>
      <p:pic>
        <p:nvPicPr>
          <p:cNvPr id="9221" name="Picture 9" descr="Untitled-9"/>
          <p:cNvPicPr>
            <a:picLocks noChangeAspect="1" noChangeArrowheads="1"/>
          </p:cNvPicPr>
          <p:nvPr/>
        </p:nvPicPr>
        <p:blipFill>
          <a:blip r:embed="rId4"/>
          <a:srcRect/>
          <a:stretch>
            <a:fillRect/>
          </a:stretch>
        </p:blipFill>
        <p:spPr bwMode="auto">
          <a:xfrm>
            <a:off x="3124200" y="4419600"/>
            <a:ext cx="3352800" cy="2238375"/>
          </a:xfrm>
          <a:prstGeom prst="rect">
            <a:avLst/>
          </a:prstGeom>
          <a:noFill/>
          <a:ln w="9525">
            <a:noFill/>
            <a:miter lim="800000"/>
            <a:headEnd/>
            <a:tailEnd/>
          </a:ln>
        </p:spPr>
      </p:pic>
      <p:pic>
        <p:nvPicPr>
          <p:cNvPr id="9222" name="Picture 11" descr="DSC07046"/>
          <p:cNvPicPr>
            <a:picLocks noChangeAspect="1" noChangeArrowheads="1"/>
          </p:cNvPicPr>
          <p:nvPr/>
        </p:nvPicPr>
        <p:blipFill>
          <a:blip r:embed="rId5"/>
          <a:srcRect/>
          <a:stretch>
            <a:fillRect/>
          </a:stretch>
        </p:blipFill>
        <p:spPr bwMode="auto">
          <a:xfrm>
            <a:off x="6248400" y="3429000"/>
            <a:ext cx="2895600" cy="2171700"/>
          </a:xfrm>
          <a:prstGeom prst="rect">
            <a:avLst/>
          </a:prstGeom>
          <a:noFill/>
          <a:ln w="9525">
            <a:noFill/>
            <a:miter lim="800000"/>
            <a:headEnd/>
            <a:tailEnd/>
          </a:ln>
        </p:spPr>
      </p:pic>
      <p:pic>
        <p:nvPicPr>
          <p:cNvPr id="9230" name="3.mp3">
            <a:hlinkClick r:id="" action="ppaction://media"/>
          </p:cNvPr>
          <p:cNvPicPr>
            <a:picLocks noRot="1" noChangeAspect="1" noChangeArrowheads="1"/>
          </p:cNvPicPr>
          <p:nvPr>
            <a:audioFile r:link="rId1"/>
          </p:nvPr>
        </p:nvPicPr>
        <p:blipFill>
          <a:blip r:embed="rId6"/>
          <a:srcRect/>
          <a:stretch>
            <a:fillRect/>
          </a:stretch>
        </p:blipFill>
        <p:spPr bwMode="auto">
          <a:xfrm>
            <a:off x="228600" y="62484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850" fill="hold"/>
                                        <p:tgtEl>
                                          <p:spTgt spid="92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30"/>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381000"/>
            <a:ext cx="8686800" cy="6463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ru-RU" sz="3600" b="1" dirty="0">
                <a:solidFill>
                  <a:srgbClr val="002060"/>
                </a:solidFill>
                <a:latin typeface="Times New Roman" pitchFamily="18" charset="0"/>
                <a:cs typeface="Times New Roman" pitchFamily="18" charset="0"/>
              </a:rPr>
              <a:t>От военных сборов освобождаются</a:t>
            </a:r>
          </a:p>
        </p:txBody>
      </p:sp>
      <p:sp>
        <p:nvSpPr>
          <p:cNvPr id="4" name="Text Box 5"/>
          <p:cNvSpPr txBox="1">
            <a:spLocks noChangeArrowheads="1"/>
          </p:cNvSpPr>
          <p:nvPr/>
        </p:nvSpPr>
        <p:spPr bwMode="auto">
          <a:xfrm>
            <a:off x="142844" y="1357298"/>
            <a:ext cx="8715436"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400" b="1" dirty="0">
                <a:solidFill>
                  <a:srgbClr val="002060"/>
                </a:solidFill>
              </a:rPr>
              <a:t>Граждане женского пола</a:t>
            </a:r>
          </a:p>
        </p:txBody>
      </p:sp>
      <p:sp>
        <p:nvSpPr>
          <p:cNvPr id="5" name="Text Box 6"/>
          <p:cNvSpPr txBox="1">
            <a:spLocks noChangeArrowheads="1"/>
          </p:cNvSpPr>
          <p:nvPr/>
        </p:nvSpPr>
        <p:spPr bwMode="auto">
          <a:xfrm>
            <a:off x="142844" y="1857364"/>
            <a:ext cx="8715436"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400" b="1" dirty="0">
                <a:solidFill>
                  <a:srgbClr val="002060"/>
                </a:solidFill>
              </a:rPr>
              <a:t>Граждане, забронированные за органами государственной власти, органами местного самоуправления и организациями на период мобилизации и в военное время </a:t>
            </a:r>
          </a:p>
        </p:txBody>
      </p:sp>
      <p:sp>
        <p:nvSpPr>
          <p:cNvPr id="6" name="Text Box 6"/>
          <p:cNvSpPr txBox="1">
            <a:spLocks noChangeArrowheads="1"/>
          </p:cNvSpPr>
          <p:nvPr/>
        </p:nvSpPr>
        <p:spPr bwMode="auto">
          <a:xfrm>
            <a:off x="142844" y="3143248"/>
            <a:ext cx="8715436" cy="8309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400" b="1" dirty="0">
                <a:solidFill>
                  <a:srgbClr val="002060"/>
                </a:solidFill>
              </a:rPr>
              <a:t>Сотрудники органов внутренних дел, федеральных органов налоговой полиции и таможенных органов РФ</a:t>
            </a:r>
          </a:p>
        </p:txBody>
      </p:sp>
      <p:sp>
        <p:nvSpPr>
          <p:cNvPr id="7" name="Text Box 5"/>
          <p:cNvSpPr txBox="1">
            <a:spLocks noChangeArrowheads="1"/>
          </p:cNvSpPr>
          <p:nvPr/>
        </p:nvSpPr>
        <p:spPr bwMode="auto">
          <a:xfrm>
            <a:off x="142844" y="4143380"/>
            <a:ext cx="8715436" cy="15696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400" b="1" dirty="0">
                <a:solidFill>
                  <a:srgbClr val="002060"/>
                </a:solidFill>
              </a:rPr>
              <a:t>Гражданский персонал ВС РФ, других войск, воинских формирований и органов, а также органов внутренних дел, федеральных органов налоговой полиции и таможенных органов РФ</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28596" y="1371601"/>
            <a:ext cx="8429684"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Летно-технический состав, а также рабочие и служащие авиационного и железнодорожного транспорта </a:t>
            </a:r>
          </a:p>
        </p:txBody>
      </p:sp>
      <p:sp>
        <p:nvSpPr>
          <p:cNvPr id="3" name="Text Box 4"/>
          <p:cNvSpPr txBox="1">
            <a:spLocks noChangeArrowheads="1"/>
          </p:cNvSpPr>
          <p:nvPr/>
        </p:nvSpPr>
        <p:spPr bwMode="auto">
          <a:xfrm>
            <a:off x="228600" y="381000"/>
            <a:ext cx="8686800" cy="6463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ru-RU" sz="3600" b="1" dirty="0">
                <a:solidFill>
                  <a:srgbClr val="002060"/>
                </a:solidFill>
                <a:latin typeface="Times New Roman" pitchFamily="18" charset="0"/>
                <a:cs typeface="Times New Roman" pitchFamily="18" charset="0"/>
              </a:rPr>
              <a:t>От военных сборов освобождаются</a:t>
            </a:r>
          </a:p>
        </p:txBody>
      </p:sp>
      <p:sp>
        <p:nvSpPr>
          <p:cNvPr id="4" name="Text Box 7"/>
          <p:cNvSpPr txBox="1">
            <a:spLocks noChangeArrowheads="1"/>
          </p:cNvSpPr>
          <p:nvPr/>
        </p:nvSpPr>
        <p:spPr bwMode="auto">
          <a:xfrm>
            <a:off x="428596" y="2143116"/>
            <a:ext cx="8429684"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Плавающий состав судов морского флота, речного флота и флота рыбной промышленности – в период навигации</a:t>
            </a:r>
          </a:p>
        </p:txBody>
      </p:sp>
      <p:sp>
        <p:nvSpPr>
          <p:cNvPr id="5" name="Text Box 6"/>
          <p:cNvSpPr txBox="1">
            <a:spLocks noChangeArrowheads="1"/>
          </p:cNvSpPr>
          <p:nvPr/>
        </p:nvSpPr>
        <p:spPr bwMode="auto">
          <a:xfrm>
            <a:off x="428596" y="2928934"/>
            <a:ext cx="8429684"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Граждане, непосредственно занятые на посевных и уборочных работах, - в период проведения таких работ</a:t>
            </a:r>
          </a:p>
        </p:txBody>
      </p:sp>
      <p:sp>
        <p:nvSpPr>
          <p:cNvPr id="6" name="Text Box 4"/>
          <p:cNvSpPr txBox="1">
            <a:spLocks noChangeArrowheads="1"/>
          </p:cNvSpPr>
          <p:nvPr/>
        </p:nvSpPr>
        <p:spPr bwMode="auto">
          <a:xfrm>
            <a:off x="428596" y="3643314"/>
            <a:ext cx="8429684"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Педагогические работники образовательных учреждений</a:t>
            </a:r>
          </a:p>
        </p:txBody>
      </p:sp>
      <p:sp>
        <p:nvSpPr>
          <p:cNvPr id="7" name="Text Box 5"/>
          <p:cNvSpPr txBox="1">
            <a:spLocks noChangeArrowheads="1"/>
          </p:cNvSpPr>
          <p:nvPr/>
        </p:nvSpPr>
        <p:spPr bwMode="auto">
          <a:xfrm>
            <a:off x="428596" y="4071942"/>
            <a:ext cx="8429684"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Граждане, обучающиеся по очной и </a:t>
            </a:r>
            <a:r>
              <a:rPr lang="ru-RU" sz="2000" b="1" dirty="0" err="1">
                <a:solidFill>
                  <a:srgbClr val="002060"/>
                </a:solidFill>
              </a:rPr>
              <a:t>очно-заочной</a:t>
            </a:r>
            <a:r>
              <a:rPr lang="ru-RU" sz="2000" b="1" dirty="0">
                <a:solidFill>
                  <a:srgbClr val="002060"/>
                </a:solidFill>
              </a:rPr>
              <a:t> (вечерней) формам обучения в образовательных учреждениях   </a:t>
            </a:r>
          </a:p>
        </p:txBody>
      </p:sp>
      <p:sp>
        <p:nvSpPr>
          <p:cNvPr id="8" name="Text Box 5"/>
          <p:cNvSpPr txBox="1">
            <a:spLocks noChangeArrowheads="1"/>
          </p:cNvSpPr>
          <p:nvPr/>
        </p:nvSpPr>
        <p:spPr bwMode="auto">
          <a:xfrm>
            <a:off x="428596" y="4786322"/>
            <a:ext cx="8429684"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Граждане, уволенные с военной службы, - в течение двух лет со дня увольнения в запас</a:t>
            </a:r>
          </a:p>
        </p:txBody>
      </p:sp>
      <p:sp>
        <p:nvSpPr>
          <p:cNvPr id="9" name="Text Box 6"/>
          <p:cNvSpPr txBox="1">
            <a:spLocks noChangeArrowheads="1"/>
          </p:cNvSpPr>
          <p:nvPr/>
        </p:nvSpPr>
        <p:spPr bwMode="auto">
          <a:xfrm>
            <a:off x="428596" y="5572141"/>
            <a:ext cx="8429684"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Граждане, имеющее трех и более несовершеннолетних детей</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57158" y="1214422"/>
            <a:ext cx="8501122" cy="3693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b="1" dirty="0">
                <a:solidFill>
                  <a:srgbClr val="002060"/>
                </a:solidFill>
              </a:rPr>
              <a:t>Граждане, имеющие одного ребенка, воспитываемого без матери</a:t>
            </a:r>
          </a:p>
        </p:txBody>
      </p:sp>
      <p:sp>
        <p:nvSpPr>
          <p:cNvPr id="5" name="Text Box 5"/>
          <p:cNvSpPr txBox="1">
            <a:spLocks noChangeArrowheads="1"/>
          </p:cNvSpPr>
          <p:nvPr/>
        </p:nvSpPr>
        <p:spPr bwMode="auto">
          <a:xfrm>
            <a:off x="357158" y="2000240"/>
            <a:ext cx="8501122" cy="10156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Граждане, имеющие отсрочку от призыва на военную службу, признанные временно не годными к военной службе по состоянию здоровья (категория «Г»), - на срок до одного года  </a:t>
            </a:r>
          </a:p>
        </p:txBody>
      </p:sp>
      <p:sp>
        <p:nvSpPr>
          <p:cNvPr id="6" name="Text Box 6"/>
          <p:cNvSpPr txBox="1">
            <a:spLocks noChangeArrowheads="1"/>
          </p:cNvSpPr>
          <p:nvPr/>
        </p:nvSpPr>
        <p:spPr bwMode="auto">
          <a:xfrm>
            <a:off x="357158" y="3071810"/>
            <a:ext cx="8558242" cy="132343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Граждане, занятые постоянным уходом за отцом, матерью, женой, родным братом, родной сестрой, дедушкой, бабушкой или усыновителем, если отсутствуют другие лица, обязанные по закону содержать указанных граждан</a:t>
            </a:r>
          </a:p>
        </p:txBody>
      </p:sp>
      <p:sp>
        <p:nvSpPr>
          <p:cNvPr id="7" name="Text Box 4"/>
          <p:cNvSpPr txBox="1">
            <a:spLocks noChangeArrowheads="1"/>
          </p:cNvSpPr>
          <p:nvPr/>
        </p:nvSpPr>
        <p:spPr bwMode="auto">
          <a:xfrm>
            <a:off x="228600" y="381000"/>
            <a:ext cx="8686800" cy="6463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ru-RU" sz="3600" b="1" dirty="0">
                <a:solidFill>
                  <a:srgbClr val="002060"/>
                </a:solidFill>
                <a:latin typeface="Times New Roman" pitchFamily="18" charset="0"/>
                <a:cs typeface="Times New Roman" pitchFamily="18" charset="0"/>
              </a:rPr>
              <a:t>От военных сборов освобождаются</a:t>
            </a:r>
          </a:p>
        </p:txBody>
      </p:sp>
      <p:sp>
        <p:nvSpPr>
          <p:cNvPr id="8" name="Text Box 5"/>
          <p:cNvSpPr txBox="1">
            <a:spLocks noChangeArrowheads="1"/>
          </p:cNvSpPr>
          <p:nvPr/>
        </p:nvSpPr>
        <p:spPr bwMode="auto">
          <a:xfrm>
            <a:off x="357158" y="4500570"/>
            <a:ext cx="8558242"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Граждане, пребывающие за пределами РФ</a:t>
            </a:r>
          </a:p>
        </p:txBody>
      </p:sp>
      <p:sp>
        <p:nvSpPr>
          <p:cNvPr id="9" name="Text Box 6"/>
          <p:cNvSpPr txBox="1">
            <a:spLocks noChangeArrowheads="1"/>
          </p:cNvSpPr>
          <p:nvPr/>
        </p:nvSpPr>
        <p:spPr bwMode="auto">
          <a:xfrm>
            <a:off x="357158" y="5000636"/>
            <a:ext cx="8558242" cy="10156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ru-RU" sz="2000" b="1" dirty="0">
                <a:solidFill>
                  <a:srgbClr val="002060"/>
                </a:solidFill>
              </a:rPr>
              <a:t>Члены Совета Федерации Федерального собрания РФ, депутаты Государственной Думы Федерального собрания, депутаты законодательных органов субъектов РФ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285728"/>
            <a:ext cx="4038600" cy="5840435"/>
          </a:xfrm>
        </p:spPr>
        <p:txBody>
          <a:bodyPr>
            <a:normAutofit fontScale="92500" lnSpcReduction="10000"/>
          </a:bodyPr>
          <a:lstStyle/>
          <a:p>
            <a:pPr>
              <a:buNone/>
            </a:pPr>
            <a:r>
              <a:rPr lang="ru-RU" sz="3500" b="1" dirty="0">
                <a:latin typeface="Times New Roman" pitchFamily="18" charset="0"/>
                <a:cs typeface="Times New Roman" pitchFamily="18" charset="0"/>
              </a:rPr>
              <a:t>Федеральный закон РФ «Об обороне»</a:t>
            </a:r>
          </a:p>
          <a:p>
            <a:pPr>
              <a:buNone/>
            </a:pPr>
            <a:endParaRPr lang="ru-RU" b="1" dirty="0">
              <a:latin typeface="Times New Roman" pitchFamily="18" charset="0"/>
              <a:cs typeface="Times New Roman" pitchFamily="18" charset="0"/>
            </a:endParaRPr>
          </a:p>
          <a:p>
            <a:pPr>
              <a:buFontTx/>
              <a:buChar char="-"/>
            </a:pPr>
            <a:r>
              <a:rPr lang="ru-RU" b="1" dirty="0">
                <a:latin typeface="Times New Roman" pitchFamily="18" charset="0"/>
                <a:cs typeface="Times New Roman" pitchFamily="18" charset="0"/>
              </a:rPr>
              <a:t>оборона организуется и осуществляется в соответствии с </a:t>
            </a:r>
            <a:r>
              <a:rPr lang="ru-RU" b="1" dirty="0">
                <a:latin typeface="Times New Roman" pitchFamily="18" charset="0"/>
                <a:cs typeface="Times New Roman" pitchFamily="18" charset="0"/>
                <a:hlinkClick r:id="rId2" tooltip="Ссылка на Конституция Российской Федерации"/>
              </a:rPr>
              <a:t>Конституцией</a:t>
            </a:r>
            <a:r>
              <a:rPr lang="ru-RU" b="1" dirty="0">
                <a:latin typeface="Times New Roman" pitchFamily="18" charset="0"/>
                <a:cs typeface="Times New Roman" pitchFamily="18" charset="0"/>
              </a:rPr>
              <a:t> </a:t>
            </a:r>
          </a:p>
          <a:p>
            <a:pPr>
              <a:buFontTx/>
              <a:buChar char="-"/>
            </a:pPr>
            <a:r>
              <a:rPr lang="ru-RU" b="1" dirty="0">
                <a:latin typeface="Times New Roman" pitchFamily="18" charset="0"/>
                <a:cs typeface="Times New Roman" pitchFamily="18" charset="0"/>
              </a:rPr>
              <a:t>Российской Федерации</a:t>
            </a:r>
          </a:p>
          <a:p>
            <a:pPr>
              <a:buNone/>
            </a:pPr>
            <a:endParaRPr lang="ru-RU" b="1" dirty="0">
              <a:latin typeface="Times New Roman" pitchFamily="18" charset="0"/>
              <a:cs typeface="Times New Roman" pitchFamily="18" charset="0"/>
            </a:endParaRPr>
          </a:p>
          <a:p>
            <a:pPr>
              <a:buNone/>
            </a:pPr>
            <a:r>
              <a:rPr lang="ru-RU" b="1" dirty="0">
                <a:latin typeface="Times New Roman" pitchFamily="18" charset="0"/>
                <a:cs typeface="Times New Roman" pitchFamily="18" charset="0"/>
              </a:rPr>
              <a:t>-  в целях обороны устанавливаются воинская обязанность граждан Российской Федерации</a:t>
            </a:r>
          </a:p>
        </p:txBody>
      </p:sp>
      <p:pic>
        <p:nvPicPr>
          <p:cNvPr id="18435" name="Picture 3" descr="C:\Users\user\Desktop\896400.jpg"/>
          <p:cNvPicPr>
            <a:picLocks noChangeAspect="1" noChangeArrowheads="1"/>
          </p:cNvPicPr>
          <p:nvPr/>
        </p:nvPicPr>
        <p:blipFill>
          <a:blip r:embed="rId3"/>
          <a:srcRect/>
          <a:stretch>
            <a:fillRect/>
          </a:stretch>
        </p:blipFill>
        <p:spPr bwMode="auto">
          <a:xfrm>
            <a:off x="0" y="0"/>
            <a:ext cx="4643438"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358246" cy="954107"/>
          </a:xfrm>
          <a:prstGeom prst="rect">
            <a:avLst/>
          </a:prstGeom>
        </p:spPr>
        <p:txBody>
          <a:bodyPr wrap="square">
            <a:spAutoFit/>
          </a:bodyPr>
          <a:lstStyle/>
          <a:p>
            <a:pPr algn="ctr"/>
            <a:r>
              <a:rPr lang="ru-RU" sz="2800" b="1" dirty="0">
                <a:solidFill>
                  <a:srgbClr val="002060"/>
                </a:solidFill>
                <a:latin typeface="Times New Roman" pitchFamily="18" charset="0"/>
                <a:cs typeface="Times New Roman" pitchFamily="18" charset="0"/>
              </a:rPr>
              <a:t>Раздел: «Национальная безопасность и оборона государства»</a:t>
            </a:r>
          </a:p>
        </p:txBody>
      </p:sp>
      <p:sp>
        <p:nvSpPr>
          <p:cNvPr id="3" name="Прямоугольник 2"/>
          <p:cNvSpPr/>
          <p:nvPr/>
        </p:nvSpPr>
        <p:spPr>
          <a:xfrm>
            <a:off x="642910" y="1071547"/>
            <a:ext cx="8072494" cy="830997"/>
          </a:xfrm>
          <a:prstGeom prst="rect">
            <a:avLst/>
          </a:prstGeom>
        </p:spPr>
        <p:txBody>
          <a:bodyPr wrap="square">
            <a:spAutoFit/>
          </a:bodyPr>
          <a:lstStyle/>
          <a:p>
            <a:r>
              <a:rPr lang="ru-RU" sz="2400" b="1" dirty="0">
                <a:solidFill>
                  <a:srgbClr val="002060"/>
                </a:solidFill>
                <a:latin typeface="Times New Roman" pitchFamily="18" charset="0"/>
                <a:cs typeface="Times New Roman" pitchFamily="18" charset="0"/>
              </a:rPr>
              <a:t>Тема:  «Воинская обязанность-основа обеспечения национальной безопасности РФ»</a:t>
            </a:r>
            <a:endParaRPr lang="ru-RU" sz="2400" dirty="0"/>
          </a:p>
        </p:txBody>
      </p:sp>
      <p:sp>
        <p:nvSpPr>
          <p:cNvPr id="5" name="Прямоугольник 4"/>
          <p:cNvSpPr/>
          <p:nvPr/>
        </p:nvSpPr>
        <p:spPr>
          <a:xfrm>
            <a:off x="500034" y="2214552"/>
            <a:ext cx="8286808" cy="1569660"/>
          </a:xfrm>
          <a:prstGeom prst="rect">
            <a:avLst/>
          </a:prstGeom>
        </p:spPr>
        <p:txBody>
          <a:bodyPr wrap="square">
            <a:spAutoFit/>
          </a:bodyPr>
          <a:lstStyle/>
          <a:p>
            <a:r>
              <a:rPr lang="ru-RU" sz="2400" b="1" dirty="0">
                <a:solidFill>
                  <a:srgbClr val="002060"/>
                </a:solidFill>
                <a:latin typeface="Times New Roman" pitchFamily="18" charset="0"/>
                <a:cs typeface="Times New Roman" pitchFamily="18" charset="0"/>
              </a:rPr>
              <a:t>Цели занятия:</a:t>
            </a:r>
          </a:p>
          <a:p>
            <a:pPr marL="342900" indent="-342900"/>
            <a:r>
              <a:rPr lang="ru-RU" sz="2400" b="1" dirty="0">
                <a:solidFill>
                  <a:srgbClr val="002060"/>
                </a:solidFill>
                <a:latin typeface="Times New Roman" pitchFamily="18" charset="0"/>
                <a:cs typeface="Times New Roman" pitchFamily="18" charset="0"/>
              </a:rPr>
              <a:t>1. Расширить понятие о воинской обязанности граждан.</a:t>
            </a:r>
          </a:p>
          <a:p>
            <a:pPr marL="342900" indent="-342900"/>
            <a:r>
              <a:rPr lang="ru-RU" sz="2400" b="1" dirty="0">
                <a:solidFill>
                  <a:srgbClr val="002060"/>
                </a:solidFill>
                <a:latin typeface="Times New Roman" pitchFamily="18" charset="0"/>
                <a:cs typeface="Times New Roman" pitchFamily="18" charset="0"/>
              </a:rPr>
              <a:t>2. Объяснить структуру  воинской  обязанности и воинского учета.</a:t>
            </a:r>
          </a:p>
        </p:txBody>
      </p:sp>
      <p:sp>
        <p:nvSpPr>
          <p:cNvPr id="6" name="TextBox 5"/>
          <p:cNvSpPr txBox="1"/>
          <p:nvPr/>
        </p:nvSpPr>
        <p:spPr>
          <a:xfrm>
            <a:off x="642910" y="4000504"/>
            <a:ext cx="8286808" cy="2523768"/>
          </a:xfrm>
          <a:prstGeom prst="rect">
            <a:avLst/>
          </a:prstGeom>
          <a:noFill/>
        </p:spPr>
        <p:txBody>
          <a:bodyPr wrap="square" rtlCol="0">
            <a:spAutoFit/>
          </a:bodyPr>
          <a:lstStyle/>
          <a:p>
            <a:pPr lvl="0" algn="just" fontAlgn="base">
              <a:spcBef>
                <a:spcPct val="0"/>
              </a:spcBef>
              <a:spcAft>
                <a:spcPct val="0"/>
              </a:spcAft>
            </a:pPr>
            <a:endParaRPr lang="ru-RU" b="1" dirty="0">
              <a:solidFill>
                <a:srgbClr val="002060"/>
              </a:solidFill>
              <a:latin typeface="Calibri" pitchFamily="34" charset="0"/>
              <a:ea typeface="Calibri" pitchFamily="34" charset="0"/>
              <a:cs typeface="Times New Roman" pitchFamily="18" charset="0"/>
            </a:endParaRPr>
          </a:p>
          <a:p>
            <a:pPr lvl="0" algn="just" fontAlgn="base">
              <a:spcBef>
                <a:spcPct val="0"/>
              </a:spcBef>
              <a:spcAft>
                <a:spcPct val="0"/>
              </a:spcAft>
            </a:pPr>
            <a:r>
              <a:rPr lang="ru-RU" sz="2000" b="1" dirty="0">
                <a:solidFill>
                  <a:srgbClr val="002060"/>
                </a:solidFill>
                <a:latin typeface="Times New Roman" pitchFamily="18" charset="0"/>
                <a:ea typeface="Calibri" pitchFamily="34" charset="0"/>
                <a:cs typeface="Times New Roman" pitchFamily="18" charset="0"/>
              </a:rPr>
              <a:t>Задачи занятия: </a:t>
            </a:r>
            <a:endParaRPr lang="ru-RU" sz="20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pPr>
            <a:r>
              <a:rPr lang="ru-RU" sz="2000" dirty="0">
                <a:solidFill>
                  <a:srgbClr val="002060"/>
                </a:solidFill>
                <a:latin typeface="Times New Roman" pitchFamily="18" charset="0"/>
                <a:ea typeface="Calibri" pitchFamily="34" charset="0"/>
                <a:cs typeface="Times New Roman" pitchFamily="18" charset="0"/>
              </a:rPr>
              <a:t>-Познакомиться  со структурой воинской обязанности на основе Федерального закона "О воинской обязанности и военной службе". Дать понятия: воинская обязанность и воинский учет.</a:t>
            </a:r>
            <a:endParaRPr lang="ru-RU" sz="20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pPr>
            <a:r>
              <a:rPr lang="ru-RU" sz="2000" dirty="0">
                <a:solidFill>
                  <a:srgbClr val="002060"/>
                </a:solidFill>
                <a:latin typeface="Times New Roman" pitchFamily="18" charset="0"/>
                <a:ea typeface="Calibri" pitchFamily="34" charset="0"/>
                <a:cs typeface="Times New Roman" pitchFamily="18" charset="0"/>
              </a:rPr>
              <a:t>-Познакомить с историей возникновения воинской обязанности.</a:t>
            </a:r>
            <a:endParaRPr lang="ru-RU" sz="20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pPr>
            <a:r>
              <a:rPr lang="ru-RU" sz="2000" dirty="0">
                <a:solidFill>
                  <a:srgbClr val="002060"/>
                </a:solidFill>
                <a:latin typeface="Times New Roman" pitchFamily="18" charset="0"/>
                <a:ea typeface="Calibri" pitchFamily="34" charset="0"/>
                <a:cs typeface="Times New Roman" pitchFamily="18" charset="0"/>
              </a:rPr>
              <a:t>-Сформировать патриотические чувства,  гордость за свою страну, армию, готовность встать на защиту Отечества в любой момент.</a:t>
            </a:r>
            <a:endParaRPr lang="ru-RU" sz="2000" dirty="0">
              <a:solidFill>
                <a:srgbClr val="002060"/>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Картинка 97 из 24536">
            <a:hlinkClick r:id="rId2"/>
          </p:cNvPr>
          <p:cNvPicPr>
            <a:picLocks noChangeAspect="1" noChangeArrowheads="1"/>
          </p:cNvPicPr>
          <p:nvPr/>
        </p:nvPicPr>
        <p:blipFill>
          <a:blip r:embed="rId3"/>
          <a:srcRect l="19620" t="6155" r="19211" b="23053"/>
          <a:stretch>
            <a:fillRect/>
          </a:stretch>
        </p:blipFill>
        <p:spPr>
          <a:xfrm>
            <a:off x="2143108" y="214290"/>
            <a:ext cx="4857784" cy="3429004"/>
          </a:xfrm>
          <a:prstGeom prst="rect">
            <a:avLst/>
          </a:prstGeom>
        </p:spPr>
      </p:pic>
      <p:sp>
        <p:nvSpPr>
          <p:cNvPr id="11" name="Прямоугольник 10"/>
          <p:cNvSpPr/>
          <p:nvPr/>
        </p:nvSpPr>
        <p:spPr>
          <a:xfrm>
            <a:off x="714348" y="3714752"/>
            <a:ext cx="785818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FF0066"/>
                </a:solidFill>
                <a:effectLst>
                  <a:outerShdw blurRad="76200" dist="50800" dir="5400000" algn="tl" rotWithShape="0">
                    <a:srgbClr val="000000">
                      <a:alpha val="65000"/>
                    </a:srgbClr>
                  </a:outerShdw>
                </a:effectLst>
              </a:rPr>
              <a:t>Спасибо за внимание</a:t>
            </a:r>
          </a:p>
        </p:txBody>
      </p:sp>
      <p:sp>
        <p:nvSpPr>
          <p:cNvPr id="13" name="Прямоугольник 12"/>
          <p:cNvSpPr/>
          <p:nvPr/>
        </p:nvSpPr>
        <p:spPr>
          <a:xfrm>
            <a:off x="3000364" y="5357826"/>
            <a:ext cx="5500725" cy="1477328"/>
          </a:xfrm>
          <a:prstGeom prst="rect">
            <a:avLst/>
          </a:prstGeom>
          <a:noFill/>
        </p:spPr>
        <p:txBody>
          <a:bodyPr wrap="square" lIns="91440" tIns="45720" rIns="91440" bIns="45720">
            <a:spAutoFit/>
          </a:bodyPr>
          <a:lstStyle/>
          <a:p>
            <a:pPr algn="ctr"/>
            <a:r>
              <a:rPr lang="ru-RU" b="1" dirty="0">
                <a:ln w="10160">
                  <a:solidFill>
                    <a:schemeClr val="accent1"/>
                  </a:solidFill>
                  <a:prstDash val="solid"/>
                </a:ln>
                <a:solidFill>
                  <a:srgbClr val="002060"/>
                </a:solidFill>
                <a:latin typeface="Times New Roman" pitchFamily="18" charset="0"/>
                <a:cs typeface="Times New Roman" pitchFamily="18" charset="0"/>
              </a:rPr>
              <a:t>Презентация является авторской работой преподавателя организатора ОБЖ </a:t>
            </a:r>
          </a:p>
          <a:p>
            <a:pPr algn="ctr"/>
            <a:r>
              <a:rPr lang="ru-RU" b="1" dirty="0">
                <a:ln w="10160">
                  <a:solidFill>
                    <a:schemeClr val="accent1"/>
                  </a:solidFill>
                  <a:prstDash val="solid"/>
                </a:ln>
                <a:solidFill>
                  <a:srgbClr val="002060"/>
                </a:solidFill>
                <a:latin typeface="Times New Roman" pitchFamily="18" charset="0"/>
                <a:cs typeface="Times New Roman" pitchFamily="18" charset="0"/>
              </a:rPr>
              <a:t>ОГБПОУ «</a:t>
            </a:r>
            <a:r>
              <a:rPr lang="ru-RU" b="1" dirty="0" err="1">
                <a:ln w="10160">
                  <a:solidFill>
                    <a:schemeClr val="accent1"/>
                  </a:solidFill>
                  <a:prstDash val="solid"/>
                </a:ln>
                <a:solidFill>
                  <a:srgbClr val="002060"/>
                </a:solidFill>
                <a:latin typeface="Times New Roman" pitchFamily="18" charset="0"/>
                <a:cs typeface="Times New Roman" pitchFamily="18" charset="0"/>
              </a:rPr>
              <a:t>Нерехтский</a:t>
            </a:r>
            <a:r>
              <a:rPr lang="ru-RU" b="1" dirty="0">
                <a:ln w="10160">
                  <a:solidFill>
                    <a:schemeClr val="accent1"/>
                  </a:solidFill>
                  <a:prstDash val="solid"/>
                </a:ln>
                <a:solidFill>
                  <a:srgbClr val="002060"/>
                </a:solidFill>
                <a:latin typeface="Times New Roman" pitchFamily="18" charset="0"/>
                <a:cs typeface="Times New Roman" pitchFamily="18" charset="0"/>
              </a:rPr>
              <a:t> политехнический техникум»</a:t>
            </a:r>
          </a:p>
          <a:p>
            <a:pPr algn="ctr"/>
            <a:r>
              <a:rPr lang="ru-RU" b="1" dirty="0">
                <a:ln w="10160">
                  <a:solidFill>
                    <a:schemeClr val="accent1"/>
                  </a:solidFill>
                  <a:prstDash val="solid"/>
                </a:ln>
                <a:solidFill>
                  <a:srgbClr val="002060"/>
                </a:solidFill>
                <a:latin typeface="Times New Roman" pitchFamily="18" charset="0"/>
                <a:cs typeface="Times New Roman" pitchFamily="18" charset="0"/>
              </a:rPr>
              <a:t> </a:t>
            </a:r>
            <a:r>
              <a:rPr lang="ru-RU" b="1" dirty="0" err="1">
                <a:ln w="10160">
                  <a:solidFill>
                    <a:schemeClr val="accent1"/>
                  </a:solidFill>
                  <a:prstDash val="solid"/>
                </a:ln>
                <a:solidFill>
                  <a:srgbClr val="002060"/>
                </a:solidFill>
                <a:latin typeface="Times New Roman" pitchFamily="18" charset="0"/>
                <a:cs typeface="Times New Roman" pitchFamily="18" charset="0"/>
              </a:rPr>
              <a:t>Головцова</a:t>
            </a:r>
            <a:r>
              <a:rPr lang="ru-RU" b="1" dirty="0">
                <a:ln w="10160">
                  <a:solidFill>
                    <a:schemeClr val="accent1"/>
                  </a:solidFill>
                  <a:prstDash val="solid"/>
                </a:ln>
                <a:solidFill>
                  <a:srgbClr val="002060"/>
                </a:solidFill>
                <a:latin typeface="Times New Roman" pitchFamily="18" charset="0"/>
                <a:cs typeface="Times New Roman" pitchFamily="18" charset="0"/>
              </a:rPr>
              <a:t> Александра Николаевича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www.knigisosklada.ru/images/books/2228/big/2228090.jpg"/>
          <p:cNvPicPr>
            <a:picLocks noChangeAspect="1" noChangeArrowheads="1"/>
          </p:cNvPicPr>
          <p:nvPr/>
        </p:nvPicPr>
        <p:blipFill>
          <a:blip r:embed="rId2"/>
          <a:srcRect/>
          <a:stretch>
            <a:fillRect/>
          </a:stretch>
        </p:blipFill>
        <p:spPr bwMode="auto">
          <a:xfrm>
            <a:off x="0" y="0"/>
            <a:ext cx="4357686" cy="6858000"/>
          </a:xfrm>
          <a:prstGeom prst="rect">
            <a:avLst/>
          </a:prstGeom>
          <a:noFill/>
        </p:spPr>
      </p:pic>
      <p:pic>
        <p:nvPicPr>
          <p:cNvPr id="20488" name="Picture 8" descr="http://dmitrovets.ru/upload/resize_cache/iblock/01d/300_0_1/01decae1817b5972d7965518a1d635c3.jpg"/>
          <p:cNvPicPr>
            <a:picLocks noChangeAspect="1" noChangeArrowheads="1"/>
          </p:cNvPicPr>
          <p:nvPr/>
        </p:nvPicPr>
        <p:blipFill>
          <a:blip r:embed="rId3"/>
          <a:srcRect/>
          <a:stretch>
            <a:fillRect/>
          </a:stretch>
        </p:blipFill>
        <p:spPr bwMode="auto">
          <a:xfrm>
            <a:off x="4500562" y="2928934"/>
            <a:ext cx="4500594" cy="3929066"/>
          </a:xfrm>
          <a:prstGeom prst="rect">
            <a:avLst/>
          </a:prstGeom>
          <a:noFill/>
        </p:spPr>
      </p:pic>
      <p:sp>
        <p:nvSpPr>
          <p:cNvPr id="5" name="Прямоугольник 4"/>
          <p:cNvSpPr/>
          <p:nvPr/>
        </p:nvSpPr>
        <p:spPr>
          <a:xfrm>
            <a:off x="4857752" y="142852"/>
            <a:ext cx="4000528" cy="2308324"/>
          </a:xfrm>
          <a:prstGeom prst="rect">
            <a:avLst/>
          </a:prstGeom>
        </p:spPr>
        <p:txBody>
          <a:bodyPr wrap="square">
            <a:spAutoFit/>
          </a:bodyPr>
          <a:lstStyle/>
          <a:p>
            <a:r>
              <a:rPr lang="ru-RU" b="1" dirty="0">
                <a:latin typeface="Times New Roman" pitchFamily="18" charset="0"/>
                <a:cs typeface="Times New Roman" pitchFamily="18" charset="0"/>
              </a:rPr>
              <a:t>Настоящий Федеральный закон осуществляет  правовое регулирование в области воинской обязанности и военной службы </a:t>
            </a:r>
          </a:p>
          <a:p>
            <a:r>
              <a:rPr lang="ru-RU" b="1" dirty="0">
                <a:latin typeface="Times New Roman" pitchFamily="18" charset="0"/>
                <a:cs typeface="Times New Roman" pitchFamily="18" charset="0"/>
              </a:rPr>
              <a:t>в целях реализации гражданами Российской Федерации конституционного долга и обязанности по защите Отечества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14290"/>
            <a:ext cx="8143932" cy="1815882"/>
          </a:xfrm>
          <a:prstGeom prst="rect">
            <a:avLst/>
          </a:prstGeom>
          <a:noFill/>
        </p:spPr>
        <p:txBody>
          <a:bodyPr wrap="square" rtlCol="0">
            <a:spAutoFit/>
          </a:bodyPr>
          <a:lstStyle/>
          <a:p>
            <a:r>
              <a:rPr lang="ru-RU" sz="2800" b="1" dirty="0">
                <a:latin typeface="Times New Roman" pitchFamily="18" charset="0"/>
                <a:cs typeface="Times New Roman" pitchFamily="18" charset="0"/>
              </a:rPr>
              <a:t>Воинская обязанность – </a:t>
            </a:r>
            <a:r>
              <a:rPr lang="ru-RU" sz="2800" dirty="0">
                <a:latin typeface="Times New Roman" pitchFamily="18" charset="0"/>
                <a:cs typeface="Times New Roman" pitchFamily="18" charset="0"/>
              </a:rPr>
              <a:t>это установленный законом долг граждан нести службу в рядах Вооруженных сил и выполнять другие обязанности, связанные с обороной страны</a:t>
            </a:r>
          </a:p>
        </p:txBody>
      </p:sp>
      <p:pic>
        <p:nvPicPr>
          <p:cNvPr id="20482" name="Picture 2" descr="http://900igr.net/datai/obschestvoznanie/Voennaja-sluzhba/0022-014-Soglasno-Federalnomu-zakonu-O-voinskoj-objazannosti-i-voennoj.jpg"/>
          <p:cNvPicPr>
            <a:picLocks noChangeAspect="1" noChangeArrowheads="1"/>
          </p:cNvPicPr>
          <p:nvPr/>
        </p:nvPicPr>
        <p:blipFill>
          <a:blip r:embed="rId2"/>
          <a:srcRect/>
          <a:stretch>
            <a:fillRect/>
          </a:stretch>
        </p:blipFill>
        <p:spPr bwMode="auto">
          <a:xfrm>
            <a:off x="0" y="2143116"/>
            <a:ext cx="3643306" cy="4286304"/>
          </a:xfrm>
          <a:prstGeom prst="rect">
            <a:avLst/>
          </a:prstGeom>
          <a:noFill/>
        </p:spPr>
      </p:pic>
      <p:pic>
        <p:nvPicPr>
          <p:cNvPr id="20484" name="Picture 4" descr="http://www.oboznik.ru/wp-content/uploads/2011/03/ni110.jpg"/>
          <p:cNvPicPr>
            <a:picLocks noChangeAspect="1" noChangeArrowheads="1"/>
          </p:cNvPicPr>
          <p:nvPr/>
        </p:nvPicPr>
        <p:blipFill>
          <a:blip r:embed="rId3"/>
          <a:srcRect/>
          <a:stretch>
            <a:fillRect/>
          </a:stretch>
        </p:blipFill>
        <p:spPr bwMode="auto">
          <a:xfrm>
            <a:off x="3714744" y="2071678"/>
            <a:ext cx="5429256" cy="43577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85728"/>
            <a:ext cx="8643997" cy="646331"/>
          </a:xfrm>
          <a:prstGeom prst="rect">
            <a:avLst/>
          </a:prstGeom>
        </p:spPr>
        <p:txBody>
          <a:bodyPr wrap="square">
            <a:spAutoFit/>
          </a:bodyPr>
          <a:lstStyle/>
          <a:p>
            <a:r>
              <a:rPr lang="ru-RU" dirty="0"/>
              <a:t> </a:t>
            </a:r>
            <a:r>
              <a:rPr lang="ru-RU" sz="3600" dirty="0">
                <a:latin typeface="Times New Roman" pitchFamily="18" charset="0"/>
                <a:cs typeface="Times New Roman" pitchFamily="18" charset="0"/>
              </a:rPr>
              <a:t>"История воинской обязанности в России".</a:t>
            </a:r>
          </a:p>
        </p:txBody>
      </p:sp>
      <p:sp>
        <p:nvSpPr>
          <p:cNvPr id="70658" name="Rectangle 2"/>
          <p:cNvSpPr>
            <a:spLocks noChangeArrowheads="1"/>
          </p:cNvSpPr>
          <p:nvPr/>
        </p:nvSpPr>
        <p:spPr bwMode="auto">
          <a:xfrm>
            <a:off x="285720" y="1071546"/>
            <a:ext cx="8643998" cy="1200329"/>
          </a:xfrm>
          <a:prstGeom prst="rect">
            <a:avLst/>
          </a:prstGeom>
          <a:solidFill>
            <a:schemeClr val="accent2">
              <a:lumMod val="20000"/>
              <a:lumOff val="80000"/>
            </a:schemeClr>
          </a:solidFill>
          <a:ln w="2857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Издревле мужчине на роду написано быть не только кормильцем семьи, тружеником, созидателем, но и воином. Он в случае необходимости должен уметь постоять за себя и за свою семью, и за свою честь и достоинство, и за свою Родину.</a:t>
            </a:r>
            <a:endParaRPr kumimoji="0" lang="ru-RU" b="1" i="1" u="none" strike="noStrike" cap="none" normalizeH="0" baseline="0" dirty="0">
              <a:ln>
                <a:noFill/>
              </a:ln>
              <a:solidFill>
                <a:srgbClr val="FF0000"/>
              </a:solidFill>
              <a:effectLst/>
              <a:latin typeface="Times New Roman" pitchFamily="18" charset="0"/>
              <a:cs typeface="Times New Roman" pitchFamily="18" charset="0"/>
            </a:endParaRPr>
          </a:p>
        </p:txBody>
      </p:sp>
      <p:pic>
        <p:nvPicPr>
          <p:cNvPr id="70660" name="Picture 4" descr="https://fs00.infourok.ru/images/doc/246/250736/img15.jpg"/>
          <p:cNvPicPr>
            <a:picLocks noChangeAspect="1" noChangeArrowheads="1"/>
          </p:cNvPicPr>
          <p:nvPr/>
        </p:nvPicPr>
        <p:blipFill>
          <a:blip r:embed="rId2"/>
          <a:srcRect/>
          <a:stretch>
            <a:fillRect/>
          </a:stretch>
        </p:blipFill>
        <p:spPr bwMode="auto">
          <a:xfrm>
            <a:off x="1500166" y="2428868"/>
            <a:ext cx="6286480" cy="414338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72A9CC-1E3A-405E-A50E-1E2E1C2190D6}"/>
</file>

<file path=customXml/itemProps2.xml><?xml version="1.0" encoding="utf-8"?>
<ds:datastoreItem xmlns:ds="http://schemas.openxmlformats.org/officeDocument/2006/customXml" ds:itemID="{791E14DE-2DD1-46AE-8720-541834C8C80D}"/>
</file>

<file path=customXml/itemProps3.xml><?xml version="1.0" encoding="utf-8"?>
<ds:datastoreItem xmlns:ds="http://schemas.openxmlformats.org/officeDocument/2006/customXml" ds:itemID="{A47D7054-1F8F-4597-9061-C0911DC7E7A8}"/>
</file>

<file path=docProps/app.xml><?xml version="1.0" encoding="utf-8"?>
<Properties xmlns="http://schemas.openxmlformats.org/officeDocument/2006/extended-properties" xmlns:vt="http://schemas.openxmlformats.org/officeDocument/2006/docPropsVTypes">
  <Template>Waveform</Template>
  <TotalTime>814</TotalTime>
  <Words>2632</Words>
  <Application>Microsoft Office PowerPoint</Application>
  <PresentationFormat>Экран (4:3)</PresentationFormat>
  <Paragraphs>257</Paragraphs>
  <Slides>61</Slides>
  <Notes>0</Notes>
  <HiddenSlides>0</HiddenSlides>
  <MMClips>1</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61</vt:i4>
      </vt:variant>
    </vt:vector>
  </HeadingPairs>
  <TitlesOfParts>
    <vt:vector size="70" baseType="lpstr">
      <vt:lpstr>Arial</vt:lpstr>
      <vt:lpstr>Calibri</vt:lpstr>
      <vt:lpstr>Comic Sans MS</vt:lpstr>
      <vt:lpstr>Georgia</vt:lpstr>
      <vt:lpstr>Impact</vt:lpstr>
      <vt:lpstr>Segoe UI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целях обеспечения воинского учета граждане обязаны: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Пользователь</cp:lastModifiedBy>
  <cp:revision>95</cp:revision>
  <dcterms:created xsi:type="dcterms:W3CDTF">2016-04-16T18:45:26Z</dcterms:created>
  <dcterms:modified xsi:type="dcterms:W3CDTF">2020-03-12T15:30:34Z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