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4" r:id="rId16"/>
    <p:sldId id="275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F9C-14F7-41A8-BE07-02B04223D09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0914-6A99-499E-A8CF-F4E1A32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F9C-14F7-41A8-BE07-02B04223D09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0914-6A99-499E-A8CF-F4E1A32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F9C-14F7-41A8-BE07-02B04223D09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0914-6A99-499E-A8CF-F4E1A32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F9C-14F7-41A8-BE07-02B04223D09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0914-6A99-499E-A8CF-F4E1A32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F9C-14F7-41A8-BE07-02B04223D09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0914-6A99-499E-A8CF-F4E1A32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F9C-14F7-41A8-BE07-02B04223D09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0914-6A99-499E-A8CF-F4E1A32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F9C-14F7-41A8-BE07-02B04223D09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0914-6A99-499E-A8CF-F4E1A32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F9C-14F7-41A8-BE07-02B04223D09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0914-6A99-499E-A8CF-F4E1A32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F9C-14F7-41A8-BE07-02B04223D09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0914-6A99-499E-A8CF-F4E1A32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F9C-14F7-41A8-BE07-02B04223D09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0914-6A99-499E-A8CF-F4E1A32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5F9C-14F7-41A8-BE07-02B04223D09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20914-6A99-499E-A8CF-F4E1A32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45F9C-14F7-41A8-BE07-02B04223D09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20914-6A99-499E-A8CF-F4E1A32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0716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ЖИЗНЕДЕЯТЕЛЬНОСТИ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3116"/>
            <a:ext cx="8858312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медицинских знаний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C:\Users\%D0%93%D0%BE%D0%BB%D0%BE%D0%B2%D1%86%D0%BE%D0%B2%D1%8B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ww.miloserdie.ru/wp-content/uploads/2016/09/7657654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00372"/>
            <a:ext cx="7072362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Головцовы\Desktop\slide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Артериальное кровотечение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Головцовы\Desktop\slid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3999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Головцовы\Desktop\slide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08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Временная остановка артериального кровотечения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9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Артерию выше места ранения зажмите пальцем.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Второй спасатель в это время готовит средства для остановки кровотечения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Головцовы\Desktop\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Головцовы\Desktop\0023-023-Vnutrennee-krovotech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Головцовы\Desktop\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11"/>
          </a:xfrm>
          <a:prstGeom prst="rect">
            <a:avLst/>
          </a:prstGeom>
          <a:noFill/>
        </p:spPr>
      </p:pic>
      <p:pic>
        <p:nvPicPr>
          <p:cNvPr id="27651" name="Picture 3" descr="C:\Users\Головцовы\Desktop\pp-pri-vnutrennem-krpovotechen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643446"/>
            <a:ext cx="6858048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«Первая медицинская помощь </a:t>
            </a:r>
            <a:r>
              <a:rPr lang="ru-RU" sz="4000" b="1" smtClean="0">
                <a:solidFill>
                  <a:srgbClr val="002060"/>
                </a:solidFill>
              </a:rPr>
              <a:t>при</a:t>
            </a:r>
            <a:r>
              <a:rPr lang="ru-RU" sz="4000" b="1" smtClean="0">
                <a:solidFill>
                  <a:srgbClr val="002060"/>
                </a:solidFill>
              </a:rPr>
              <a:t> кровотечениях». </a:t>
            </a: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71612"/>
            <a:ext cx="9144000" cy="2277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занятия: 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способы оказания первой медицинской помощи при остановке различных видов кровотечений.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Сформировать теоретические знания о правилах оказания  экстренной медицинской помощи при кровотечениях.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00504"/>
            <a:ext cx="9144000" cy="26432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занятия :</a:t>
            </a:r>
          </a:p>
          <a:p>
            <a:r>
              <a:rPr lang="ru-RU" sz="2400" b="1" dirty="0" smtClean="0"/>
              <a:t>1. Познакомиться с основными причины которые могут привести к различным видам кровотечений.</a:t>
            </a:r>
            <a:endParaRPr lang="ru-RU" sz="2400" dirty="0" smtClean="0"/>
          </a:p>
          <a:p>
            <a:r>
              <a:rPr lang="ru-RU" sz="2400" b="1" dirty="0" smtClean="0"/>
              <a:t>2. Изучить виды кровотечений, их признаки,  особенность.</a:t>
            </a:r>
            <a:endParaRPr lang="ru-RU" sz="2400" dirty="0" smtClean="0"/>
          </a:p>
          <a:p>
            <a:r>
              <a:rPr lang="ru-RU" sz="2400" b="1" dirty="0" smtClean="0"/>
              <a:t>3. Научиться оказывать первую неотложной медицинскую помощи при различных видах кровотечений.</a:t>
            </a:r>
            <a:endParaRPr lang="ru-RU" sz="2400" dirty="0" smtClean="0"/>
          </a:p>
          <a:p>
            <a:pPr marL="342900" indent="-342900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Головцовы\Desktop\CIsKLl1WoAAF-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4293096"/>
            <a:ext cx="9144000" cy="292211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можешь помочь, помоги. Если нет, хотя бы не вреди»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Далай-Лама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(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духовный лидер, последователей тибетского буддизма)</a:t>
            </a:r>
            <a:endParaRPr lang="ru-RU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Головцовы\Desktop\d0b4d0bbd0bfd0bed0b6d0b5d180d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829186" cy="4643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714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«Первая медицинская помощь при остановке  кровотечений». </a:t>
            </a: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C:\Users\Головцовы\Desktop\2703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871022"/>
            <a:ext cx="3929058" cy="2986978"/>
          </a:xfrm>
          <a:prstGeom prst="rect">
            <a:avLst/>
          </a:prstGeom>
          <a:noFill/>
        </p:spPr>
      </p:pic>
      <p:pic>
        <p:nvPicPr>
          <p:cNvPr id="16387" name="Picture 3" descr="C:\Users\Головцовы\Desktop\hemafili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5143504" cy="3000372"/>
          </a:xfrm>
          <a:prstGeom prst="rect">
            <a:avLst/>
          </a:prstGeom>
          <a:noFill/>
        </p:spPr>
      </p:pic>
      <p:pic>
        <p:nvPicPr>
          <p:cNvPr id="16388" name="Picture 4" descr="C:\Users\Головцовы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714488"/>
            <a:ext cx="3205163" cy="214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«Первая медицинская помощь </a:t>
            </a:r>
            <a:r>
              <a:rPr lang="ru-RU" sz="4000" b="1" dirty="0" smtClean="0">
                <a:solidFill>
                  <a:srgbClr val="002060"/>
                </a:solidFill>
              </a:rPr>
              <a:t>при </a:t>
            </a:r>
            <a:r>
              <a:rPr lang="ru-RU" sz="4000" b="1" dirty="0" smtClean="0">
                <a:solidFill>
                  <a:srgbClr val="002060"/>
                </a:solidFill>
              </a:rPr>
              <a:t> кровотечениях». </a:t>
            </a:r>
            <a:endParaRPr lang="ru-RU" alt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71612"/>
            <a:ext cx="9144000" cy="2277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занятия: 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способы оказания первой медицинской помощи при остановке различных видов кровотечений.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Сформировать теоретические знания о правилах оказания  экстренной медицинской помощи при кровотечениях.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00504"/>
            <a:ext cx="9144000" cy="26432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занятия :</a:t>
            </a:r>
          </a:p>
          <a:p>
            <a:r>
              <a:rPr lang="ru-RU" sz="2400" b="1" dirty="0" smtClean="0"/>
              <a:t>1. Познакомиться с основными причины которые могут привести к различным видам кровотечений.</a:t>
            </a:r>
            <a:endParaRPr lang="ru-RU" sz="2400" dirty="0" smtClean="0"/>
          </a:p>
          <a:p>
            <a:r>
              <a:rPr lang="ru-RU" sz="2400" b="1" dirty="0" smtClean="0"/>
              <a:t>2. Изучить виды кровотечений, их признаки,  особенность.</a:t>
            </a:r>
            <a:endParaRPr lang="ru-RU" sz="2400" dirty="0" smtClean="0"/>
          </a:p>
          <a:p>
            <a:r>
              <a:rPr lang="ru-RU" sz="2400" b="1" dirty="0" smtClean="0"/>
              <a:t>3. Научиться оказывать первую неотложной медицинскую помощи при различных видах кровотечений.</a:t>
            </a:r>
            <a:endParaRPr lang="ru-RU" sz="2400" dirty="0" smtClean="0"/>
          </a:p>
          <a:p>
            <a:pPr marL="342900" indent="-342900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кровотечений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Головцовы\Desktop\emergenze_2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5794"/>
            <a:ext cx="3071801" cy="2643206"/>
          </a:xfrm>
          <a:prstGeom prst="rect">
            <a:avLst/>
          </a:prstGeom>
          <a:noFill/>
        </p:spPr>
      </p:pic>
      <p:pic>
        <p:nvPicPr>
          <p:cNvPr id="17411" name="Picture 3" descr="C:\Users\Головцовы\Desktop\40077_20381210_orig-1024x8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785794"/>
            <a:ext cx="3071834" cy="2571767"/>
          </a:xfrm>
          <a:prstGeom prst="rect">
            <a:avLst/>
          </a:prstGeom>
          <a:noFill/>
        </p:spPr>
      </p:pic>
      <p:pic>
        <p:nvPicPr>
          <p:cNvPr id="17412" name="Picture 4" descr="C:\Users\Головцовы\Desktop\depositphotos_2754462-stock-photo-w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3214678" cy="2516671"/>
          </a:xfrm>
          <a:prstGeom prst="rect">
            <a:avLst/>
          </a:prstGeom>
          <a:noFill/>
        </p:spPr>
      </p:pic>
      <p:pic>
        <p:nvPicPr>
          <p:cNvPr id="17413" name="Picture 5" descr="C:\Users\Головцовы\Desktop\caraccid_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643314"/>
            <a:ext cx="2928958" cy="2500330"/>
          </a:xfrm>
          <a:prstGeom prst="rect">
            <a:avLst/>
          </a:prstGeom>
          <a:noFill/>
        </p:spPr>
      </p:pic>
      <p:pic>
        <p:nvPicPr>
          <p:cNvPr id="17414" name="Picture 6" descr="C:\Users\Головцовы\Desktop\Сбили-велосипедиста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3" y="785794"/>
            <a:ext cx="2857487" cy="2571768"/>
          </a:xfrm>
          <a:prstGeom prst="rect">
            <a:avLst/>
          </a:prstGeom>
          <a:noFill/>
        </p:spPr>
      </p:pic>
      <p:pic>
        <p:nvPicPr>
          <p:cNvPr id="17415" name="Picture 7" descr="C:\Users\Головцовы\Desktop\ic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643314"/>
            <a:ext cx="2857488" cy="2489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Головцовы\Desktop\33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Капиллярное кровотечение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Головцовы\Desktop\1-7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pic>
        <p:nvPicPr>
          <p:cNvPr id="19459" name="Picture 3" descr="C:\Users\Головцовы\Desktop\landscape-1445641992-1444214926-g-blood-177616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34" y="4500570"/>
            <a:ext cx="3786246" cy="1964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Головцовы\Desktop\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 descr="C:\Users\Головцовы\Desktop\hello_html_8d1fb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572008"/>
            <a:ext cx="4000528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Венозное кровотечение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Головцовы\Desktop\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115C9C-F1FE-4DDE-AB2E-6C323D628D7F}"/>
</file>

<file path=customXml/itemProps2.xml><?xml version="1.0" encoding="utf-8"?>
<ds:datastoreItem xmlns:ds="http://schemas.openxmlformats.org/officeDocument/2006/customXml" ds:itemID="{C5DA54C9-7DCC-4D44-BC4F-63DD6E61F9A3}"/>
</file>

<file path=customXml/itemProps3.xml><?xml version="1.0" encoding="utf-8"?>
<ds:datastoreItem xmlns:ds="http://schemas.openxmlformats.org/officeDocument/2006/customXml" ds:itemID="{CFE60CE6-2417-4B7C-8820-275BC100119D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217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БЕЗОПАСНОСТЬ  ЖИЗНЕДЕЯТЕЛЬНОСТИ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Головцовы</dc:creator>
  <cp:lastModifiedBy>Головцовы</cp:lastModifiedBy>
  <cp:revision>17</cp:revision>
  <dcterms:created xsi:type="dcterms:W3CDTF">2019-03-17T13:41:21Z</dcterms:created>
  <dcterms:modified xsi:type="dcterms:W3CDTF">2019-03-18T04:36:27Z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