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12.xml" ContentType="application/vnd.openxmlformats-officedocument.presentationml.slide+xml"/>
  <Override PartName="/ppt/slides/slide27.xml" ContentType="application/vnd.openxmlformats-officedocument.presentationml.slide+xml"/>
  <Override PartName="/ppt/slides/slide25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9" r:id="rId3"/>
    <p:sldId id="257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4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FB4204-5772-4B14-A41B-85065AE40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D394C7F-931C-484F-9C9A-F04421FC16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06549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7DF6A0-EF9B-44CD-9916-B2DACCF0C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87C1E-2CF7-45C5-9E91-3544B150C2BA}" type="datetimeFigureOut">
              <a:rPr lang="ru-RU" smtClean="0"/>
              <a:t>23.09.2023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DAB699-1EB0-45B5-BAE2-F84787DF9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AF9CD2-2323-4DBC-831E-693905CE0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BDCF5-E8F3-4F18-B4C2-A8CAC1C254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289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AAF53D-6A23-4671-840A-340569E0E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A2483B-08C9-437F-8119-3A01011A6A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07F465-F727-4078-A18B-EFF20A73B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87C1E-2CF7-45C5-9E91-3544B150C2BA}" type="datetimeFigureOut">
              <a:rPr lang="ru-RU" smtClean="0"/>
              <a:t>23.09.2023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50EE99-1E0A-4206-8FCC-CCE03DE02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E3CBAF-AC2B-4961-B9B7-910873F7F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BDCF5-E8F3-4F18-B4C2-A8CAC1C254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270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7FFB533-53C0-4617-B3DC-FC5FD35031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4B7D7B2-F1B9-4117-9767-543DA51E2B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E5A0F0-A3E6-4E73-ADB4-9101DE2DB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87C1E-2CF7-45C5-9E91-3544B150C2BA}" type="datetimeFigureOut">
              <a:rPr lang="ru-RU" smtClean="0"/>
              <a:t>23.09.2023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411E8B-4882-45FB-B278-3DBB213FC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1D4E26-5B65-4719-BAB3-493419EEE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BDCF5-E8F3-4F18-B4C2-A8CAC1C254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800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559A19-16A0-4D5C-A50A-8CE593135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58008D-1F28-403D-BADD-567077C48B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C4B99E-B64B-420A-BF76-99D0B63A1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87C1E-2CF7-45C5-9E91-3544B150C2BA}" type="datetimeFigureOut">
              <a:rPr lang="ru-RU" smtClean="0"/>
              <a:t>23.09.2023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164BE3-BBC4-4C55-9331-3A319FA0B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CB2337-5C32-4E6A-90D3-D7CF0CEA0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BDCF5-E8F3-4F18-B4C2-A8CAC1C254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920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5328C4-B3C6-4452-99DD-3C7FE0CD5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45911"/>
            <a:ext cx="7886700" cy="2245611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0C8B1E-D903-499F-8A74-78751CB45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885565"/>
            <a:ext cx="7886700" cy="118091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43059F-7197-4F65-BC6E-B1AE8403A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87C1E-2CF7-45C5-9E91-3544B150C2BA}" type="datetimeFigureOut">
              <a:rPr lang="ru-RU" smtClean="0"/>
              <a:t>23.09.2023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C6BEA9-BB50-4C0B-8FC4-9DAAD7D77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CC40FA-DAF8-45FB-841F-5814D02A1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BDCF5-E8F3-4F18-B4C2-A8CAC1C254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055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285DB9-B628-4127-AA41-BC20871AF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9316A1-946F-4306-8046-C1671C3CE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F7979E-6E51-4FB7-9F2C-B2BC45AC22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CB543E9-A42C-4F48-925D-8FBB77728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87C1E-2CF7-45C5-9E91-3544B150C2BA}" type="datetimeFigureOut">
              <a:rPr lang="ru-RU" smtClean="0"/>
              <a:t>23.09.2023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27AC6A-0394-4A53-B90D-C49224AC8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18BBD4-323B-4319-A7DD-866684DD2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BDCF5-E8F3-4F18-B4C2-A8CAC1C254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053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D50E43-3F60-4196-8CBD-A8ACA46E0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1EA4D0F-06A1-4418-A4BD-A3963A85F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3A4C3F-BEF1-4F27-BC98-7AC5124C35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FDCFD3E-D226-42E1-8EDC-0764E1BA1B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B40C872-2721-49AD-9C3E-6C5EFC6682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E44BAF7-CCA4-4BFC-8B60-85E9221C2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87C1E-2CF7-45C5-9E91-3544B150C2BA}" type="datetimeFigureOut">
              <a:rPr lang="ru-RU" smtClean="0"/>
              <a:t>23.09.2023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4BFDA29-AA78-4956-881E-2A3666C97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FB9D540-46C1-4879-9697-F69752121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BDCF5-E8F3-4F18-B4C2-A8CAC1C254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414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AAC855-66EA-4226-A866-A555470B1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5EACCA6-6F2A-4ED7-B265-20E1E051F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87C1E-2CF7-45C5-9E91-3544B150C2BA}" type="datetimeFigureOut">
              <a:rPr lang="ru-RU" smtClean="0"/>
              <a:t>23.09.2023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1DD404-71E2-4E64-8BB8-440A216D9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B6EFD33-20E7-4322-944C-F434ABBC2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BDCF5-E8F3-4F18-B4C2-A8CAC1C254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66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253B8FD-4E6C-46F6-B1F5-10C4999F6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87C1E-2CF7-45C5-9E91-3544B150C2BA}" type="datetimeFigureOut">
              <a:rPr lang="ru-RU" smtClean="0"/>
              <a:t>23.09.2023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A250F35-1AE4-44E0-A213-32296147E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727F3B0-A136-426F-8B5E-A28082F47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BDCF5-E8F3-4F18-B4C2-A8CAC1C254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999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F03A1D-52AA-4F8A-811C-6717B072F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5BEEAA-070B-42D2-BA97-EDE56BDC3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C32E479-9ACF-40C9-B5F7-2187361529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677611-BBCB-4B66-BA5F-086A06C75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87C1E-2CF7-45C5-9E91-3544B150C2BA}" type="datetimeFigureOut">
              <a:rPr lang="ru-RU" smtClean="0"/>
              <a:t>23.09.2023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FD06B7-8F1C-4836-881B-E5233646A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667811-7289-4D71-B9DC-244EC1573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BDCF5-E8F3-4F18-B4C2-A8CAC1C254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681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BFBEE6-07CA-468D-8B6A-521545D05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87EA939-F0B5-4745-948D-096701D2E8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B4BB89-79DF-4960-A03A-4DCCFAF9E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CE5B98-CFDD-4F2F-9898-AA83CB525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87C1E-2CF7-45C5-9E91-3544B150C2BA}" type="datetimeFigureOut">
              <a:rPr lang="ru-RU" smtClean="0"/>
              <a:t>23.09.2023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4E5E126-56DD-4B6C-B907-4F257D0D3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EFE723-0EFB-4C0C-AB3B-D621B51BA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BDCF5-E8F3-4F18-B4C2-A8CAC1C254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57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B2D069-7DEE-4AEB-B606-4F89DE2CB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morning" dir="t"/>
            </a:scene3d>
            <a:sp3d extrusionH="57150" contourW="12700" prstMaterial="softEdge">
              <a:bevelT w="38100" h="38100"/>
              <a:contourClr>
                <a:srgbClr val="5E5C00"/>
              </a:contourClr>
            </a:sp3d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DAF333-33E3-4120-804D-A05DC5FBB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CEE523-EF3B-4E93-B49A-931A395BE6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B87C1E-2CF7-45C5-9E91-3544B150C2BA}" type="datetimeFigureOut">
              <a:rPr lang="ru-RU" smtClean="0"/>
              <a:t>23.09.2023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0A0740-5C80-4C95-8143-4E5B77C8DB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C809C8-1128-40D6-B1B6-839C6AB2B5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BDCF5-E8F3-4F18-B4C2-A8CAC1C254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515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737000"/>
          </a:solidFill>
          <a:effectLst/>
          <a:latin typeface="Arial Black" panose="020B0A040201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7CB3BC-1884-4156-9876-98D74E71A5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 « Роль Красной Армии в освобождении сран Европы от фашизма 1944-1945 </a:t>
            </a:r>
            <a:r>
              <a:rPr lang="ru-RU" dirty="0" err="1"/>
              <a:t>г.г</a:t>
            </a:r>
            <a:r>
              <a:rPr lang="ru-RU" dirty="0"/>
              <a:t>.»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051C0E-ED9F-44BC-BBB0-6A8C8664AA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2999" y="3602037"/>
            <a:ext cx="7058891" cy="1745817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/>
              <a:t>Методическая разработка урока истории</a:t>
            </a:r>
          </a:p>
          <a:p>
            <a:pPr algn="l"/>
            <a:r>
              <a:rPr lang="ru-RU" sz="2400" dirty="0" smtClean="0"/>
              <a:t>Автор: Тихомирова Юлия Сергеевна, преподаватель ОГБОУ «Костромской автотранспортный колледж» СП г. </a:t>
            </a:r>
            <a:r>
              <a:rPr lang="ru-RU" sz="2400" dirty="0" err="1" smtClean="0"/>
              <a:t>Нея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0012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45911"/>
            <a:ext cx="7886700" cy="56245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Варшавское восстание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527819"/>
            <a:ext cx="7886700" cy="2780945"/>
          </a:xfrm>
        </p:spPr>
        <p:txBody>
          <a:bodyPr>
            <a:noAutofit/>
          </a:bodyPr>
          <a:lstStyle/>
          <a:p>
            <a:r>
              <a:rPr lang="ru-RU" sz="2400" dirty="0"/>
              <a:t>31 </a:t>
            </a:r>
            <a:r>
              <a:rPr lang="ru-RU" sz="2400" dirty="0" smtClean="0"/>
              <a:t>июля 1944 г. </a:t>
            </a:r>
            <a:r>
              <a:rPr lang="ru-RU" sz="2400" dirty="0"/>
              <a:t>генерал Армии </a:t>
            </a:r>
            <a:r>
              <a:rPr lang="ru-RU" sz="2400" dirty="0" err="1"/>
              <a:t>Крайовой</a:t>
            </a:r>
            <a:r>
              <a:rPr lang="ru-RU" sz="2400" dirty="0"/>
              <a:t> </a:t>
            </a:r>
            <a:r>
              <a:rPr lang="ru-RU" sz="2400" dirty="0" err="1"/>
              <a:t>Тадеуш</a:t>
            </a:r>
            <a:r>
              <a:rPr lang="ru-RU" sz="2400" dirty="0"/>
              <a:t> </a:t>
            </a:r>
            <a:r>
              <a:rPr lang="ru-RU" sz="2400" dirty="0" err="1"/>
              <a:t>Коморовский</a:t>
            </a:r>
            <a:r>
              <a:rPr lang="ru-RU" sz="2400" dirty="0"/>
              <a:t> отдал приказ о начале восстания 1 августа 1944года. Восстание потерпело </a:t>
            </a:r>
            <a:r>
              <a:rPr lang="ru-RU" sz="2400" dirty="0" smtClean="0"/>
              <a:t>поражение. </a:t>
            </a:r>
            <a:r>
              <a:rPr lang="ru-RU" sz="2400" dirty="0"/>
              <a:t>2 </a:t>
            </a:r>
            <a:r>
              <a:rPr lang="ru-RU" sz="2400" dirty="0" smtClean="0"/>
              <a:t>октября 1944 г. </a:t>
            </a:r>
            <a:r>
              <a:rPr lang="ru-RU" sz="2400" dirty="0" err="1"/>
              <a:t>Тадеуш</a:t>
            </a:r>
            <a:r>
              <a:rPr lang="ru-RU" sz="2400" dirty="0"/>
              <a:t> </a:t>
            </a:r>
            <a:r>
              <a:rPr lang="ru-RU" sz="2400" dirty="0" err="1"/>
              <a:t>Коморовский</a:t>
            </a:r>
            <a:r>
              <a:rPr lang="ru-RU" sz="2400" dirty="0"/>
              <a:t> официально подписал капитуляцию и сдался в плен.</a:t>
            </a:r>
          </a:p>
          <a:p>
            <a:r>
              <a:rPr lang="ru-RU" sz="2400" dirty="0"/>
              <a:t>По оценкам историков, за время восстания около 10 тыс. бойцов АК погибли, порядка 17 тыс. сдались в плен</a:t>
            </a:r>
          </a:p>
        </p:txBody>
      </p:sp>
    </p:spTree>
    <p:extLst>
      <p:ext uri="{BB962C8B-B14F-4D97-AF65-F5344CB8AC3E}">
        <p14:creationId xmlns:p14="http://schemas.microsoft.com/office/powerpoint/2010/main" val="263153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32057"/>
            <a:ext cx="7886700" cy="645580"/>
          </a:xfrm>
        </p:spPr>
        <p:txBody>
          <a:bodyPr>
            <a:noAutofit/>
          </a:bodyPr>
          <a:lstStyle/>
          <a:p>
            <a:r>
              <a:rPr lang="ru-RU" sz="2800" dirty="0"/>
              <a:t>Висло-</a:t>
            </a:r>
            <a:r>
              <a:rPr lang="ru-RU" sz="2800" dirty="0" err="1"/>
              <a:t>Одерская</a:t>
            </a:r>
            <a:r>
              <a:rPr lang="ru-RU" sz="2800" dirty="0"/>
              <a:t> наступательная операция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6468" y="1320000"/>
            <a:ext cx="2308514" cy="1977381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2800" dirty="0"/>
              <a:t>23 </a:t>
            </a:r>
            <a:r>
              <a:rPr lang="ru-RU" sz="2800" dirty="0" smtClean="0"/>
              <a:t>января 1945 г.  </a:t>
            </a:r>
            <a:r>
              <a:rPr lang="ru-RU" sz="2800" dirty="0"/>
              <a:t>закончилась 3 февраля 1945 г</a:t>
            </a:r>
            <a:r>
              <a:rPr lang="ru-RU" sz="2800" dirty="0" smtClean="0"/>
              <a:t>.</a:t>
            </a:r>
          </a:p>
          <a:p>
            <a:pPr algn="l"/>
            <a:endParaRPr lang="ru-RU" dirty="0"/>
          </a:p>
        </p:txBody>
      </p:sp>
      <p:pic>
        <p:nvPicPr>
          <p:cNvPr id="4098" name="Picture 2" descr="https://avatars.dzeninfra.ru/get-zen_doc/1542122/pub_5e415a03f7fac352c522c37c_5e415ce93268f574fb23cfea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982" y="1320000"/>
            <a:ext cx="5524154" cy="530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75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87087" y="433310"/>
            <a:ext cx="7886700" cy="1700289"/>
          </a:xfrm>
        </p:spPr>
        <p:txBody>
          <a:bodyPr>
            <a:normAutofit/>
          </a:bodyPr>
          <a:lstStyle/>
          <a:p>
            <a:pPr algn="l"/>
            <a:r>
              <a:rPr lang="ru-RU" sz="2400" dirty="0"/>
              <a:t>В этой операции приняли участие войска 1-го Белорусского фронта под командованием маршала Советского Союза Георгия </a:t>
            </a:r>
            <a:r>
              <a:rPr lang="ru-RU" sz="2400" dirty="0" smtClean="0"/>
              <a:t>Жукова  </a:t>
            </a:r>
            <a:r>
              <a:rPr lang="ru-RU" sz="2400" dirty="0"/>
              <a:t>и 1-го Украинского фронта маршала Советского Союза Ивана </a:t>
            </a:r>
            <a:r>
              <a:rPr lang="ru-RU" sz="2400" dirty="0" smtClean="0"/>
              <a:t>Конева</a:t>
            </a:r>
            <a:r>
              <a:rPr lang="ru-RU" sz="2400" dirty="0"/>
              <a:t> </a:t>
            </a:r>
          </a:p>
        </p:txBody>
      </p:sp>
      <p:pic>
        <p:nvPicPr>
          <p:cNvPr id="5122" name="Picture 2" descr="https://avatars.dzeninfra.ru/get-zen_doc/1779726/pub_5dd62a56581d0c4e11f52a10_5dd633f4710eb34d51c31d59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473" y="1925781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93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0218" y="360217"/>
            <a:ext cx="4849091" cy="1901538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sz="2400" dirty="0"/>
              <a:t>в боях вместе с Красной Армией, активно участвовало Народное войско польское, инициатор создания был </a:t>
            </a:r>
            <a:r>
              <a:rPr lang="ru-RU" sz="2400" dirty="0" err="1"/>
              <a:t>Тадеуш</a:t>
            </a:r>
            <a:r>
              <a:rPr lang="ru-RU" sz="2400" dirty="0"/>
              <a:t> Костюшко, Зигмунд </a:t>
            </a:r>
            <a:r>
              <a:rPr lang="ru-RU" sz="2400" dirty="0" err="1"/>
              <a:t>Берлинг</a:t>
            </a:r>
            <a:r>
              <a:rPr lang="ru-RU" sz="2400" dirty="0"/>
              <a:t> стал командующим</a:t>
            </a:r>
            <a:r>
              <a:rPr lang="ru-RU" dirty="0"/>
              <a:t>.</a:t>
            </a:r>
          </a:p>
        </p:txBody>
      </p:sp>
      <p:pic>
        <p:nvPicPr>
          <p:cNvPr id="6146" name="Picture 2" descr="https://war2war.files.wordpress.com/2015/03/p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36" y="2635828"/>
            <a:ext cx="3944102" cy="276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09309" y="665018"/>
            <a:ext cx="3643745" cy="5312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Итоги: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января 1945 г. советскими войсками была освобождена Варшава, в боях за которую приняли активное участие находившиеся в составе 1-го Белорусского фронта части 1-й армии Войска Польского (командующий — бригадный генерал Станислав Поплавский).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8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45911"/>
            <a:ext cx="7886700" cy="617871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Военные действия в Румынии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264583"/>
            <a:ext cx="7886700" cy="716617"/>
          </a:xfrm>
        </p:spPr>
        <p:txBody>
          <a:bodyPr>
            <a:noAutofit/>
          </a:bodyPr>
          <a:lstStyle/>
          <a:p>
            <a:r>
              <a:rPr lang="ru-RU" sz="2400" dirty="0" err="1"/>
              <a:t>Бухарестско-Арадская</a:t>
            </a:r>
            <a:r>
              <a:rPr lang="ru-RU" sz="2400" dirty="0"/>
              <a:t> (Румынская) </a:t>
            </a:r>
            <a:r>
              <a:rPr lang="ru-RU" sz="2400" dirty="0" smtClean="0"/>
              <a:t>операция </a:t>
            </a:r>
            <a:r>
              <a:rPr lang="ru-RU" sz="2400" dirty="0"/>
              <a:t>30 августа–3 октября 1944</a:t>
            </a:r>
          </a:p>
        </p:txBody>
      </p:sp>
      <p:pic>
        <p:nvPicPr>
          <p:cNvPr id="7170" name="Picture 2" descr="https://kulturamgo.ru/templates/yootheme/cache/edmjqhdu4aieegw-00701bd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26" y="2082001"/>
            <a:ext cx="7026948" cy="385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92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1667" y="377892"/>
            <a:ext cx="8279823" cy="1201525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2000" b="1" dirty="0"/>
              <a:t>2- Украинский фронт под командованием Родиона Малиновского</a:t>
            </a:r>
          </a:p>
          <a:p>
            <a:pPr algn="l"/>
            <a:r>
              <a:rPr lang="ru-RU" sz="2000" b="1" dirty="0"/>
              <a:t>3- Украинский фронт под руководством генерала армии Федора </a:t>
            </a:r>
            <a:r>
              <a:rPr lang="ru-RU" sz="2000" b="1" dirty="0" err="1"/>
              <a:t>Толбухина</a:t>
            </a:r>
            <a:endParaRPr lang="ru-RU" sz="2000" b="1" dirty="0"/>
          </a:p>
        </p:txBody>
      </p:sp>
      <p:pic>
        <p:nvPicPr>
          <p:cNvPr id="8194" name="Picture 2" descr="https://thepresentation.ru/img/tmb/4/369218/65c9aebed64ddcadcae104a4bd5ba81e-800x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6"/>
          <a:stretch/>
        </p:blipFill>
        <p:spPr bwMode="auto">
          <a:xfrm>
            <a:off x="531667" y="1731818"/>
            <a:ext cx="7620000" cy="448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11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54182" y="512618"/>
            <a:ext cx="7891895" cy="1884218"/>
          </a:xfrm>
        </p:spPr>
        <p:txBody>
          <a:bodyPr>
            <a:normAutofit/>
          </a:bodyPr>
          <a:lstStyle/>
          <a:p>
            <a:pPr algn="l"/>
            <a:r>
              <a:rPr lang="ru-RU" dirty="0"/>
              <a:t>23 августа 1944 г. в результате государственного переворота, Румыния перешла на сторону антигитлеровской коалиции.</a:t>
            </a:r>
          </a:p>
          <a:p>
            <a:pPr algn="l"/>
            <a:r>
              <a:rPr lang="ru-RU" dirty="0"/>
              <a:t>В первых колоннах двигались части 1-й румынской добровольческой дивизии имени </a:t>
            </a:r>
            <a:r>
              <a:rPr lang="ru-RU" dirty="0" err="1"/>
              <a:t>Тудора</a:t>
            </a:r>
            <a:r>
              <a:rPr lang="ru-RU" dirty="0"/>
              <a:t> </a:t>
            </a:r>
            <a:r>
              <a:rPr lang="ru-RU" dirty="0" err="1"/>
              <a:t>Владимиреску</a:t>
            </a:r>
            <a:r>
              <a:rPr lang="ru-RU" dirty="0"/>
              <a:t>, которая в 1943 году была сформирована из румынских военнопленных в СССР и включена в состав войск фронта. </a:t>
            </a:r>
          </a:p>
        </p:txBody>
      </p:sp>
      <p:pic>
        <p:nvPicPr>
          <p:cNvPr id="9218" name="Picture 2" descr="https://sun9-40.userapi.com/impg/pZBZJeYyV7eIgjqHlFk-_afJTj4p33cz7-oJ_w/sRZBz7doZjw.jpg?size=1080x915&amp;quality=96&amp;sign=7695b911f434ca9147a7dec88bc8b290&amp;c_uniq_tag=ZOR601IqY8TqbMoD_PWa8sZ65V3Gj4S4un-WlFC_NFk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1" y="2259301"/>
            <a:ext cx="4184073" cy="354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67745" y="2259301"/>
            <a:ext cx="338916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 августа Бухарест был полностью очищен от германских войск. Советские войска вошли в румынскую столицу 31 августа 1944 года без боя, на танки местные жители бросали цветы.</a:t>
            </a:r>
          </a:p>
        </p:txBody>
      </p:sp>
    </p:spTree>
    <p:extLst>
      <p:ext uri="{BB962C8B-B14F-4D97-AF65-F5344CB8AC3E}">
        <p14:creationId xmlns:p14="http://schemas.microsoft.com/office/powerpoint/2010/main" val="351073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1668" y="318654"/>
            <a:ext cx="7886700" cy="699486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Военные действия в Болгарии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1668" y="1018140"/>
            <a:ext cx="7886700" cy="1180914"/>
          </a:xfrm>
        </p:spPr>
        <p:txBody>
          <a:bodyPr/>
          <a:lstStyle/>
          <a:p>
            <a:r>
              <a:rPr lang="ru-RU" dirty="0"/>
              <a:t>Советский Союз 5 сентября 1944 г. объявил Болгарии </a:t>
            </a:r>
            <a:r>
              <a:rPr lang="ru-RU" dirty="0" smtClean="0"/>
              <a:t>войну.</a:t>
            </a:r>
          </a:p>
          <a:p>
            <a:r>
              <a:rPr lang="ru-RU" dirty="0"/>
              <a:t>3- Украинский фронт под командованием генерала Ф.И. </a:t>
            </a:r>
            <a:r>
              <a:rPr lang="ru-RU" dirty="0" err="1" smtClean="0"/>
              <a:t>Толбухина</a:t>
            </a:r>
            <a:r>
              <a:rPr lang="ru-RU" dirty="0" smtClean="0"/>
              <a:t> начал освобождение Болгарии от фашистов. Болгарская операция .</a:t>
            </a:r>
            <a:endParaRPr lang="ru-RU" dirty="0"/>
          </a:p>
        </p:txBody>
      </p:sp>
      <p:pic>
        <p:nvPicPr>
          <p:cNvPr id="10242" name="Picture 2" descr="https://tunnel.ru/tmp/f6mUiSdJcx9hp4AuWbvQ/8-sentyabrya-1944-goda-voinyi-krasnoy-armii-vstupili-v-bolgariyu.-bolgaryi-vstrechali-ih-kak-osvoboditele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655" y="2227118"/>
            <a:ext cx="6660860" cy="406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92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7814" y="253201"/>
            <a:ext cx="8321386" cy="2309890"/>
          </a:xfrm>
        </p:spPr>
        <p:txBody>
          <a:bodyPr>
            <a:normAutofit/>
          </a:bodyPr>
          <a:lstStyle/>
          <a:p>
            <a:pPr algn="l"/>
            <a:r>
              <a:rPr lang="ru-RU" dirty="0"/>
              <a:t>При поддержке Коммунистической партии в 1942 г.  создан Отечественный фронт во главе с Георгием Димитровым.</a:t>
            </a:r>
          </a:p>
          <a:p>
            <a:pPr algn="l"/>
            <a:r>
              <a:rPr lang="ru-RU" dirty="0"/>
              <a:t>Болгарские партизаны представляли внушительную силу. Действуя совместно с греками и югославами, фактически открыли на Балканах второй фронт.</a:t>
            </a:r>
          </a:p>
          <a:p>
            <a:pPr algn="l"/>
            <a:r>
              <a:rPr lang="ru-RU" dirty="0"/>
              <a:t>9 сентября 1944 г. прогерманский режим был свергнут. Новым правительством была объявлена война Германии.</a:t>
            </a:r>
          </a:p>
        </p:txBody>
      </p:sp>
      <p:pic>
        <p:nvPicPr>
          <p:cNvPr id="11266" name="Picture 2" descr="https://waralbum.ru/wp-content/uploads/2013/02/imDenisSergeevich-4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44" y="2294516"/>
            <a:ext cx="5821764" cy="388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49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8541" y="267055"/>
            <a:ext cx="7886700" cy="2143635"/>
          </a:xfrm>
        </p:spPr>
        <p:txBody>
          <a:bodyPr>
            <a:noAutofit/>
          </a:bodyPr>
          <a:lstStyle/>
          <a:p>
            <a:pPr algn="l"/>
            <a:r>
              <a:rPr lang="ru-RU" sz="2000" dirty="0"/>
              <a:t>16 сентября советские войска вошла в Софию, 28 октября 1944 г. СССР и новое болгарское руководство подписали перемирие. </a:t>
            </a:r>
          </a:p>
          <a:p>
            <a:pPr algn="l"/>
            <a:r>
              <a:rPr lang="ru-RU" sz="2000" dirty="0"/>
              <a:t>Было образовано правительство Отечественного фронта во главе с К. Георгиевым. Новое правительство объявило войну Германии. Советские войска жители Болгарии встречали цветами и сладостями. Жители болгарских городов и деревень выстраивались вдоль дорог, чтобы встречать армию-освободительницу.</a:t>
            </a:r>
          </a:p>
        </p:txBody>
      </p:sp>
      <p:pic>
        <p:nvPicPr>
          <p:cNvPr id="12290" name="Picture 2" descr="https://ic.pics.livejournal.com/alexey_fok/85912593/89301/89301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619" y="2766435"/>
            <a:ext cx="6388872" cy="359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94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E993EE-6E3A-4F19-905E-4E801ACEA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27" y="365127"/>
            <a:ext cx="8354291" cy="646256"/>
          </a:xfrm>
        </p:spPr>
        <p:txBody>
          <a:bodyPr>
            <a:normAutofit/>
          </a:bodyPr>
          <a:lstStyle/>
          <a:p>
            <a:pPr algn="l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Военные действия против Финляндии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CE2BC7-2833-4A2B-8300-7A6526134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18" y="1011383"/>
            <a:ext cx="8002732" cy="5165580"/>
          </a:xfrm>
        </p:spPr>
        <p:txBody>
          <a:bodyPr/>
          <a:lstStyle/>
          <a:p>
            <a:r>
              <a:rPr lang="ru-RU" dirty="0" err="1" smtClean="0"/>
              <a:t>Выборгско</a:t>
            </a:r>
            <a:r>
              <a:rPr lang="ru-RU" dirty="0" smtClean="0"/>
              <a:t>‑Петрозаводская наступательная операция –</a:t>
            </a:r>
          </a:p>
          <a:p>
            <a:r>
              <a:rPr lang="ru-RU" dirty="0"/>
              <a:t>10 июня – 9 августа 1944 </a:t>
            </a:r>
            <a:r>
              <a:rPr lang="ru-RU" dirty="0" smtClean="0"/>
              <a:t>года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21283" b="10687"/>
          <a:stretch/>
        </p:blipFill>
        <p:spPr>
          <a:xfrm>
            <a:off x="512618" y="1842653"/>
            <a:ext cx="8090572" cy="403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4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45912"/>
            <a:ext cx="5309754" cy="881106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Военные действия в Венгрии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1056" y="1427018"/>
            <a:ext cx="5306290" cy="1676400"/>
          </a:xfrm>
        </p:spPr>
        <p:txBody>
          <a:bodyPr>
            <a:normAutofit/>
          </a:bodyPr>
          <a:lstStyle/>
          <a:p>
            <a:r>
              <a:rPr lang="ru-RU" sz="2000" b="1" dirty="0"/>
              <a:t>Будапештская </a:t>
            </a:r>
            <a:r>
              <a:rPr lang="ru-RU" sz="2000" b="1" dirty="0" smtClean="0"/>
              <a:t>операция  29 </a:t>
            </a:r>
            <a:r>
              <a:rPr lang="ru-RU" sz="2000" b="1" dirty="0"/>
              <a:t>октября по 13 февраля 1945 г</a:t>
            </a:r>
          </a:p>
        </p:txBody>
      </p:sp>
      <p:pic>
        <p:nvPicPr>
          <p:cNvPr id="13314" name="Picture 2" descr="https://cf2.ppt-online.org/files2/slide/s/SNnP1IDVorjZLOdt5mC4xKXyl7Bb28RQHkEh9w/slide-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68" t="15930" r="7277"/>
          <a:stretch/>
        </p:blipFill>
        <p:spPr bwMode="auto">
          <a:xfrm>
            <a:off x="5934940" y="221674"/>
            <a:ext cx="2951019" cy="6141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4800" y="2008909"/>
            <a:ext cx="51538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2- Украинский фронт под руководством маршала Советского Союза Родиона Малиновского</a:t>
            </a:r>
            <a:endParaRPr lang="ru-RU" dirty="0"/>
          </a:p>
        </p:txBody>
      </p:sp>
      <p:pic>
        <p:nvPicPr>
          <p:cNvPr id="13316" name="Picture 4" descr="https://upload.wikimedia.org/wikipedia/commons/c/c8/%D0%9C%D0%B0%D1%80%D1%88%D0%B0%D0%BB_%D0%A1%D0%BE%D0%B2%D0%B5%D1%82%D1%81%D0%BA%D0%BE%D0%B3%D0%BE_%D0%A1%D0%BE%D1%8E%D0%B7%D0%B0_%D0%A0%D0%BE%D0%B4%D0%B8%D0%BE%D0%BD_%D0%AF%D0%BA%D0%BE%D0%B2%D0%BB%D0%B5%D0%B2%D0%B8%D1%87_%D0%9C%D0%B0%D0%BB%D0%B8%D0%BD%D0%BE%D0%B2%D1%81%D0%BA%D0%B8%D0%B9.jp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090" y="2634964"/>
            <a:ext cx="2847053" cy="372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7922" y="585709"/>
            <a:ext cx="7891896" cy="2323746"/>
          </a:xfrm>
        </p:spPr>
        <p:txBody>
          <a:bodyPr>
            <a:normAutofit/>
          </a:bodyPr>
          <a:lstStyle/>
          <a:p>
            <a:pPr algn="l"/>
            <a:r>
              <a:rPr lang="ru-RU" dirty="0"/>
              <a:t>Части 2-го Украинского фронта нанесли фронтальный удар с целью овладения Будапештом и уже 2 ноября находились в 15 километрах от города. Но сил для его взятия оказалось недостаточно, и задача не была </a:t>
            </a:r>
            <a:r>
              <a:rPr lang="ru-RU" dirty="0" smtClean="0"/>
              <a:t>выполнена.</a:t>
            </a:r>
          </a:p>
          <a:p>
            <a:pPr algn="l"/>
            <a:r>
              <a:rPr lang="ru-RU" dirty="0"/>
              <a:t>29 декабря окруженному гарнизону ультиматум о капитуляции, но был отвергнут, а советские парламентеры убиты. После этого начались ожесточенные бои по ликвидации 188-тысячного гарнизона</a:t>
            </a:r>
          </a:p>
        </p:txBody>
      </p:sp>
      <p:pic>
        <p:nvPicPr>
          <p:cNvPr id="14338" name="Picture 2" descr="https://sun9-64.userapi.com/impg/6ztgCvovDFGjNBEFtD1bK_q1dczPLsLHRGBccw/IZQ91_gijBk.jpg?size=1280x852&amp;quality=95&amp;sign=c981ffcbae05431ed0ebd50fd7e8f6de&amp;c_uniq_tag=QyLzFLnlyikKSmvPknYetylgkhv211LRB0KUColOgUE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130" y="2631354"/>
            <a:ext cx="5475688" cy="364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87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1668" y="571855"/>
            <a:ext cx="7886700" cy="1326217"/>
          </a:xfrm>
        </p:spPr>
        <p:txBody>
          <a:bodyPr>
            <a:normAutofit lnSpcReduction="10000"/>
          </a:bodyPr>
          <a:lstStyle/>
          <a:p>
            <a:r>
              <a:rPr lang="ru-RU" sz="2400" dirty="0"/>
              <a:t>13 февраля 1945 года Будапешт был взят. . Войска 2-го Украинского фронта, неотступно преследуя врага, 4 апреля 1945 года полностью завершили освобождение Венгрии.</a:t>
            </a:r>
          </a:p>
          <a:p>
            <a:endParaRPr lang="ru-RU" dirty="0"/>
          </a:p>
        </p:txBody>
      </p:sp>
      <p:pic>
        <p:nvPicPr>
          <p:cNvPr id="15362" name="Picture 2" descr="https://static1.tgcnt.ru/posts/_0/b0/b09a1e120d425c9641684501496303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462" y="2079191"/>
            <a:ext cx="5876870" cy="391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91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45912"/>
            <a:ext cx="8127423" cy="493180"/>
          </a:xfrm>
        </p:spPr>
        <p:txBody>
          <a:bodyPr>
            <a:noAutofit/>
          </a:bodyPr>
          <a:lstStyle/>
          <a:p>
            <a:r>
              <a:rPr lang="ru-RU" sz="3600" dirty="0" smtClean="0"/>
              <a:t>Военные действия в Австрии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112184"/>
            <a:ext cx="7886700" cy="453380"/>
          </a:xfrm>
        </p:spPr>
        <p:txBody>
          <a:bodyPr>
            <a:normAutofit/>
          </a:bodyPr>
          <a:lstStyle/>
          <a:p>
            <a:r>
              <a:rPr lang="ru-RU" sz="2400" dirty="0"/>
              <a:t>Венская операция с 16 марта по 15 апреля 1945 г.</a:t>
            </a:r>
          </a:p>
        </p:txBody>
      </p:sp>
      <p:pic>
        <p:nvPicPr>
          <p:cNvPr id="4" name="Рисунок 3" descr="https://static.tildacdn.com/tild3636-3233-4534-b838-633062333666/_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114" y="1565564"/>
            <a:ext cx="6613959" cy="4455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589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2395" y="377893"/>
            <a:ext cx="8220651" cy="1180914"/>
          </a:xfrm>
        </p:spPr>
        <p:txBody>
          <a:bodyPr/>
          <a:lstStyle/>
          <a:p>
            <a:r>
              <a:rPr lang="ru-RU" dirty="0"/>
              <a:t>3- Украинский фронт под командованием маршала Федора </a:t>
            </a:r>
            <a:r>
              <a:rPr lang="ru-RU" dirty="0" err="1" smtClean="0"/>
              <a:t>Толбухина</a:t>
            </a:r>
            <a:r>
              <a:rPr lang="ru-RU" dirty="0" smtClean="0"/>
              <a:t>  1</a:t>
            </a:r>
            <a:endParaRPr lang="ru-RU" dirty="0"/>
          </a:p>
          <a:p>
            <a:r>
              <a:rPr lang="ru-RU" dirty="0"/>
              <a:t>Дунайская военная флотилия командующий Абрамов Николай </a:t>
            </a:r>
            <a:r>
              <a:rPr lang="ru-RU" dirty="0" smtClean="0"/>
              <a:t>Осипович 2</a:t>
            </a:r>
            <a:endParaRPr lang="ru-RU" dirty="0"/>
          </a:p>
        </p:txBody>
      </p:sp>
      <p:pic>
        <p:nvPicPr>
          <p:cNvPr id="16386" name="Picture 2" descr="https://pochta-polevaya.ru/content/i/17819/1_Abramov_N.O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706" y="1356734"/>
            <a:ext cx="3360341" cy="458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yarwiki.ru/uploaded/2/7/27f3f0807e7abda3e5a83ad0f537e6de-1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78" y="1462618"/>
            <a:ext cx="3414568" cy="457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2395" y="2854036"/>
            <a:ext cx="396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1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807527" y="3064737"/>
            <a:ext cx="341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2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93782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9382" y="263236"/>
            <a:ext cx="8534400" cy="2258291"/>
          </a:xfrm>
        </p:spPr>
        <p:txBody>
          <a:bodyPr>
            <a:noAutofit/>
          </a:bodyPr>
          <a:lstStyle/>
          <a:p>
            <a:r>
              <a:rPr lang="ru-RU" sz="2000" dirty="0"/>
              <a:t>Наступлению советских войск мешал специфический австрийский ландшафт, позволивший немцам основательно подготовиться к обороне. На основных направлениях гитлеровцы выкопали противотанковые рвы, установили противопехотные минные заграждения</a:t>
            </a:r>
          </a:p>
          <a:p>
            <a:r>
              <a:rPr lang="ru-RU" sz="2000" dirty="0" smtClean="0"/>
              <a:t>30 </a:t>
            </a:r>
            <a:r>
              <a:rPr lang="ru-RU" sz="2000" dirty="0"/>
              <a:t>марта 1945-го части 3-го Украинского фронта вступили на территорию Австрии, а 5 апреля начались ожесточенные бои в пригородах Вены</a:t>
            </a:r>
          </a:p>
        </p:txBody>
      </p:sp>
      <p:pic>
        <p:nvPicPr>
          <p:cNvPr id="17410" name="Picture 2" descr="https://coollib.net/i/38/291138/i_0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618" y="2828326"/>
            <a:ext cx="4793384" cy="333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07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8540" y="142365"/>
            <a:ext cx="8321386" cy="2320023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Итоги:</a:t>
            </a:r>
          </a:p>
          <a:p>
            <a:r>
              <a:rPr lang="ru-RU" sz="2000" dirty="0"/>
              <a:t>Полностью столицей Австрии Красная армия овладела днем 13 апреля 1945 г. Обошлось без серьезных разрушений.</a:t>
            </a:r>
          </a:p>
          <a:p>
            <a:r>
              <a:rPr lang="ru-RU" sz="2000" dirty="0"/>
              <a:t>Вермахт понес тяжелейшие потери: в плен попали более 130 тысяч военнослужащих, десятки тысяч немецких и венгерских солдат погибли. Но и Красная армии потеряла около сорока тысяч солдат и офицеров, почти две тысячи танков, орудий и самолетов.</a:t>
            </a:r>
          </a:p>
          <a:p>
            <a:endParaRPr lang="ru-RU" dirty="0"/>
          </a:p>
        </p:txBody>
      </p:sp>
      <p:pic>
        <p:nvPicPr>
          <p:cNvPr id="18434" name="Picture 2" descr="https://cdni.rt.com/russian/images/2020.04/original/5e887cabae5ac92ad74128a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574" y="2933442"/>
            <a:ext cx="5464352" cy="360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10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4800"/>
            <a:ext cx="7697932" cy="69272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Военные действия в Югославии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0109" y="997528"/>
            <a:ext cx="8506691" cy="554181"/>
          </a:xfrm>
        </p:spPr>
        <p:txBody>
          <a:bodyPr>
            <a:normAutofit/>
          </a:bodyPr>
          <a:lstStyle/>
          <a:p>
            <a:r>
              <a:rPr lang="ru-RU" sz="2400" dirty="0"/>
              <a:t>Белградская </a:t>
            </a:r>
            <a:r>
              <a:rPr lang="ru-RU" sz="2400" dirty="0" smtClean="0"/>
              <a:t>операция </a:t>
            </a:r>
            <a:r>
              <a:rPr lang="ru-RU" sz="2400" dirty="0"/>
              <a:t>28 сентября по 20 октября 1944 г.</a:t>
            </a:r>
          </a:p>
        </p:txBody>
      </p:sp>
      <p:pic>
        <p:nvPicPr>
          <p:cNvPr id="19458" name="Picture 2" descr="https://present5.com/presentation/-58232353_390866062/image-8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3" t="19663" r="9975" b="6263"/>
          <a:stretch/>
        </p:blipFill>
        <p:spPr bwMode="auto">
          <a:xfrm>
            <a:off x="1099900" y="1551709"/>
            <a:ext cx="6991155" cy="490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38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7814" y="474874"/>
            <a:ext cx="7886700" cy="1464761"/>
          </a:xfrm>
        </p:spPr>
        <p:txBody>
          <a:bodyPr/>
          <a:lstStyle/>
          <a:p>
            <a:r>
              <a:rPr lang="ru-RU" dirty="0"/>
              <a:t>3 и 2- Украинские фронты ( командующие Федор </a:t>
            </a:r>
            <a:r>
              <a:rPr lang="ru-RU" dirty="0" err="1"/>
              <a:t>Толбухин</a:t>
            </a:r>
            <a:r>
              <a:rPr lang="ru-RU" dirty="0"/>
              <a:t> и Родион </a:t>
            </a:r>
            <a:r>
              <a:rPr lang="ru-RU" dirty="0" smtClean="0"/>
              <a:t>Малиновский)</a:t>
            </a:r>
            <a:endParaRPr lang="ru-RU" dirty="0"/>
          </a:p>
          <a:p>
            <a:r>
              <a:rPr lang="ru-RU" dirty="0"/>
              <a:t>Народно-освободительной армией во главе с </a:t>
            </a:r>
            <a:r>
              <a:rPr lang="ru-RU" dirty="0" err="1"/>
              <a:t>Иосипом</a:t>
            </a:r>
            <a:r>
              <a:rPr lang="ru-RU" dirty="0"/>
              <a:t> </a:t>
            </a:r>
            <a:r>
              <a:rPr lang="ru-RU" dirty="0" err="1"/>
              <a:t>Брозом</a:t>
            </a:r>
            <a:r>
              <a:rPr lang="ru-RU" dirty="0"/>
              <a:t> Тито и</a:t>
            </a:r>
            <a:r>
              <a:rPr lang="ru-RU" b="1" dirty="0"/>
              <a:t> </a:t>
            </a:r>
            <a:r>
              <a:rPr lang="ru-RU" dirty="0"/>
              <a:t>партизанами Югославии и союзными болгарскими войсками</a:t>
            </a:r>
          </a:p>
        </p:txBody>
      </p:sp>
      <p:pic>
        <p:nvPicPr>
          <p:cNvPr id="20482" name="Picture 2" descr="https://2wars.ru/wp-content/uploads/2021/09/image1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4" y="1939635"/>
            <a:ext cx="6484217" cy="432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35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3233" y="391747"/>
            <a:ext cx="7886700" cy="1180914"/>
          </a:xfrm>
        </p:spPr>
        <p:txBody>
          <a:bodyPr/>
          <a:lstStyle/>
          <a:p>
            <a:r>
              <a:rPr lang="ru-RU" sz="2000" dirty="0"/>
              <a:t>28 сентября 1944 года советские и болгарские войска перешли в масштабное наступление на оккупантов. Их активно поддерживала НОАЮ, действовавшая в тылу </a:t>
            </a:r>
            <a:r>
              <a:rPr lang="ru-RU" sz="2000" dirty="0" smtClean="0"/>
              <a:t>врага.</a:t>
            </a:r>
            <a:endParaRPr lang="ru-RU" sz="2000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3233" y="1572661"/>
            <a:ext cx="4572000" cy="32853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Итоги: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 октября 1944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г.были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полностью освобождены Белград и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бо́льшая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часть Сербии.</a:t>
            </a:r>
          </a:p>
          <a:p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результате советские, югославские и болгарские войска разгромили армейскую группу «Сербия», нанесли серьезный урон другим соединениям группы армий F,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 descr="https://waralbum.ru/wp-content/uploads/2013/02/1304662492_evgeniy-haldey_zhiteli-belgrada-privetstvuyut-sovetskih-voinov-osvoboditeley_1944.jpg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17"/>
          <a:stretch/>
        </p:blipFill>
        <p:spPr bwMode="auto">
          <a:xfrm>
            <a:off x="5273544" y="1785739"/>
            <a:ext cx="3656144" cy="417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91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5018" y="318655"/>
            <a:ext cx="8132618" cy="204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операции участвовали силы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Ленинградского фронта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(генерал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армии, Л. А. Говоров), Карельского фронта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2.(генерал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армии К. А. Мерецков), Балтийского флота (адмирал В. Ф.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Трибуц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Ладожской и Онежской военных флотилий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545" y="2294613"/>
            <a:ext cx="2685264" cy="36857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2291353"/>
            <a:ext cx="2800350" cy="37578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5635" y="4447308"/>
            <a:ext cx="318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1</a:t>
            </a:r>
            <a:endParaRPr lang="ru-RU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4495800" y="4447308"/>
            <a:ext cx="471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2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427498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90945"/>
            <a:ext cx="8210550" cy="762000"/>
          </a:xfrm>
        </p:spPr>
        <p:txBody>
          <a:bodyPr>
            <a:noAutofit/>
          </a:bodyPr>
          <a:lstStyle/>
          <a:p>
            <a:r>
              <a:rPr lang="ru-RU" sz="3600" dirty="0" smtClean="0"/>
              <a:t>Военные действия в Германии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2618" y="1292292"/>
            <a:ext cx="8160327" cy="702763"/>
          </a:xfrm>
        </p:spPr>
        <p:txBody>
          <a:bodyPr>
            <a:noAutofit/>
          </a:bodyPr>
          <a:lstStyle/>
          <a:p>
            <a:r>
              <a:rPr lang="ru-RU" sz="2400" dirty="0"/>
              <a:t>Берлинская наступательная </a:t>
            </a:r>
            <a:r>
              <a:rPr lang="ru-RU" sz="2400" dirty="0" smtClean="0"/>
              <a:t>операция - </a:t>
            </a:r>
            <a:r>
              <a:rPr lang="ru-RU" sz="2400" dirty="0"/>
              <a:t>16 апреля–2 мая </a:t>
            </a:r>
            <a:r>
              <a:rPr lang="ru-RU" sz="2400" dirty="0" smtClean="0"/>
              <a:t>1945 г.</a:t>
            </a:r>
            <a:endParaRPr lang="ru-RU" sz="2400" dirty="0"/>
          </a:p>
        </p:txBody>
      </p:sp>
      <p:pic>
        <p:nvPicPr>
          <p:cNvPr id="4" name="Рисунок 3" descr="https://bravo-voronezh.ru/wp-content/uploads/2020/05/21.3.-Berlinskaya-nastupatelnaya-operaCiya-16.04-----8.05.1945-s-uchastiem-treh-frontov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37" y="1995055"/>
            <a:ext cx="7356763" cy="43501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163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4685" y="263237"/>
            <a:ext cx="8016587" cy="1302328"/>
          </a:xfrm>
        </p:spPr>
        <p:txBody>
          <a:bodyPr>
            <a:normAutofit/>
          </a:bodyPr>
          <a:lstStyle/>
          <a:p>
            <a:pPr algn="l"/>
            <a:r>
              <a:rPr lang="ru-RU" sz="2000" dirty="0"/>
              <a:t>1 Белорусский фронт – командующий Г.К. Жуков, </a:t>
            </a:r>
            <a:endParaRPr lang="ru-RU" sz="2000" dirty="0" smtClean="0"/>
          </a:p>
          <a:p>
            <a:pPr algn="l"/>
            <a:r>
              <a:rPr lang="ru-RU" sz="2000" dirty="0" smtClean="0"/>
              <a:t>2 Белорусский </a:t>
            </a:r>
            <a:r>
              <a:rPr lang="ru-RU" sz="2000" dirty="0"/>
              <a:t>фронт – командующий К.К. Рокоссовский, </a:t>
            </a:r>
            <a:endParaRPr lang="ru-RU" sz="2000" dirty="0" smtClean="0"/>
          </a:p>
          <a:p>
            <a:pPr algn="l"/>
            <a:r>
              <a:rPr lang="ru-RU" sz="2000" dirty="0" smtClean="0"/>
              <a:t>1 </a:t>
            </a:r>
            <a:r>
              <a:rPr lang="ru-RU" sz="2000" dirty="0"/>
              <a:t>Украинский фронт – командующий И.С. Конев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4685" y="1565565"/>
            <a:ext cx="64787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2 мая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1945 </a:t>
            </a:r>
            <a:r>
              <a:rPr lang="ru-RU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г.Берлин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капитулировал. Адольф Гитлер покончил жизнь самоубийством.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34685" y="2175165"/>
            <a:ext cx="483004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итоги:</a:t>
            </a:r>
          </a:p>
          <a:p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Восточная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территория Германии и столица Берлин были освобождены от фашизма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 В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ночь на 9 мая в берлинском районе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Карлсхорст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был подписан Акт о капитуляции вооруженных сил фашистской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Германии.советскими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войсками и их восточными союзниками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dirty="0"/>
          </a:p>
        </p:txBody>
      </p:sp>
      <p:pic>
        <p:nvPicPr>
          <p:cNvPr id="22530" name="Picture 2" descr="https://static10.tgcnt.ru/posts/_0/b7/b7c5d167e70016b1547a581e64953b0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154" y="2418272"/>
            <a:ext cx="3428345" cy="342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80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45912"/>
            <a:ext cx="7600950" cy="59016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Военные действия в Чехословакии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75419"/>
            <a:ext cx="7886700" cy="467235"/>
          </a:xfrm>
        </p:spPr>
        <p:txBody>
          <a:bodyPr>
            <a:normAutofit/>
          </a:bodyPr>
          <a:lstStyle/>
          <a:p>
            <a:r>
              <a:rPr lang="ru-RU" sz="2400" dirty="0"/>
              <a:t>Пражская </a:t>
            </a:r>
            <a:r>
              <a:rPr lang="ru-RU" sz="2400" dirty="0" smtClean="0"/>
              <a:t>операция - </a:t>
            </a:r>
            <a:r>
              <a:rPr lang="ru-RU" sz="2400" dirty="0"/>
              <a:t>6 по 11 мая 1945 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" y="2081999"/>
            <a:ext cx="7448550" cy="368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3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3122" y="225492"/>
            <a:ext cx="8487641" cy="1201526"/>
          </a:xfrm>
        </p:spPr>
        <p:txBody>
          <a:bodyPr>
            <a:noAutofit/>
          </a:bodyPr>
          <a:lstStyle/>
          <a:p>
            <a:pPr algn="l"/>
            <a:r>
              <a:rPr lang="ru-RU" sz="2000" dirty="0"/>
              <a:t>1‑Украинский (командующий – маршал Иван Конев</a:t>
            </a:r>
            <a:r>
              <a:rPr lang="ru-RU" sz="2000" dirty="0" smtClean="0"/>
              <a:t>),</a:t>
            </a:r>
          </a:p>
          <a:p>
            <a:pPr algn="l"/>
            <a:r>
              <a:rPr lang="ru-RU" sz="2000" dirty="0" smtClean="0"/>
              <a:t> </a:t>
            </a:r>
            <a:r>
              <a:rPr lang="ru-RU" sz="2000" dirty="0"/>
              <a:t>2‑ Украинский (командующий – маршал Родион Малиновский) </a:t>
            </a:r>
            <a:endParaRPr lang="ru-RU" sz="2000" dirty="0" smtClean="0"/>
          </a:p>
          <a:p>
            <a:pPr algn="l"/>
            <a:r>
              <a:rPr lang="ru-RU" sz="2000" dirty="0" smtClean="0"/>
              <a:t>и </a:t>
            </a:r>
            <a:r>
              <a:rPr lang="ru-RU" sz="2000" dirty="0"/>
              <a:t>4‑го Украинский (командующий – генерал армии Андрей Еременко).</a:t>
            </a:r>
          </a:p>
        </p:txBody>
      </p:sp>
      <p:pic>
        <p:nvPicPr>
          <p:cNvPr id="4" name="Picture 4" descr="https://upload.wikimedia.org/wikipedia/commons/c/c8/%D0%9C%D0%B0%D1%80%D1%88%D0%B0%D0%BB_%D0%A1%D0%BE%D0%B2%D0%B5%D1%82%D1%81%D0%BA%D0%BE%D0%B3%D0%BE_%D0%A1%D0%BE%D1%8E%D0%B7%D0%B0_%D0%A0%D0%BE%D0%B4%D0%B8%D0%BE%D0%BD_%D0%AF%D0%BA%D0%BE%D0%B2%D0%BB%D0%B5%D0%B2%D0%B8%D1%87_%D0%9C%D0%B0%D0%BB%D0%B8%D0%BD%D0%BE%D0%B2%D1%81%D0%BA%D0%B8%D0%B9.jp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300" y="1898073"/>
            <a:ext cx="2242734" cy="293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https://www.booksite.ru/konev/album/27.jp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41" y="1898073"/>
            <a:ext cx="2163711" cy="293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s://i01.fotocdn.net/s121/8c57dacb493fdd9c/public_pin_l/27584659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498" y="1898074"/>
            <a:ext cx="2033642" cy="293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26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3232" y="197783"/>
            <a:ext cx="6326332" cy="2379162"/>
          </a:xfrm>
        </p:spPr>
        <p:txBody>
          <a:bodyPr>
            <a:normAutofit/>
          </a:bodyPr>
          <a:lstStyle/>
          <a:p>
            <a:r>
              <a:rPr lang="ru-RU" dirty="0"/>
              <a:t>Адольф Гитлер приказал оборонять город до последнего. Народное восстание в Чехии </a:t>
            </a:r>
            <a:r>
              <a:rPr lang="ru-RU" dirty="0" smtClean="0"/>
              <a:t>началось 1 </a:t>
            </a:r>
            <a:r>
              <a:rPr lang="ru-RU" dirty="0"/>
              <a:t>мая, а 5 мая оно охватило и Прагу. В ночь на 6 мая ополченцы обратились по радио к советскому командованию с просьбой о помощи. В 20 часов 8 мая советское командование обратилось к немецким войскам с предложением прекратить сопротивление и сложить оружие.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78874" y="2202873"/>
            <a:ext cx="4267200" cy="2646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итоги: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 часам 9 мая советские войска при активной поддержке населения полностью очистили столицу Чехословакии от оккупантов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10–11 мая основные силы войск противника начали сдаваться в плен. 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578" name="Picture 2" descr="http://calendar.somb.ru/images/2020/5/6praga.jpg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99"/>
          <a:stretch/>
        </p:blipFill>
        <p:spPr bwMode="auto">
          <a:xfrm>
            <a:off x="4862059" y="2396838"/>
            <a:ext cx="4075009" cy="281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42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5636" y="387927"/>
            <a:ext cx="8340437" cy="1371599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/>
              <a:t>Отступая, германские подразделения применяли на территории Северной Финляндии тактику «выжженной земли».</a:t>
            </a:r>
          </a:p>
          <a:p>
            <a:pPr algn="l"/>
            <a:r>
              <a:rPr lang="ru-RU" sz="2000" b="1" dirty="0"/>
              <a:t>Подвиг командира танковой роты Алексея Гавриловича Харлова </a:t>
            </a:r>
          </a:p>
          <a:p>
            <a:pPr algn="l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3429" r="14675"/>
          <a:stretch/>
        </p:blipFill>
        <p:spPr>
          <a:xfrm>
            <a:off x="290946" y="1645145"/>
            <a:ext cx="3602182" cy="375769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893127" y="1484881"/>
            <a:ext cx="4987635" cy="4315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Итоги: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удалось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сокрушить финскую оборону и освободить Выборг. Петрозаводск, Медвежьегорск и другие населённые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пункты.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 сентября 1944 года при участии Великобритании, было подписано Московское перемирие Финским войскам предписывалось отойти за границу 1940 года и приступить к разоружению германских частей на своей территории</a:t>
            </a:r>
            <a:endParaRPr lang="ru-RU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41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235" y="387928"/>
            <a:ext cx="8756073" cy="554182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dirty="0" smtClean="0"/>
              <a:t>Военные действия в Норвегии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63235" y="1098328"/>
            <a:ext cx="2507674" cy="3279707"/>
          </a:xfrm>
        </p:spPr>
        <p:txBody>
          <a:bodyPr>
            <a:normAutofit/>
          </a:bodyPr>
          <a:lstStyle/>
          <a:p>
            <a:pPr algn="l"/>
            <a:r>
              <a:rPr lang="ru-RU" sz="2800" dirty="0" err="1" smtClean="0"/>
              <a:t>Петсамо-Киркенесская</a:t>
            </a:r>
            <a:r>
              <a:rPr lang="ru-RU" sz="2800" dirty="0"/>
              <a:t> операция с 7 октября по 8 ноября </a:t>
            </a:r>
            <a:r>
              <a:rPr lang="ru-RU" sz="2800" dirty="0" smtClean="0"/>
              <a:t>1944 г.</a:t>
            </a:r>
          </a:p>
          <a:p>
            <a:pPr algn="l"/>
            <a:r>
              <a:rPr lang="ru-RU" sz="2800" dirty="0" smtClean="0"/>
              <a:t> </a:t>
            </a:r>
            <a:endParaRPr lang="ru-RU" sz="2800" dirty="0"/>
          </a:p>
        </p:txBody>
      </p:sp>
      <p:pic>
        <p:nvPicPr>
          <p:cNvPr id="4" name="Рисунок 3" descr="Петсамо-Киркенесская операция (1944) 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09" y="942109"/>
            <a:ext cx="6248399" cy="5486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820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8541" y="377893"/>
            <a:ext cx="7886700" cy="590457"/>
          </a:xfrm>
        </p:spPr>
        <p:txBody>
          <a:bodyPr/>
          <a:lstStyle/>
          <a:p>
            <a:r>
              <a:rPr lang="ru-RU" b="1" dirty="0"/>
              <a:t>участвовали войска 14-й армии под командованием генерал-лейтенанта Владимира Щербакова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590" y="968350"/>
            <a:ext cx="6303591" cy="472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22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5523" y="211638"/>
            <a:ext cx="7886700" cy="1824980"/>
          </a:xfrm>
        </p:spPr>
        <p:txBody>
          <a:bodyPr>
            <a:normAutofit/>
          </a:bodyPr>
          <a:lstStyle/>
          <a:p>
            <a:pPr algn="l"/>
            <a:r>
              <a:rPr lang="ru-RU" sz="2400" dirty="0"/>
              <a:t>Десантники и разведчики проявили высочайший героизм, командиры катеров и отрядов высокое </a:t>
            </a:r>
            <a:r>
              <a:rPr lang="ru-RU" sz="2400" dirty="0" smtClean="0"/>
              <a:t>мастерство, </a:t>
            </a:r>
            <a:r>
              <a:rPr lang="ru-RU" sz="2400" dirty="0"/>
              <a:t>местные жители приграничных районов: рыбаки, портовые рабочие, шахтеры нередко помогали советским воинам громить фашистов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029200" y="2204782"/>
            <a:ext cx="3754582" cy="3883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итоги: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результате были освобождены от германских оккупантов советское Заполярье и северные районы Норвегии (Восточный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Финнмарк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i.pinimg.com/736x/b3/6c/84/b36c846f58ef07ea4ba838eae5f4f7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41" y="1904500"/>
            <a:ext cx="4483677" cy="448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57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45911"/>
            <a:ext cx="7886700" cy="576307"/>
          </a:xfrm>
        </p:spPr>
        <p:txBody>
          <a:bodyPr>
            <a:noAutofit/>
          </a:bodyPr>
          <a:lstStyle/>
          <a:p>
            <a:pPr algn="l"/>
            <a:r>
              <a:rPr lang="ru-RU" sz="3600" dirty="0" smtClean="0"/>
              <a:t>Военные действия в Польше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223020"/>
            <a:ext cx="7886700" cy="647344"/>
          </a:xfrm>
        </p:spPr>
        <p:txBody>
          <a:bodyPr>
            <a:noAutofit/>
          </a:bodyPr>
          <a:lstStyle/>
          <a:p>
            <a:r>
              <a:rPr lang="ru-RU" sz="2400" dirty="0"/>
              <a:t>Белорусская операция («Багратион»), 23 июня по 29 августа 1944 г.</a:t>
            </a:r>
          </a:p>
        </p:txBody>
      </p:sp>
      <p:pic>
        <p:nvPicPr>
          <p:cNvPr id="2050" name="Picture 2" descr="https://avatars.dzeninfra.ru/get-zen_doc/8220767/pub_63fcde513b6ad87fb5bab96c_63ff28c4c8cfc80857c3e819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36" y="2138849"/>
            <a:ext cx="7490114" cy="394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9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68036" y="401782"/>
            <a:ext cx="7975023" cy="900545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/>
              <a:t>Операцию «Багратион» начал командующий 1-м Белорусским фронтом Константин Рокоссовский</a:t>
            </a:r>
          </a:p>
        </p:txBody>
      </p:sp>
      <p:pic>
        <p:nvPicPr>
          <p:cNvPr id="3074" name="Picture 2" descr="https://sun9-43.userapi.com/impg/nwoMrMYaKIcHvrBEcpgNO1gawHC5aGbzMlt4cw/SrjKDR9NG6U.jpg?size=1024x576&amp;quality=95&amp;sign=847b18345e1ca91ccb6c45ab095c858a&amp;c_uniq_tag=rXJ-IffTs1kXi9xdufVS2_-bsLO6_wEsK1jsRJkE_uU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2" r="65800"/>
          <a:stretch/>
        </p:blipFill>
        <p:spPr bwMode="auto">
          <a:xfrm>
            <a:off x="446520" y="1302327"/>
            <a:ext cx="3335770" cy="501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00" y="1723211"/>
            <a:ext cx="3851564" cy="3063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Итог: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была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освобождена восточная часть Польши, к востоку от Вислы.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06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.potx" id="{53514560-E91B-4DCD-9468-D3712ABF5147}" vid="{5C2E5682-8CA6-4991-855B-E1F0BBD6872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33E0A40001E814E995471E0489B1028" ma:contentTypeVersion="1" ma:contentTypeDescription="Создание документа." ma:contentTypeScope="" ma:versionID="1ef7d38ec03c930eb334f4ee5131ff55">
  <xsd:schema xmlns:xsd="http://www.w3.org/2001/XMLSchema" xmlns:xs="http://www.w3.org/2001/XMLSchema" xmlns:p="http://schemas.microsoft.com/office/2006/metadata/properties" xmlns:ns2="d93f08c7-4dc9-4366-b183-71f4e46057df" targetNamespace="http://schemas.microsoft.com/office/2006/metadata/properties" ma:root="true" ma:fieldsID="901426136c3cb9e8a8df3f1a14d2308d" ns2:_="">
    <xsd:import namespace="d93f08c7-4dc9-4366-b183-71f4e46057d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f08c7-4dc9-4366-b183-71f4e46057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03DC089-CDC7-41EF-8F8A-B8F06CA5F834}"/>
</file>

<file path=customXml/itemProps2.xml><?xml version="1.0" encoding="utf-8"?>
<ds:datastoreItem xmlns:ds="http://schemas.openxmlformats.org/officeDocument/2006/customXml" ds:itemID="{B885EAFE-3962-4485-9B80-768C482772A4}"/>
</file>

<file path=customXml/itemProps3.xml><?xml version="1.0" encoding="utf-8"?>
<ds:datastoreItem xmlns:ds="http://schemas.openxmlformats.org/officeDocument/2006/customXml" ds:itemID="{165F828E-7CE0-4A34-A788-636BDE5BCBFE}"/>
</file>

<file path=docProps/app.xml><?xml version="1.0" encoding="utf-8"?>
<Properties xmlns="http://schemas.openxmlformats.org/officeDocument/2006/extended-properties" xmlns:vt="http://schemas.openxmlformats.org/officeDocument/2006/docPropsVTypes">
  <Template>2</Template>
  <TotalTime>185</TotalTime>
  <Words>1292</Words>
  <Application>Microsoft Office PowerPoint</Application>
  <PresentationFormat>Экран (4:3)</PresentationFormat>
  <Paragraphs>94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9" baseType="lpstr">
      <vt:lpstr>Arial</vt:lpstr>
      <vt:lpstr>Arial Black</vt:lpstr>
      <vt:lpstr>Calibri</vt:lpstr>
      <vt:lpstr>Times New Roman</vt:lpstr>
      <vt:lpstr>2</vt:lpstr>
      <vt:lpstr> « Роль Красной Армии в освобождении сран Европы от фашизма 1944-1945 г.г.»</vt:lpstr>
      <vt:lpstr>Военные действия против Финляндии</vt:lpstr>
      <vt:lpstr>Презентация PowerPoint</vt:lpstr>
      <vt:lpstr>Презентация PowerPoint</vt:lpstr>
      <vt:lpstr>Военные действия в Норвегии</vt:lpstr>
      <vt:lpstr>Презентация PowerPoint</vt:lpstr>
      <vt:lpstr>Презентация PowerPoint</vt:lpstr>
      <vt:lpstr>Военные действия в Польше</vt:lpstr>
      <vt:lpstr>Презентация PowerPoint</vt:lpstr>
      <vt:lpstr>Варшавское восстание</vt:lpstr>
      <vt:lpstr>Висло-Одерская наступательная операция</vt:lpstr>
      <vt:lpstr>Презентация PowerPoint</vt:lpstr>
      <vt:lpstr>Презентация PowerPoint</vt:lpstr>
      <vt:lpstr>Военные действия в Румынии</vt:lpstr>
      <vt:lpstr>Презентация PowerPoint</vt:lpstr>
      <vt:lpstr>Презентация PowerPoint</vt:lpstr>
      <vt:lpstr>Военные действия в Болгарии</vt:lpstr>
      <vt:lpstr>Презентация PowerPoint</vt:lpstr>
      <vt:lpstr>Презентация PowerPoint</vt:lpstr>
      <vt:lpstr>Военные действия в Венгрии</vt:lpstr>
      <vt:lpstr>Презентация PowerPoint</vt:lpstr>
      <vt:lpstr>Презентация PowerPoint</vt:lpstr>
      <vt:lpstr>Военные действия в Австрии</vt:lpstr>
      <vt:lpstr>Презентация PowerPoint</vt:lpstr>
      <vt:lpstr>Презентация PowerPoint</vt:lpstr>
      <vt:lpstr>Презентация PowerPoint</vt:lpstr>
      <vt:lpstr>Военные действия в Югославии</vt:lpstr>
      <vt:lpstr>Презентация PowerPoint</vt:lpstr>
      <vt:lpstr>Презентация PowerPoint</vt:lpstr>
      <vt:lpstr>Военные действия в Германии</vt:lpstr>
      <vt:lpstr>Презентация PowerPoint</vt:lpstr>
      <vt:lpstr>Военные действия в Чехословакии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День Победы</dc:title>
  <dc:creator>Эрика</dc:creator>
  <cp:lastModifiedBy>Home</cp:lastModifiedBy>
  <cp:revision>22</cp:revision>
  <dcterms:created xsi:type="dcterms:W3CDTF">2020-02-16T15:39:09Z</dcterms:created>
  <dcterms:modified xsi:type="dcterms:W3CDTF">2023-09-23T17:13:35Z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0x010100533E0A40001E814E995471E0489B1028</vt:lpwstr>
  </property>
</Properties>
</file>