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0"/>
  </p:notesMasterIdLst>
  <p:sldIdLst>
    <p:sldId id="256" r:id="rId2"/>
    <p:sldId id="318" r:id="rId3"/>
    <p:sldId id="310" r:id="rId4"/>
    <p:sldId id="311" r:id="rId5"/>
    <p:sldId id="312" r:id="rId6"/>
    <p:sldId id="309" r:id="rId7"/>
    <p:sldId id="296" r:id="rId8"/>
    <p:sldId id="266" r:id="rId9"/>
    <p:sldId id="292" r:id="rId10"/>
    <p:sldId id="313" r:id="rId11"/>
    <p:sldId id="314" r:id="rId12"/>
    <p:sldId id="295" r:id="rId13"/>
    <p:sldId id="297" r:id="rId14"/>
    <p:sldId id="298" r:id="rId15"/>
    <p:sldId id="305" r:id="rId16"/>
    <p:sldId id="299" r:id="rId17"/>
    <p:sldId id="304" r:id="rId18"/>
    <p:sldId id="300" r:id="rId19"/>
    <p:sldId id="301" r:id="rId20"/>
    <p:sldId id="302" r:id="rId21"/>
    <p:sldId id="308" r:id="rId22"/>
    <p:sldId id="293" r:id="rId23"/>
    <p:sldId id="294" r:id="rId24"/>
    <p:sldId id="306" r:id="rId25"/>
    <p:sldId id="307" r:id="rId26"/>
    <p:sldId id="315" r:id="rId27"/>
    <p:sldId id="316" r:id="rId28"/>
    <p:sldId id="317" r:id="rId29"/>
  </p:sldIdLst>
  <p:sldSz cx="12192000" cy="6858000"/>
  <p:notesSz cx="6797675" cy="9926638"/>
  <p:custDataLst>
    <p:tags r:id="rId3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9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C5333-AE7C-4C44-BA5C-BE306A1CB0F8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0ACFA-33D4-444C-BD34-01F35CF7E2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9474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0194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66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60187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9840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4701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938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60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12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313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74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812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69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4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03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83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44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C0202-8003-4A87-87E6-AC479D015B6C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D8D368-E3C7-4FE4-8565-0A8E4C336D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30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rolsen-archives.org/ru/learn-participate/exhibitions-campaigns/permanent-exhibition-a-paper-monumen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rolsen-archives.org/ru/learn-participate/exhibitions-campaigns/permanent-exhibition-a-paper-monument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ections.arolsen-archives.org/en/search/" TargetMode="External"/><Relationship Id="rId2" Type="http://schemas.openxmlformats.org/officeDocument/2006/relationships/hyperlink" Target="http://spasiteli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8047" y="1443318"/>
            <a:ext cx="8976565" cy="24294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Работа с документами по </a:t>
            </a:r>
            <a:r>
              <a:rPr lang="ru-RU" b="1" smtClean="0"/>
              <a:t>теме Холокоста</a:t>
            </a:r>
            <a:r>
              <a:rPr lang="ru-RU" sz="3200" b="1" smtClean="0"/>
              <a:t/>
            </a:r>
            <a:br>
              <a:rPr lang="ru-RU" sz="3200" b="1" smtClean="0"/>
            </a:br>
            <a:r>
              <a:rPr lang="ru-RU" sz="3200" smtClean="0"/>
              <a:t>(в рамках подготовки Недели Памяти 2021 г.)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11617" y="5396752"/>
            <a:ext cx="4660031" cy="1149822"/>
          </a:xfrm>
        </p:spPr>
        <p:txBody>
          <a:bodyPr>
            <a:noAutofit/>
          </a:bodyPr>
          <a:lstStyle/>
          <a:p>
            <a:r>
              <a:rPr lang="ru-RU" dirty="0" smtClean="0"/>
              <a:t>Н. П. </a:t>
            </a:r>
            <a:r>
              <a:rPr lang="ru-RU" dirty="0" err="1" smtClean="0"/>
              <a:t>Пигалева</a:t>
            </a:r>
            <a:r>
              <a:rPr lang="ru-RU" dirty="0" smtClean="0"/>
              <a:t>, к.и.н., зав. кафедрой теории и методики обучения ОГБОУ ДПО «Костромской областной ИРО»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072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3" y="624110"/>
            <a:ext cx="8915400" cy="1016431"/>
          </a:xfrm>
        </p:spPr>
        <p:txBody>
          <a:bodyPr/>
          <a:lstStyle/>
          <a:p>
            <a:r>
              <a:rPr lang="ru-RU" dirty="0" smtClean="0"/>
              <a:t>Задание (</a:t>
            </a:r>
            <a:r>
              <a:rPr lang="ru-RU" sz="2400" dirty="0" smtClean="0"/>
              <a:t>Возможность выбора – риск)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74260" y="1891553"/>
            <a:ext cx="9030352" cy="4240306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Посмотрите таблицу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Какие колонки (колонку) вы будете заполнять (почему выбрали?)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Просмотрите документы и фотографии, выберите себе для работы то, что считаете нужным для </a:t>
            </a:r>
            <a:r>
              <a:rPr lang="ru-RU" sz="2400" dirty="0" smtClean="0">
                <a:solidFill>
                  <a:schemeClr val="tx1"/>
                </a:solidFill>
              </a:rPr>
              <a:t>себя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Заполните по документу выбранные колонки 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Сформулируйте вопросы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Как ответить на появившиеся вопросы? Сможете ли сейчас?</a:t>
            </a:r>
          </a:p>
          <a:p>
            <a:r>
              <a:rPr lang="ru-RU" sz="2400" i="1" dirty="0" smtClean="0">
                <a:solidFill>
                  <a:schemeClr val="tx1"/>
                </a:solidFill>
              </a:rPr>
              <a:t>КАРТА – информация к размышлению</a:t>
            </a:r>
            <a:endParaRPr lang="ru-RU" sz="24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61365"/>
            <a:ext cx="9675812" cy="573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Рабочий лист (инд. </a:t>
            </a:r>
            <a:r>
              <a:rPr lang="ru-RU" sz="3200" b="1" dirty="0"/>
              <a:t>и</a:t>
            </a:r>
            <a:r>
              <a:rPr lang="ru-RU" sz="3200" b="1" dirty="0" smtClean="0"/>
              <a:t>ли коллективный)</a:t>
            </a:r>
            <a:endParaRPr lang="ru-RU" sz="3200" b="1" dirty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380562" y="672353"/>
          <a:ext cx="10416991" cy="5990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165"/>
                <a:gridCol w="1240120"/>
                <a:gridCol w="1364128"/>
                <a:gridCol w="1217707"/>
                <a:gridCol w="1730189"/>
                <a:gridCol w="1392517"/>
                <a:gridCol w="1736165"/>
              </a:tblGrid>
              <a:tr h="83371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Цифры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Термины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События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Факты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Территории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Социальные группы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(Люди)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Чувства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8729"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Вопросы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Вопросы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0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0-tub-ru.yandex.net/i?id=4d631660c98b94baf1dae96043bd94fc-l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01705"/>
            <a:ext cx="7773988" cy="6454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612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9435" y="161365"/>
            <a:ext cx="9075178" cy="1299882"/>
          </a:xfrm>
        </p:spPr>
        <p:txBody>
          <a:bodyPr>
            <a:normAutofit fontScale="90000"/>
          </a:bodyPr>
          <a:lstStyle/>
          <a:p>
            <a:r>
              <a:rPr lang="ru-RU" sz="2000" b="1" cap="all" dirty="0"/>
              <a:t>ИЗ ПРОТОКОЛА ДОПРОСА </a:t>
            </a:r>
            <a:r>
              <a:rPr lang="ru-RU" sz="2000" b="1" cap="all" dirty="0" smtClean="0"/>
              <a:t/>
            </a:r>
            <a:br>
              <a:rPr lang="ru-RU" sz="2000" b="1" cap="all" dirty="0" smtClean="0"/>
            </a:br>
            <a:r>
              <a:rPr lang="ru-RU" sz="2000" b="1" cap="all" dirty="0" smtClean="0"/>
              <a:t>ПЕРЕБЕЖЧИКА </a:t>
            </a:r>
            <a:r>
              <a:rPr lang="ru-RU" sz="2000" b="1" cap="all" dirty="0"/>
              <a:t>4 РОТЫ 3-ГО ПЕХОТНОГО </a:t>
            </a:r>
            <a:r>
              <a:rPr lang="ru-RU" sz="2000" b="1" cap="all" dirty="0" smtClean="0"/>
              <a:t>ПОЛКА</a:t>
            </a:r>
            <a:br>
              <a:rPr lang="ru-RU" sz="2000" b="1" cap="all" dirty="0" smtClean="0"/>
            </a:br>
            <a:r>
              <a:rPr lang="ru-RU" sz="2000" b="1" cap="all" dirty="0" smtClean="0"/>
              <a:t> </a:t>
            </a:r>
            <a:r>
              <a:rPr lang="ru-RU" sz="2000" b="1" cap="all" dirty="0"/>
              <a:t>ОБЕР-ЕФРЕЙТОРА ГЕНРИХА </a:t>
            </a:r>
            <a:r>
              <a:rPr lang="ru-RU" sz="2000" b="1" cap="all" dirty="0" smtClean="0"/>
              <a:t>АНИСА </a:t>
            </a:r>
            <a:r>
              <a:rPr lang="ru-RU" sz="2000" cap="all" dirty="0" smtClean="0"/>
              <a:t/>
            </a:r>
            <a:br>
              <a:rPr lang="ru-RU" sz="2000" cap="all" dirty="0" smtClean="0"/>
            </a:br>
            <a:r>
              <a:rPr lang="ru-RU" sz="1600" dirty="0" smtClean="0"/>
              <a:t>16.03.1944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Перешел 1 марта 1944 г. в р-не </a:t>
            </a:r>
            <a:r>
              <a:rPr lang="ru-RU" sz="1600" dirty="0" err="1"/>
              <a:t>Штавин</a:t>
            </a:r>
            <a:r>
              <a:rPr lang="ru-RU" sz="1600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235" y="1461247"/>
            <a:ext cx="10703860" cy="5307106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1908 г. рождения, столяр, холост, служил в караульном батальоне СС концлагеря </a:t>
            </a:r>
            <a:r>
              <a:rPr lang="ru-RU" sz="1600" dirty="0" err="1" smtClean="0"/>
              <a:t>Аушвиц</a:t>
            </a:r>
            <a:r>
              <a:rPr lang="ru-RU" sz="1600" dirty="0" smtClean="0"/>
              <a:t> (Верхняя Саксония)</a:t>
            </a:r>
          </a:p>
          <a:p>
            <a:r>
              <a:rPr lang="ru-RU" sz="1600" dirty="0" smtClean="0"/>
              <a:t>Рассказ: В лагере содержатся в основном евреи, а также цыгане, небольшое количество русских военнопленных, небольшое количество немцев-политзаключенных. Общее число заключенных превышает 100.000 человек.</a:t>
            </a:r>
          </a:p>
          <a:p>
            <a:pPr marL="0" indent="0">
              <a:buNone/>
            </a:pPr>
            <a:r>
              <a:rPr lang="ru-RU" sz="1600" dirty="0" smtClean="0"/>
              <a:t>Лагерь </a:t>
            </a:r>
            <a:r>
              <a:rPr lang="ru-RU" sz="1600" dirty="0" err="1" smtClean="0"/>
              <a:t>Аушвиц</a:t>
            </a:r>
            <a:r>
              <a:rPr lang="ru-RU" sz="1600" dirty="0" smtClean="0"/>
              <a:t> состоит из 2 отделений, обнесен колючей проволокой в три ряда. Заключенные используются на земляных работах, строят дороги, эвакуированный с запада завод Эссена. Сколько получают продуктов не знаю, но, конечно, меньше, чем нужно для поддержания человеческих сил. Когда я прибыл с другом сюда – на территории лагеря было ужасное зловонье. Запах шел из </a:t>
            </a:r>
            <a:r>
              <a:rPr lang="ru-RU" sz="1600" dirty="0" err="1" smtClean="0"/>
              <a:t>крематириев</a:t>
            </a:r>
            <a:r>
              <a:rPr lang="ru-RU" sz="1600" dirty="0" smtClean="0"/>
              <a:t>, где сжигались трупы убитых заключенных.</a:t>
            </a:r>
          </a:p>
          <a:p>
            <a:pPr marL="0" indent="0">
              <a:buNone/>
            </a:pPr>
            <a:r>
              <a:rPr lang="ru-RU" sz="1600" dirty="0" smtClean="0"/>
              <a:t>На вокзал привозили ежедневно по 4 эшелона по 40 вагонов, в каждом – 50 человек. При мне привозили главным образом румынских евреев, потом евреев из других стран. Всех их разбивали на группы: 1) больные, 2) матери с детьми до 12 лет; 3) физически здоровые мужчины и женщины. Больных тут же отправляли в газовые камеры, отравляли специальным газом. Люди из 3 группы перетаскивали трупы в крематории, где их сжигали. Потом в газовые камеры вводили евреев из 2-й группы и тоже отравляли. Остальные евреи из 3-й группы использовались на работах до истощения, а потом тоже истреблялись. Их трупы перетаскивались евреями из 3-й группы прибывших новыми эшелонами.</a:t>
            </a:r>
          </a:p>
          <a:p>
            <a:pPr marL="0" indent="0">
              <a:buNone/>
            </a:pPr>
            <a:r>
              <a:rPr lang="ru-RU" sz="1500" dirty="0" smtClean="0"/>
              <a:t>Я знаю очень мало, т. к. был в охране лагеря всего 3 недели, затем был отправлен на фронт. СС-овцы рассказывали очень мало, видно, боялись ответственности за преступления…</a:t>
            </a:r>
          </a:p>
          <a:p>
            <a:r>
              <a:rPr lang="ru-RU" sz="1400" i="1" dirty="0"/>
              <a:t>Допрос вел зам. нач. </a:t>
            </a:r>
            <a:r>
              <a:rPr lang="ru-RU" sz="1400" i="1" dirty="0" err="1"/>
              <a:t>разведотдела</a:t>
            </a:r>
            <a:r>
              <a:rPr lang="ru-RU" sz="1400" i="1" dirty="0"/>
              <a:t> штаба 50-й </a:t>
            </a:r>
            <a:r>
              <a:rPr lang="ru-RU" sz="1400" i="1" dirty="0" smtClean="0"/>
              <a:t>армии подполковник Блинов.</a:t>
            </a:r>
            <a:endParaRPr lang="ru-RU" sz="1400" i="1" dirty="0"/>
          </a:p>
          <a:p>
            <a:endParaRPr lang="ru-RU" sz="1400" dirty="0" smtClean="0"/>
          </a:p>
          <a:p>
            <a:endParaRPr lang="ru-RU" sz="1500" dirty="0" smtClean="0"/>
          </a:p>
          <a:p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xmlns="" val="14579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730" y="292416"/>
            <a:ext cx="8851059" cy="837137"/>
          </a:xfrm>
        </p:spPr>
        <p:txBody>
          <a:bodyPr>
            <a:normAutofit fontScale="90000"/>
          </a:bodyPr>
          <a:lstStyle/>
          <a:p>
            <a:r>
              <a:rPr lang="ru-RU" sz="2000" b="1" cap="all" dirty="0"/>
              <a:t>ПИСЬМО, НАЙДЕННОЕ В ОСВЕНЦИМЕ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dirty="0"/>
              <a:t> </a:t>
            </a:r>
            <a:r>
              <a:rPr lang="ru-RU" sz="2000" dirty="0" smtClean="0"/>
              <a:t>26.01.1945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12" y="1048870"/>
            <a:ext cx="9326189" cy="539675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Я написал это, находясь в «</a:t>
            </a:r>
            <a:r>
              <a:rPr lang="ru-RU" dirty="0" err="1"/>
              <a:t>зондеркоммандо</a:t>
            </a:r>
            <a:r>
              <a:rPr lang="ru-RU" dirty="0"/>
              <a:t>». Я хотел оставить это, как и многие другие записки, на память для будущего мирного мира, чтобы он знал, что здесь происходило. Я закопал это в яму с пеплом, как в самом надежном месте, где, наверное, будут вести раскопки, чтобы найти следы миллионов погибших</a:t>
            </a:r>
            <a:r>
              <a:rPr lang="ru-RU" dirty="0" smtClean="0"/>
              <a:t>…</a:t>
            </a:r>
          </a:p>
          <a:p>
            <a:r>
              <a:rPr lang="ru-RU" dirty="0"/>
              <a:t>Дорогой находчик, ищите везде. На каждом клочке площади. Лежат там (закопаны) десятки моих и других документов, которые бросят свет на все, что здесь происходило и случилось... Мы сами не надеемся дожить до момента свободы. Несмотря на хорошие известия, которые прорываются к нам, мы видим, что мир дает варварам возможность широкой рукой уничтожить и вырывать с корнем остатки еврейского народа. </a:t>
            </a:r>
            <a:endParaRPr lang="ru-RU" dirty="0" smtClean="0"/>
          </a:p>
          <a:p>
            <a:r>
              <a:rPr lang="ru-RU" dirty="0"/>
              <a:t>Мы, «</a:t>
            </a:r>
            <a:r>
              <a:rPr lang="ru-RU" dirty="0" err="1"/>
              <a:t>зондеркоммандо</a:t>
            </a:r>
            <a:r>
              <a:rPr lang="ru-RU" dirty="0"/>
              <a:t>», уже давно хотели кончить с нашей страшной работой, вынужденной ужасом </a:t>
            </a:r>
            <a:r>
              <a:rPr lang="ru-RU" dirty="0" smtClean="0"/>
              <a:t>смерти… </a:t>
            </a:r>
            <a:r>
              <a:rPr lang="ru-RU" dirty="0"/>
              <a:t>Пусть будущее издаст над нами приговор на основании моих записок, и пусть мир видит в них каплю, </a:t>
            </a:r>
            <a:r>
              <a:rPr lang="ru-RU" dirty="0" smtClean="0"/>
              <a:t>минимум </a:t>
            </a:r>
            <a:r>
              <a:rPr lang="ru-RU" dirty="0"/>
              <a:t>того страшного трагического света смерти, в котором мы жили</a:t>
            </a:r>
            <a:r>
              <a:rPr lang="ru-RU" dirty="0" smtClean="0"/>
              <a:t>.</a:t>
            </a:r>
            <a:endParaRPr lang="ru-RU" dirty="0"/>
          </a:p>
          <a:p>
            <a:endParaRPr lang="ru-RU" sz="1400" dirty="0" smtClean="0"/>
          </a:p>
          <a:p>
            <a:r>
              <a:rPr lang="ru-RU" sz="1400" dirty="0" err="1" smtClean="0"/>
              <a:t>Залман</a:t>
            </a:r>
            <a:r>
              <a:rPr lang="ru-RU" sz="1400" dirty="0" smtClean="0"/>
              <a:t> </a:t>
            </a:r>
            <a:r>
              <a:rPr lang="ru-RU" sz="1400" dirty="0"/>
              <a:t>ГРАДОВСКИЙ, 6.9.44 * 7 октября 1944 года вспыхнуло беспрецедентное в своем роде восстание в главном </a:t>
            </a:r>
            <a:r>
              <a:rPr lang="ru-RU" sz="1400" dirty="0" err="1"/>
              <a:t>освенцимском</a:t>
            </a:r>
            <a:r>
              <a:rPr lang="ru-RU" sz="1400" dirty="0"/>
              <a:t> лагере смерти — </a:t>
            </a:r>
            <a:r>
              <a:rPr lang="ru-RU" sz="1400" dirty="0" err="1"/>
              <a:t>Бжезинка</a:t>
            </a:r>
            <a:r>
              <a:rPr lang="ru-RU" sz="1400" dirty="0"/>
              <a:t>, узники из </a:t>
            </a:r>
            <a:r>
              <a:rPr lang="ru-RU" sz="1400" dirty="0" err="1"/>
              <a:t>зондеркоманды</a:t>
            </a:r>
            <a:r>
              <a:rPr lang="ru-RU" sz="1400" dirty="0"/>
              <a:t> попытались вырваться на свободу. Один из руководителей восстания, </a:t>
            </a:r>
            <a:r>
              <a:rPr lang="ru-RU" sz="1400" dirty="0" err="1"/>
              <a:t>Залман</a:t>
            </a:r>
            <a:r>
              <a:rPr lang="ru-RU" sz="1400" dirty="0"/>
              <a:t> </a:t>
            </a:r>
            <a:r>
              <a:rPr lang="ru-RU" sz="1400" dirty="0" err="1"/>
              <a:t>Градовский</a:t>
            </a:r>
            <a:r>
              <a:rPr lang="ru-RU" sz="1400" dirty="0"/>
              <a:t>, автор письма, погиб в перестрелке.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3151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89" y="68299"/>
            <a:ext cx="9164824" cy="108814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defRPr/>
            </a:pPr>
            <a:r>
              <a:rPr lang="ru-RU" b="1" dirty="0" smtClean="0"/>
              <a:t>Шаги в работе с документом: </a:t>
            </a:r>
            <a:br>
              <a:rPr lang="ru-RU" b="1" dirty="0" smtClean="0"/>
            </a:br>
            <a:r>
              <a:rPr lang="ru-RU" b="1" dirty="0" smtClean="0"/>
              <a:t>ПОНИМАНИЕ, КРИТИКА, ИНТЕРПРЕТАЦИЯ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2383" y="1380565"/>
            <a:ext cx="9172229" cy="47684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endParaRPr lang="ru-RU" i="1" dirty="0" smtClean="0"/>
          </a:p>
          <a:p>
            <a:pPr>
              <a:lnSpc>
                <a:spcPct val="90000"/>
              </a:lnSpc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Откуда </a:t>
            </a:r>
            <a:r>
              <a:rPr lang="ru-RU" sz="2000" i="1" dirty="0">
                <a:solidFill>
                  <a:schemeClr val="tx1"/>
                </a:solidFill>
              </a:rPr>
              <a:t>этот документ?</a:t>
            </a:r>
          </a:p>
          <a:p>
            <a:pPr>
              <a:lnSpc>
                <a:spcPct val="90000"/>
              </a:lnSpc>
              <a:defRPr/>
            </a:pPr>
            <a:r>
              <a:rPr lang="ru-RU" sz="2000" i="1" dirty="0">
                <a:solidFill>
                  <a:schemeClr val="tx1"/>
                </a:solidFill>
              </a:rPr>
              <a:t>Кто его автор?</a:t>
            </a:r>
          </a:p>
          <a:p>
            <a:pPr>
              <a:lnSpc>
                <a:spcPct val="90000"/>
              </a:lnSpc>
              <a:defRPr/>
            </a:pPr>
            <a:r>
              <a:rPr lang="ru-RU" sz="2000" i="1" dirty="0">
                <a:solidFill>
                  <a:schemeClr val="tx1"/>
                </a:solidFill>
              </a:rPr>
              <a:t>Как документ сохранился и дошел до нас?</a:t>
            </a:r>
          </a:p>
          <a:p>
            <a:pPr>
              <a:lnSpc>
                <a:spcPct val="90000"/>
              </a:lnSpc>
              <a:defRPr/>
            </a:pPr>
            <a:r>
              <a:rPr lang="ru-RU" sz="2000" i="1" dirty="0">
                <a:solidFill>
                  <a:schemeClr val="tx1"/>
                </a:solidFill>
              </a:rPr>
              <a:t>Насколько искренен автор документа?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schemeClr val="tx1"/>
                </a:solidFill>
              </a:rPr>
              <a:t>Есть ли у автора осознанные или неосознанные причины искажать свое свидетельство?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schemeClr val="tx1"/>
                </a:solidFill>
              </a:rPr>
              <a:t>Позволяло ли занимаемое автором положение располагать достоверной информацией?</a:t>
            </a:r>
          </a:p>
          <a:p>
            <a:pPr>
              <a:lnSpc>
                <a:spcPct val="90000"/>
              </a:lnSpc>
              <a:defRPr/>
            </a:pPr>
            <a:r>
              <a:rPr lang="ru-RU" sz="2000" dirty="0">
                <a:solidFill>
                  <a:schemeClr val="tx1"/>
                </a:solidFill>
              </a:rPr>
              <a:t>Давало ли положение автора повод для лукавства?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000" b="1" dirty="0">
                <a:solidFill>
                  <a:schemeClr val="accent2"/>
                </a:solidFill>
              </a:rPr>
              <a:t>Антуан Про </a:t>
            </a:r>
            <a:br>
              <a:rPr lang="ru-RU" sz="2000" b="1" dirty="0">
                <a:solidFill>
                  <a:schemeClr val="accent2"/>
                </a:solidFill>
              </a:rPr>
            </a:br>
            <a:r>
              <a:rPr lang="ru-RU" sz="2000" b="1" dirty="0">
                <a:solidFill>
                  <a:schemeClr val="accent2"/>
                </a:solidFill>
              </a:rPr>
              <a:t>12 уроков по истории</a:t>
            </a:r>
            <a:endParaRPr lang="ru-RU" sz="2000" dirty="0" smtClean="0">
              <a:solidFill>
                <a:srgbClr val="5C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958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635" y="188259"/>
            <a:ext cx="9379978" cy="78889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 работать с документом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Алгоритм составлен </a:t>
            </a:r>
            <a:r>
              <a:rPr lang="ru-RU" sz="1800" dirty="0"/>
              <a:t>на основе материалов С. Шехтера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3575" y="1443317"/>
            <a:ext cx="8745071" cy="4939553"/>
          </a:xfrm>
        </p:spPr>
        <p:txBody>
          <a:bodyPr/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Кто автор документа? Кто, кроме автора, участвовал в подготовке документа? Что вы знаете об этих людях?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Когда был написан или создан документ? Как это можно понять из его содержания? Какое значение имеет время написания документа для понимания его сути?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Где произошли события, о которых говорится в документе? Как это можно понять из его содержания? Какое значение имеет место, в котором произошли описываемые в документе  события?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Какие факты приведены в документе? Какие выводы можно из них извлечь?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Почему был создан документ? Каков повод для его создания? 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Как изучаемый документ помог больше узнать об историческом событии, к которому он относится?</a:t>
            </a:r>
          </a:p>
          <a:p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КАКИЕ ВОПРОСЫ ПОЯВИЛИСЬ?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4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543427"/>
            <a:ext cx="8915400" cy="88196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Возможность «</a:t>
            </a:r>
            <a:r>
              <a:rPr lang="ru-RU" dirty="0" smtClean="0">
                <a:solidFill>
                  <a:schemeClr val="tx1"/>
                </a:solidFill>
              </a:rPr>
              <a:t>толкования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846729"/>
            <a:ext cx="8877953" cy="4661647"/>
          </a:xfrm>
        </p:spPr>
        <p:txBody>
          <a:bodyPr/>
          <a:lstStyle/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Документ, как и текст можно толковать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Герменевтика </a:t>
            </a:r>
            <a:r>
              <a:rPr lang="ru-RU" sz="2000" dirty="0">
                <a:solidFill>
                  <a:schemeClr val="tx1"/>
                </a:solidFill>
              </a:rPr>
              <a:t>толкует то что не ясно. Ученик толкует чтобы УВИДЕТЬ СВЯЗЬ -  узнать, осмыслить, «</a:t>
            </a:r>
            <a:r>
              <a:rPr lang="ru-RU" sz="2000" b="1" dirty="0" smtClean="0">
                <a:solidFill>
                  <a:schemeClr val="tx1"/>
                </a:solidFill>
              </a:rPr>
              <a:t>вставить </a:t>
            </a:r>
            <a:r>
              <a:rPr lang="ru-RU" sz="2000" b="1" dirty="0">
                <a:solidFill>
                  <a:schemeClr val="tx1"/>
                </a:solidFill>
              </a:rPr>
              <a:t>в свой контекст</a:t>
            </a:r>
            <a:r>
              <a:rPr lang="ru-RU" sz="2000" dirty="0">
                <a:solidFill>
                  <a:schemeClr val="tx1"/>
                </a:solidFill>
              </a:rPr>
              <a:t>», применить. 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Контекст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(лат. </a:t>
            </a:r>
            <a:r>
              <a:rPr lang="en-US" sz="2000" dirty="0" err="1">
                <a:solidFill>
                  <a:schemeClr val="tx1"/>
                </a:solidFill>
              </a:rPr>
              <a:t>contextus</a:t>
            </a:r>
            <a:r>
              <a:rPr lang="en-US" sz="2000" dirty="0">
                <a:solidFill>
                  <a:schemeClr val="tx1"/>
                </a:solidFill>
              </a:rPr>
              <a:t> – </a:t>
            </a:r>
            <a:r>
              <a:rPr lang="ru-RU" sz="2000" dirty="0">
                <a:solidFill>
                  <a:schemeClr val="tx1"/>
                </a:solidFill>
              </a:rPr>
              <a:t>сцепление, соединение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ru-RU" sz="2000" dirty="0">
                <a:solidFill>
                  <a:schemeClr val="tx1"/>
                </a:solidFill>
              </a:rPr>
              <a:t> обстановка, процесс в котором происходит событие и обеспечивается значение </a:t>
            </a:r>
            <a:r>
              <a:rPr lang="ru-RU" sz="2000" dirty="0" smtClean="0">
                <a:solidFill>
                  <a:schemeClr val="tx1"/>
                </a:solidFill>
              </a:rPr>
              <a:t>содержания     </a:t>
            </a:r>
            <a:r>
              <a:rPr lang="ru-RU" sz="2000" dirty="0">
                <a:solidFill>
                  <a:schemeClr val="tx1"/>
                </a:solidFill>
              </a:rPr>
              <a:t>- «связный отрывок</a:t>
            </a:r>
            <a:r>
              <a:rPr lang="ru-RU" sz="2000" dirty="0" smtClean="0">
                <a:solidFill>
                  <a:schemeClr val="tx1"/>
                </a:solidFill>
              </a:rPr>
              <a:t>».</a:t>
            </a:r>
          </a:p>
          <a:p>
            <a:r>
              <a:rPr lang="ru-RU" sz="2000" i="1" dirty="0" smtClean="0">
                <a:solidFill>
                  <a:schemeClr val="tx1"/>
                </a:solidFill>
              </a:rPr>
              <a:t>Где взять (искать) </a:t>
            </a:r>
            <a:r>
              <a:rPr lang="ru-RU" sz="2000" i="1" dirty="0">
                <a:solidFill>
                  <a:schemeClr val="tx1"/>
                </a:solidFill>
              </a:rPr>
              <a:t>недостающую информацию</a:t>
            </a:r>
            <a:r>
              <a:rPr lang="ru-RU" sz="2000" dirty="0">
                <a:solidFill>
                  <a:schemeClr val="tx1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56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905" y="184840"/>
            <a:ext cx="9027459" cy="69370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Работа с фотоматериалами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8070" y="1066800"/>
            <a:ext cx="9395011" cy="501127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1) Какую первичную информацию мы можем получить о фотографии (цветная или черно-белая, сохранность, дата и место съемки, автор, источник происхождения.</a:t>
            </a:r>
          </a:p>
          <a:p>
            <a:r>
              <a:rPr lang="ru-RU" dirty="0">
                <a:solidFill>
                  <a:schemeClr val="tx1"/>
                </a:solidFill>
              </a:rPr>
              <a:t>2) Разбейте фотографию на квадраты и, последовательно изучив их, запишите полученную информацию для каждого квадрата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8581491"/>
              </p:ext>
            </p:extLst>
          </p:nvPr>
        </p:nvGraphicFramePr>
        <p:xfrm>
          <a:off x="2563905" y="3173507"/>
          <a:ext cx="8247530" cy="25639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49334"/>
                <a:gridCol w="1649334"/>
                <a:gridCol w="1649334"/>
                <a:gridCol w="1649334"/>
                <a:gridCol w="1650194"/>
              </a:tblGrid>
              <a:tr h="25639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Кто изображен?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Что делает?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Какие предметы?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Какое окружение?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Что происходит?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22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2189" y="283451"/>
            <a:ext cx="8931742" cy="5502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Из альбома </a:t>
            </a:r>
            <a:r>
              <a:rPr lang="ru-RU" b="1" dirty="0" err="1"/>
              <a:t>Аушвиц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Женщины и дети в лагерной зоне BII по дороге в Крематории IV и V. Стариков и маленьких детей почти всегда сразу же отправляли в газовые камеры, как «непригодных к работе» 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7836" y="1483659"/>
            <a:ext cx="4831975" cy="397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091" t="18441" r="24607" b="19032"/>
          <a:stretch/>
        </p:blipFill>
        <p:spPr bwMode="auto">
          <a:xfrm>
            <a:off x="6194613" y="1483659"/>
            <a:ext cx="5441576" cy="3913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787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6306" y="484093"/>
            <a:ext cx="8877953" cy="1080247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Информация </a:t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18 января по 31 января 2021 года в России </a:t>
            </a:r>
            <a:r>
              <a:rPr lang="ru-RU" sz="2400" dirty="0" smtClean="0"/>
              <a:t>пройдет </a:t>
            </a:r>
            <a:br>
              <a:rPr lang="ru-RU" sz="2400" dirty="0" smtClean="0"/>
            </a:br>
            <a:r>
              <a:rPr lang="ru-RU" sz="2400" i="1" dirty="0" smtClean="0"/>
              <a:t>Неделя </a:t>
            </a:r>
            <a:r>
              <a:rPr lang="ru-RU" sz="2400" i="1" dirty="0"/>
              <a:t>памяти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 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приурочена </a:t>
            </a:r>
            <a:r>
              <a:rPr lang="ru-RU" dirty="0"/>
              <a:t>к Международному дню памяти жертв Холокоста 27 </a:t>
            </a:r>
            <a:r>
              <a:rPr lang="ru-RU" dirty="0" smtClean="0"/>
              <a:t>января. В </a:t>
            </a:r>
            <a:r>
              <a:rPr lang="ru-RU" dirty="0"/>
              <a:t>этот день Красная армия освободила в 1945 году лагерь смерти «</a:t>
            </a:r>
            <a:r>
              <a:rPr lang="ru-RU" dirty="0" err="1"/>
              <a:t>Аушвиц</a:t>
            </a:r>
            <a:r>
              <a:rPr lang="ru-RU" dirty="0"/>
              <a:t>» </a:t>
            </a:r>
            <a:r>
              <a:rPr lang="ru-RU" dirty="0" smtClean="0"/>
              <a:t>(г. Освенцим)</a:t>
            </a:r>
          </a:p>
          <a:p>
            <a:r>
              <a:rPr lang="ru-RU" dirty="0"/>
              <a:t>Дата 27 января связана с еще одним важнейшим событием Великой Отечественной войны. Именно </a:t>
            </a:r>
            <a:r>
              <a:rPr lang="ru-RU" i="1" dirty="0"/>
              <a:t>27 января 1944 года</a:t>
            </a:r>
            <a:r>
              <a:rPr lang="ru-RU" dirty="0"/>
              <a:t> произошло </a:t>
            </a:r>
            <a:r>
              <a:rPr lang="ru-RU" i="1" dirty="0"/>
              <a:t>полное снятие блокады </a:t>
            </a:r>
            <a:r>
              <a:rPr lang="ru-RU" i="1" dirty="0" smtClean="0"/>
              <a:t>Ленинграда</a:t>
            </a:r>
          </a:p>
          <a:p>
            <a:r>
              <a:rPr lang="ru-RU" dirty="0"/>
              <a:t>История показала, что блокада и физическое истребление евреев — элементы одной грандиозной по масштабам общечеловеческой трагедии, начавшейся с нападения нацистской Германии на Советский Союз и завершённой благодаря победам Красной Армии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Мероприятия в ОО, региональная олимпиада и Конкурс творческих работ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36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43434"/>
            <a:ext cx="8881617" cy="779931"/>
          </a:xfrm>
        </p:spPr>
        <p:txBody>
          <a:bodyPr/>
          <a:lstStyle/>
          <a:p>
            <a:r>
              <a:rPr lang="ru-RU" dirty="0" smtClean="0"/>
              <a:t>Фотодокументы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1" y="1380564"/>
            <a:ext cx="8881617" cy="448235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Связаны ли эти фотографии с текстовыми документами?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Подтвердите свой ответ (да- нет)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Где можно найти дополнительную информацию?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???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4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403412"/>
            <a:ext cx="8915401" cy="1111623"/>
          </a:xfrm>
        </p:spPr>
        <p:txBody>
          <a:bodyPr>
            <a:normAutofit fontScale="90000"/>
          </a:bodyPr>
          <a:lstStyle/>
          <a:p>
            <a:r>
              <a:rPr lang="ru-RU" dirty="0"/>
              <a:t>Чтение исторического документа сильно отличается от чтения фактического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Изучение исторического документа вполне может не привести к тому, что все факты будут бесспорно установлены, не оставляя вопросов без ответа и противоречий. Это может, однако, </a:t>
            </a:r>
            <a:r>
              <a:rPr lang="ru-RU" sz="2800" b="1" dirty="0">
                <a:solidFill>
                  <a:schemeClr val="tx1"/>
                </a:solidFill>
              </a:rPr>
              <a:t>вызвать новые вопросы</a:t>
            </a:r>
            <a:r>
              <a:rPr lang="ru-RU" sz="2800" dirty="0">
                <a:solidFill>
                  <a:schemeClr val="tx1"/>
                </a:solidFill>
              </a:rPr>
              <a:t>, что может потребовать от школьников обращения к другим источникам и проведения собственных (в том числе - архивных) исследований самостоятельно.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948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86227"/>
            <a:ext cx="8834718" cy="15991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Задание: заполни(те) таблицу (или ее фрагмент)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41929"/>
            <a:ext cx="8915399" cy="436929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Возможность выбора (индивид. работа)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Возможность выбора документа (просмотр – эмоциональный отклик, возможен вопрос: почему выбрал это документ)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Возможность выбора колонки (или нескольких) для работы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Возможность увидеть свои затруднения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42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61365"/>
            <a:ext cx="9675812" cy="57374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Рабочий лист (инд. </a:t>
            </a:r>
            <a:r>
              <a:rPr lang="ru-RU" sz="3200" b="1" dirty="0"/>
              <a:t>и</a:t>
            </a:r>
            <a:r>
              <a:rPr lang="ru-RU" sz="3200" b="1" dirty="0" smtClean="0"/>
              <a:t>ли коллективный)</a:t>
            </a:r>
            <a:endParaRPr lang="ru-RU" sz="3200" b="1" dirty="0"/>
          </a:p>
          <a:p>
            <a:pPr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5539288"/>
              </p:ext>
            </p:extLst>
          </p:nvPr>
        </p:nvGraphicFramePr>
        <p:xfrm>
          <a:off x="1380562" y="672353"/>
          <a:ext cx="10416991" cy="625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165"/>
                <a:gridCol w="1347697"/>
                <a:gridCol w="1497105"/>
                <a:gridCol w="1492624"/>
                <a:gridCol w="1340224"/>
                <a:gridCol w="1267011"/>
                <a:gridCol w="1736165"/>
              </a:tblGrid>
              <a:tr h="95025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Цифры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Понятия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События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Факты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Действия 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Территории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Социальные группы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(Люди)</a:t>
                      </a:r>
                    </a:p>
                    <a:p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Чувства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Вопросы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4800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1.03.1944 </a:t>
                      </a:r>
                    </a:p>
                    <a:p>
                      <a:r>
                        <a:rPr lang="ru-RU" sz="1600" dirty="0" smtClean="0"/>
                        <a:t>(1908 </a:t>
                      </a:r>
                      <a:r>
                        <a:rPr lang="ru-RU" sz="1600" dirty="0" err="1" smtClean="0"/>
                        <a:t>г.р</a:t>
                      </a:r>
                      <a:r>
                        <a:rPr lang="ru-RU" sz="1600" dirty="0" smtClean="0"/>
                        <a:t>)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sz="1400" dirty="0" smtClean="0"/>
                        <a:t>Общее число </a:t>
                      </a:r>
                      <a:r>
                        <a:rPr lang="ru-RU" sz="1400" b="1" dirty="0" smtClean="0"/>
                        <a:t>100.000</a:t>
                      </a:r>
                    </a:p>
                    <a:p>
                      <a:r>
                        <a:rPr lang="ru-RU" sz="1400" dirty="0" smtClean="0"/>
                        <a:t>4 эшелона по 40 вагонов (</a:t>
                      </a:r>
                      <a:r>
                        <a:rPr lang="ru-RU" sz="1600" dirty="0" smtClean="0"/>
                        <a:t>по 50 человек) 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Перебежчик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Концлагерь </a:t>
                      </a:r>
                      <a:r>
                        <a:rPr lang="ru-RU" sz="1400" dirty="0" err="1" smtClean="0"/>
                        <a:t>Аушвиц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Перешел</a:t>
                      </a:r>
                    </a:p>
                    <a:p>
                      <a:endParaRPr lang="ru-RU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Работают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Сжигают трупы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600" dirty="0" smtClean="0"/>
                        <a:t>Привозят </a:t>
                      </a:r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Р-н </a:t>
                      </a:r>
                      <a:r>
                        <a:rPr lang="ru-RU" sz="1400" dirty="0" err="1" smtClean="0"/>
                        <a:t>Штавин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Верхняя Саксония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Генрих Анис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r>
                        <a:rPr lang="ru-RU" sz="1400" dirty="0" smtClean="0"/>
                        <a:t>Заключенные(в основном евреи)</a:t>
                      </a:r>
                    </a:p>
                    <a:p>
                      <a:r>
                        <a:rPr lang="ru-RU" sz="1400" dirty="0" smtClean="0"/>
                        <a:t>Конкретизация </a:t>
                      </a:r>
                    </a:p>
                    <a:p>
                      <a:r>
                        <a:rPr lang="ru-RU" sz="1400" dirty="0" smtClean="0"/>
                        <a:t>(группы)</a:t>
                      </a:r>
                    </a:p>
                    <a:p>
                      <a:r>
                        <a:rPr lang="ru-RU" sz="1400" dirty="0" smtClean="0"/>
                        <a:t>+ фото</a:t>
                      </a:r>
                    </a:p>
                    <a:p>
                      <a:endParaRPr lang="ru-RU" sz="16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Почему перешел?</a:t>
                      </a:r>
                    </a:p>
                    <a:p>
                      <a:endParaRPr lang="ru-RU" sz="1600" dirty="0" smtClean="0"/>
                    </a:p>
                    <a:p>
                      <a:r>
                        <a:rPr lang="ru-RU" sz="1400" dirty="0" smtClean="0"/>
                        <a:t>Почему в основном евреи?</a:t>
                      </a:r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Почему уничтожают именно</a:t>
                      </a:r>
                      <a:r>
                        <a:rPr lang="ru-RU" sz="1400" baseline="0" dirty="0" smtClean="0"/>
                        <a:t> еврейский народ? </a:t>
                      </a:r>
                      <a:endParaRPr lang="ru-RU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087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Какую</a:t>
                      </a:r>
                      <a:r>
                        <a:rPr lang="ru-RU" sz="1600" baseline="0" dirty="0" smtClean="0"/>
                        <a:t> информацию можно получить? Что для этого сделать?</a:t>
                      </a:r>
                    </a:p>
                    <a:p>
                      <a:r>
                        <a:rPr lang="ru-RU" sz="1200" baseline="0" dirty="0" smtClean="0"/>
                        <a:t>(4 на 40=160 на 50=8000)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</a:p>
                    <a:p>
                      <a:r>
                        <a:rPr lang="ru-RU" dirty="0" smtClean="0"/>
                        <a:t>(Найти,</a:t>
                      </a:r>
                      <a:r>
                        <a:rPr lang="ru-RU" baseline="0" dirty="0" smtClean="0"/>
                        <a:t> если не знаю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Почему</a:t>
                      </a:r>
                      <a:r>
                        <a:rPr lang="ru-RU" sz="1600" baseline="0" dirty="0" smtClean="0"/>
                        <a:t> перешел в этом районе?</a:t>
                      </a:r>
                    </a:p>
                    <a:p>
                      <a:r>
                        <a:rPr lang="ru-RU" sz="1600" baseline="0" dirty="0" smtClean="0"/>
                        <a:t>Посмотреть карту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Какие</a:t>
                      </a:r>
                      <a:r>
                        <a:rPr lang="ru-RU" sz="1600" baseline="0" dirty="0" smtClean="0"/>
                        <a:t> чувства возникли у вас?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380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38538"/>
            <a:ext cx="9178857" cy="2733262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Некоторые итоги (ПР – таблица, МР- рабочий лист, ЛР – чувства (</a:t>
            </a:r>
            <a:r>
              <a:rPr lang="ru-RU" sz="3200" dirty="0" err="1" smtClean="0"/>
              <a:t>проговор</a:t>
            </a:r>
            <a:r>
              <a:rPr lang="ru-RU" sz="3200" dirty="0" smtClean="0"/>
              <a:t>, письменный отклик) </a:t>
            </a:r>
            <a:br>
              <a:rPr lang="ru-RU" sz="3200" dirty="0" smtClean="0"/>
            </a:br>
            <a:r>
              <a:rPr lang="ru-RU" sz="3200" dirty="0" smtClean="0"/>
              <a:t>Есть ли необходимость расширить информацию?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2100271"/>
              </p:ext>
            </p:extLst>
          </p:nvPr>
        </p:nvGraphicFramePr>
        <p:xfrm>
          <a:off x="1661159" y="3657600"/>
          <a:ext cx="9965373" cy="134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1791"/>
                <a:gridCol w="3321791"/>
                <a:gridCol w="3321791"/>
              </a:tblGrid>
              <a:tr h="59665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Знал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Узнал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Что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чувствовал?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894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00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Историк никогда не исчерпывает документы до конца</a:t>
            </a:r>
            <a:r>
              <a:rPr lang="ru-RU" sz="3200" dirty="0"/>
              <a:t>, </a:t>
            </a:r>
            <a:r>
              <a:rPr lang="ru-RU" sz="3200" dirty="0">
                <a:solidFill>
                  <a:schemeClr val="tx1"/>
                </a:solidFill>
              </a:rPr>
              <a:t>он всегда может обратиться к ним с новыми вопросами или заставить их говорить другими способами </a:t>
            </a: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dirty="0" smtClean="0">
                <a:solidFill>
                  <a:schemeClr val="tx1"/>
                </a:solidFill>
              </a:rPr>
              <a:t>(</a:t>
            </a:r>
            <a:r>
              <a:rPr lang="ru-RU" sz="3200" dirty="0">
                <a:solidFill>
                  <a:schemeClr val="tx1"/>
                </a:solidFill>
              </a:rPr>
              <a:t>Антуан Про)</a:t>
            </a:r>
          </a:p>
        </p:txBody>
      </p:sp>
    </p:spTree>
    <p:extLst>
      <p:ext uri="{BB962C8B-B14F-4D97-AF65-F5344CB8AC3E}">
        <p14:creationId xmlns:p14="http://schemas.microsoft.com/office/powerpoint/2010/main" xmlns="" val="214957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1482" y="179294"/>
            <a:ext cx="8833130" cy="770965"/>
          </a:xfrm>
        </p:spPr>
        <p:txBody>
          <a:bodyPr/>
          <a:lstStyle/>
          <a:p>
            <a:r>
              <a:rPr lang="ru-RU" dirty="0"/>
              <a:t>Архивы </a:t>
            </a:r>
            <a:r>
              <a:rPr lang="ru-RU" dirty="0" err="1"/>
              <a:t>Арользена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1482" y="950259"/>
            <a:ext cx="8833130" cy="5459506"/>
          </a:xfrm>
        </p:spPr>
        <p:txBody>
          <a:bodyPr/>
          <a:lstStyle/>
          <a:p>
            <a:r>
              <a:rPr lang="ru-RU" dirty="0" smtClean="0"/>
              <a:t>С 2019 года учреждение </a:t>
            </a:r>
            <a:r>
              <a:rPr lang="ru-RU" dirty="0"/>
              <a:t>носит название Архивы </a:t>
            </a:r>
            <a:r>
              <a:rPr lang="ru-RU" dirty="0" err="1"/>
              <a:t>Арользена</a:t>
            </a:r>
            <a:r>
              <a:rPr lang="ru-RU" dirty="0"/>
              <a:t> и является международным центром о национал-социалистических </a:t>
            </a:r>
            <a:r>
              <a:rPr lang="ru-RU" dirty="0" smtClean="0"/>
              <a:t>преследованиях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://arolsen-archives.org/ru/learn-participate/exhibitions-campaigns/permanent-exhibition-a-paper-monument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71482" y="2838382"/>
            <a:ext cx="6553200" cy="338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6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9412" y="272698"/>
            <a:ext cx="9039317" cy="2425678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0776" y="344085"/>
            <a:ext cx="7360024" cy="21768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52918" y="2985247"/>
            <a:ext cx="90543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FA0"/>
                </a:solidFill>
                <a:latin typeface="GTAmericaMono"/>
              </a:rPr>
              <a:t>Выставка «Памятник из бумаг»</a:t>
            </a:r>
          </a:p>
          <a:p>
            <a:r>
              <a:rPr lang="ru-RU" sz="2000" dirty="0">
                <a:solidFill>
                  <a:srgbClr val="000FA0"/>
                </a:solidFill>
                <a:latin typeface="GTAmerica"/>
              </a:rPr>
              <a:t>На выставке можно прикоснуться к насыщенной событиями семидесятилетней истории поиска пропавших без вести и документирования преступлений нацистов. Из-за </a:t>
            </a:r>
            <a:r>
              <a:rPr lang="ru-RU" sz="2000" dirty="0" err="1">
                <a:solidFill>
                  <a:srgbClr val="000FA0"/>
                </a:solidFill>
                <a:latin typeface="GTAmerica"/>
              </a:rPr>
              <a:t>коронавирусного</a:t>
            </a:r>
            <a:r>
              <a:rPr lang="ru-RU" sz="2000" dirty="0">
                <a:solidFill>
                  <a:srgbClr val="000FA0"/>
                </a:solidFill>
                <a:latin typeface="GTAmerica"/>
              </a:rPr>
              <a:t> кризиса выставка закрыта на неопределенное время. Здесь можно подробнее узнать о выставке, а также изучить отдельные участки и темы во время виртуальной экскурсии! (</a:t>
            </a:r>
            <a:r>
              <a:rPr lang="ru-RU" sz="2000" u="sng" dirty="0">
                <a:solidFill>
                  <a:srgbClr val="000FA0"/>
                </a:solidFill>
                <a:latin typeface="GTAmerica"/>
                <a:hlinkClick r:id="rId3"/>
              </a:rPr>
              <a:t>Постоянная выставка: «Памятник из бумаги»</a:t>
            </a:r>
            <a:r>
              <a:rPr lang="ru-RU" sz="2000" dirty="0">
                <a:solidFill>
                  <a:srgbClr val="000FA0"/>
                </a:solidFill>
                <a:latin typeface="GTAmerica"/>
              </a:rPr>
              <a:t>)</a:t>
            </a:r>
            <a:endParaRPr lang="ru-RU" sz="2000" b="0" i="0" dirty="0">
              <a:solidFill>
                <a:srgbClr val="000FA0"/>
              </a:solidFill>
              <a:effectLst/>
              <a:latin typeface="GTAmer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03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3553" y="624110"/>
            <a:ext cx="8851059" cy="846102"/>
          </a:xfrm>
        </p:spPr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3553" y="1622612"/>
            <a:ext cx="8851058" cy="48319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НПЦ Холокост</a:t>
            </a:r>
            <a:r>
              <a:rPr lang="en-US" dirty="0"/>
              <a:t>https://www.yandex.ru/search/?</a:t>
            </a:r>
            <a:r>
              <a:rPr lang="en-US" dirty="0" smtClean="0"/>
              <a:t>text</a:t>
            </a:r>
            <a:endParaRPr lang="ru-RU" dirty="0" smtClean="0"/>
          </a:p>
          <a:p>
            <a:r>
              <a:rPr lang="ru-RU" dirty="0" smtClean="0"/>
              <a:t>сайт </a:t>
            </a:r>
            <a:r>
              <a:rPr lang="ru-RU" dirty="0"/>
              <a:t>проекта  </a:t>
            </a:r>
            <a:r>
              <a:rPr lang="ru-RU" u="sng" dirty="0">
                <a:hlinkClick r:id="rId2"/>
              </a:rPr>
              <a:t>http://</a:t>
            </a:r>
            <a:r>
              <a:rPr lang="ru-RU" u="sng">
                <a:hlinkClick r:id="rId2"/>
              </a:rPr>
              <a:t>spasiteli.com</a:t>
            </a:r>
            <a:r>
              <a:rPr lang="ru-RU" u="sng" smtClean="0">
                <a:hlinkClick r:id="rId2"/>
              </a:rPr>
              <a:t>/</a:t>
            </a:r>
            <a:r>
              <a:rPr lang="ru-RU" u="sng" smtClean="0"/>
              <a:t> (Проект «Спасители»)</a:t>
            </a:r>
            <a:endParaRPr lang="ru-RU" u="sng" dirty="0" smtClean="0"/>
          </a:p>
          <a:p>
            <a:r>
              <a:rPr lang="ru-RU" b="1" dirty="0" smtClean="0"/>
              <a:t>Как </a:t>
            </a:r>
            <a:r>
              <a:rPr lang="ru-RU" b="1" dirty="0"/>
              <a:t>проводить исследования в архивах </a:t>
            </a:r>
            <a:r>
              <a:rPr lang="ru-RU" b="1" dirty="0" err="1"/>
              <a:t>Арользена</a:t>
            </a:r>
            <a:r>
              <a:rPr lang="ru-RU" b="1" dirty="0"/>
              <a:t> ?</a:t>
            </a:r>
            <a:endParaRPr lang="ru-RU" dirty="0"/>
          </a:p>
          <a:p>
            <a:r>
              <a:rPr lang="ru-RU" sz="1400" dirty="0"/>
              <a:t>Цифровые коллекции архивов </a:t>
            </a:r>
            <a:r>
              <a:rPr lang="ru-RU" sz="1400" dirty="0" err="1"/>
              <a:t>Арользена</a:t>
            </a:r>
            <a:r>
              <a:rPr lang="ru-RU" sz="1400" dirty="0"/>
              <a:t> в первую очередь позволяют искать имена. Также можно искать населенные пункты  и другую информацию. Поиск в цифровых коллекциях позволяет помещать документы из разных фондов в более широкий контекст и, например, взаимодействовать с историями жизни или изучать местные истории. Доступны различные инструменты поиска:</a:t>
            </a:r>
          </a:p>
          <a:p>
            <a:r>
              <a:rPr lang="ru-RU" b="1" dirty="0"/>
              <a:t>Поиск в онлайн-архиве:</a:t>
            </a:r>
            <a:endParaRPr lang="ru-RU" dirty="0"/>
          </a:p>
          <a:p>
            <a:r>
              <a:rPr lang="ru-RU" dirty="0"/>
              <a:t>В настоящее время более 27 миллионов оригинальных документов доступны в  нашем  онлайн-архива:</a:t>
            </a:r>
          </a:p>
          <a:p>
            <a:r>
              <a:rPr lang="ru-RU" dirty="0">
                <a:hlinkClick r:id="rId3"/>
              </a:rPr>
              <a:t>https://collections.arolsen-archives.org/en/search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/>
              <a:t>содействие активному участию учащихся в процессе обучения с использованием наших документов:</a:t>
            </a:r>
          </a:p>
          <a:p>
            <a:r>
              <a:rPr lang="ru-RU" dirty="0"/>
              <a:t>https://arolsen-archives.org/en/learn-participate/</a:t>
            </a:r>
          </a:p>
          <a:p>
            <a:r>
              <a:rPr lang="ru-RU" dirty="0"/>
              <a:t>Контактное лицо: education@arolsen-archives.org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872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Когда в повседневной жизни вы обращаетесь к документам?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Зачем это нужно?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Результат (наличие и отсутствие документа)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Что было бы, если бы документа не оказалось?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/>
              <a:t>Можно ли адресовать эти вопросы относительно ИСТОРИЧЕСКИХ ДОКУМЕНТОВ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Использование</a:t>
            </a:r>
            <a:r>
              <a:rPr lang="ru-RU" dirty="0" smtClean="0"/>
              <a:t> и умение работать с документом (на занятии)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Как часто? 						 – регулярно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Зачем? С какой целью? 	- вызвать интерес, эмоции							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	Что делаете с док.?  			Читаем, анализируем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Что значит анализируем?		???? (чаще пересказ)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Что имеем в результате?		??? (не особо думал)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Что бы изменилось, если бы документ не использовали?							</a:t>
            </a:r>
            <a:r>
              <a:rPr lang="ru-RU" sz="2400" dirty="0">
                <a:solidFill>
                  <a:schemeClr val="tx1"/>
                </a:solidFill>
              </a:rPr>
              <a:t>?</a:t>
            </a:r>
            <a:r>
              <a:rPr lang="ru-RU" sz="2400" dirty="0" smtClean="0">
                <a:solidFill>
                  <a:schemeClr val="tx1"/>
                </a:solidFill>
              </a:rPr>
              <a:t>Может, ничего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687" y="624110"/>
            <a:ext cx="8840925" cy="113842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первично? Документ или вопрос?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7670" y="1974574"/>
            <a:ext cx="8946942" cy="3936648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На уроке, занятии, мероприятии документы, как правило вторичны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 готовое содержание они добавляются, как иллюстрации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КОГДА ОБРАЩАЕМСЯ К ДОКУМЕНТУ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Вопрос?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Документ 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 другие тексты и документы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Люсьен </a:t>
            </a:r>
            <a:r>
              <a:rPr lang="ru-RU" dirty="0" err="1"/>
              <a:t>Февр</a:t>
            </a:r>
            <a:r>
              <a:rPr lang="ru-RU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 </a:t>
            </a:r>
            <a:r>
              <a:rPr lang="ru-RU" dirty="0"/>
              <a:t>может быть документом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7670" y="1921565"/>
            <a:ext cx="8946942" cy="4412973"/>
          </a:xfrm>
        </p:spPr>
        <p:txBody>
          <a:bodyPr/>
          <a:lstStyle/>
          <a:p>
            <a:r>
              <a:rPr lang="ru-RU" sz="2400" b="1" dirty="0"/>
              <a:t>История, несомненно, создается на основе письменных документов</a:t>
            </a:r>
            <a:r>
              <a:rPr lang="ru-RU" sz="2400" dirty="0"/>
              <a:t>. </a:t>
            </a:r>
            <a:r>
              <a:rPr lang="ru-RU" sz="2400" dirty="0">
                <a:solidFill>
                  <a:schemeClr val="tx1"/>
                </a:solidFill>
              </a:rPr>
              <a:t>Когда они есть. Но она может и должна создаваться и без письменных документов, когда их не существует. </a:t>
            </a:r>
            <a:r>
              <a:rPr lang="ru-RU" sz="2400" dirty="0" smtClean="0">
                <a:solidFill>
                  <a:schemeClr val="tx1"/>
                </a:solidFill>
              </a:rPr>
              <a:t>Причем, </a:t>
            </a:r>
            <a:r>
              <a:rPr lang="ru-RU" sz="2400" dirty="0">
                <a:solidFill>
                  <a:schemeClr val="tx1"/>
                </a:solidFill>
              </a:rPr>
              <a:t>при отсутствии привычных цветов историк может собирать свой мед со всего того, что ему позволит его изобретательность. 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54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4418" y="268940"/>
            <a:ext cx="8976536" cy="1016521"/>
          </a:xfrm>
        </p:spPr>
        <p:txBody>
          <a:bodyPr>
            <a:normAutofit/>
          </a:bodyPr>
          <a:lstStyle/>
          <a:p>
            <a:r>
              <a:rPr lang="ru-RU" b="1" dirty="0" smtClean="0"/>
              <a:t>Исторический документ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8118" y="1488141"/>
            <a:ext cx="9772835" cy="5020235"/>
          </a:xfrm>
        </p:spPr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Сознательно запечатленная информация о явлениях </a:t>
            </a:r>
            <a:r>
              <a:rPr lang="ru-RU" sz="2800" i="1" dirty="0" smtClean="0">
                <a:solidFill>
                  <a:schemeClr val="tx1"/>
                </a:solidFill>
              </a:rPr>
              <a:t>объективной </a:t>
            </a:r>
            <a:r>
              <a:rPr lang="ru-RU" sz="2800" dirty="0" smtClean="0">
                <a:solidFill>
                  <a:schemeClr val="tx1"/>
                </a:solidFill>
              </a:rPr>
              <a:t>действительности (?)</a:t>
            </a:r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различными способами, в целях передачи информации во времени и на расстоянии;</a:t>
            </a:r>
          </a:p>
          <a:p>
            <a:r>
              <a:rPr lang="ru-RU" sz="2800" i="1" dirty="0" smtClean="0">
                <a:solidFill>
                  <a:schemeClr val="tx1"/>
                </a:solidFill>
              </a:rPr>
              <a:t>Исторические </a:t>
            </a:r>
            <a:r>
              <a:rPr lang="ru-RU" sz="2800" i="1" dirty="0">
                <a:solidFill>
                  <a:schemeClr val="tx1"/>
                </a:solidFill>
              </a:rPr>
              <a:t>документы создаются в определенном контексте и для конкретной цели</a:t>
            </a:r>
            <a:r>
              <a:rPr lang="ru-RU" sz="2800" dirty="0">
                <a:solidFill>
                  <a:schemeClr val="tx1"/>
                </a:solidFill>
              </a:rPr>
              <a:t>. Они отражают взгляды того, кто их создал, и содержат информацию, относящуюся к конкретной функции, которую документ имел в то время. Это может проявиться в том, как сформулировано </a:t>
            </a:r>
            <a:r>
              <a:rPr lang="ru-RU" sz="2800" dirty="0" smtClean="0">
                <a:solidFill>
                  <a:schemeClr val="tx1"/>
                </a:solidFill>
              </a:rPr>
              <a:t>содержание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(из «</a:t>
            </a:r>
            <a:r>
              <a:rPr lang="ru-RU" sz="2400" i="1" dirty="0" smtClean="0">
                <a:solidFill>
                  <a:schemeClr val="tx1"/>
                </a:solidFill>
              </a:rPr>
              <a:t>Пособия по работе с</a:t>
            </a:r>
            <a:r>
              <a:rPr lang="ru-RU" sz="2400" dirty="0" smtClean="0"/>
              <a:t> архивами </a:t>
            </a:r>
            <a:r>
              <a:rPr lang="ru-RU" sz="2400" dirty="0" err="1" smtClean="0"/>
              <a:t>Арользена</a:t>
            </a:r>
            <a:r>
              <a:rPr lang="ru-RU" sz="2400" dirty="0" smtClean="0"/>
              <a:t>» </a:t>
            </a:r>
            <a:r>
              <a:rPr lang="ru-RU" sz="2400" i="1" dirty="0" smtClean="0">
                <a:solidFill>
                  <a:schemeClr val="tx1"/>
                </a:solidFill>
              </a:rPr>
              <a:t>НПЦ «Холокост»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44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4352" y="923366"/>
            <a:ext cx="10757647" cy="59346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Цель занятия </a:t>
            </a:r>
            <a:r>
              <a:rPr lang="ru-RU" i="1" dirty="0" smtClean="0">
                <a:solidFill>
                  <a:schemeClr val="tx1"/>
                </a:solidFill>
              </a:rPr>
              <a:t>(если бы мы были в аудитории)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>
                <a:solidFill>
                  <a:schemeClr val="tx1"/>
                </a:solidFill>
              </a:rPr>
              <a:t>результате </a:t>
            </a:r>
            <a:r>
              <a:rPr lang="ru-RU" b="1" dirty="0" smtClean="0">
                <a:solidFill>
                  <a:schemeClr val="tx1"/>
                </a:solidFill>
              </a:rPr>
              <a:t>занятия организатор (педагог) стремится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создать условия для </a:t>
            </a:r>
            <a:r>
              <a:rPr lang="ru-RU" b="1" i="1" dirty="0" smtClean="0">
                <a:solidFill>
                  <a:schemeClr val="tx1"/>
                </a:solidFill>
              </a:rPr>
              <a:t>организации</a:t>
            </a:r>
            <a:r>
              <a:rPr lang="ru-RU" b="1" dirty="0" smtClean="0">
                <a:solidFill>
                  <a:schemeClr val="tx1"/>
                </a:solidFill>
              </a:rPr>
              <a:t> познавательной деятельности участников посредством работы с документами по истории Холокоста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Обратиться к их собственно эмоциональному отклику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tx1"/>
                </a:solidFill>
              </a:rPr>
              <a:t>В результате занятия участники 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расширят информационное поле по теме Холокост, посредством работы с разными историческими источниками;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Увидят события Холокоста через разные категории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i="1" dirty="0" smtClean="0">
                <a:solidFill>
                  <a:schemeClr val="tx1"/>
                </a:solidFill>
              </a:rPr>
              <a:t>условное понятие </a:t>
            </a:r>
            <a:r>
              <a:rPr lang="ru-RU" dirty="0" smtClean="0">
                <a:solidFill>
                  <a:schemeClr val="tx1"/>
                </a:solidFill>
              </a:rPr>
              <a:t>(имеется с виду- факты, цифры, термины, имена);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Получат навыки анализа, синтеза (но, вместо выводов - вопросы)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Попытаются проследить личную «чувственную реакцию»;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Сформулируют </a:t>
            </a:r>
            <a:r>
              <a:rPr lang="ru-RU" b="1" dirty="0">
                <a:solidFill>
                  <a:schemeClr val="tx1"/>
                </a:solidFill>
              </a:rPr>
              <a:t>вопросы, которые </a:t>
            </a:r>
            <a:r>
              <a:rPr lang="ru-RU" b="1" dirty="0" smtClean="0">
                <a:solidFill>
                  <a:schemeClr val="tx1"/>
                </a:solidFill>
              </a:rPr>
              <a:t>возникнут в ходе индивидуальной (групповой работы);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Организуют (или подумают, как это сделать) поиск ответов на возникшие в ходе занятия вопросы;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Оценят свою работу (каким образом?)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6124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506" y="-1"/>
            <a:ext cx="9093105" cy="2411895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Актуальность темы Холокоста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Место урока - мероприятия; что известно? кто в аудитории, возраст и др.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 Мотивация (?) («Человечество – есть единый социальный организм, состоящий из наций и народов…» </a:t>
            </a:r>
            <a:r>
              <a:rPr lang="ru-RU" sz="1800" dirty="0" smtClean="0">
                <a:solidFill>
                  <a:schemeClr val="tx1"/>
                </a:solidFill>
              </a:rPr>
              <a:t>В. Соловьев)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«Я знаю правду, все прошлые правды прочь, не надо людям с людьми на земле бороться…</a:t>
            </a:r>
            <a:r>
              <a:rPr lang="ru-RU" sz="1800" dirty="0" err="1" smtClean="0">
                <a:solidFill>
                  <a:schemeClr val="tx1"/>
                </a:solidFill>
              </a:rPr>
              <a:t>М.Цветаева</a:t>
            </a:r>
            <a:r>
              <a:rPr lang="ru-RU" sz="1800" dirty="0" smtClean="0">
                <a:solidFill>
                  <a:schemeClr val="tx1"/>
                </a:solidFill>
              </a:rPr>
              <a:t>»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4174" y="2411895"/>
            <a:ext cx="8920437" cy="3896139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Проектирование деятельности (собственно преподавательской и проектирование деятельности участников мероприятия)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Подбор материалов (документов) в соответствии с темой, возрастом и др.</a:t>
            </a:r>
          </a:p>
          <a:p>
            <a:r>
              <a:rPr lang="ru-RU" sz="2400" dirty="0">
                <a:solidFill>
                  <a:schemeClr val="tx1"/>
                </a:solidFill>
              </a:rPr>
              <a:t>Организация деятельности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Работа </a:t>
            </a:r>
            <a:r>
              <a:rPr lang="ru-RU" sz="2400" dirty="0">
                <a:solidFill>
                  <a:schemeClr val="tx1"/>
                </a:solidFill>
              </a:rPr>
              <a:t>на </a:t>
            </a:r>
            <a:r>
              <a:rPr lang="ru-RU" sz="2400" b="1" dirty="0" smtClean="0">
                <a:solidFill>
                  <a:schemeClr val="tx1"/>
                </a:solidFill>
              </a:rPr>
              <a:t>планируемые результаты </a:t>
            </a:r>
            <a:r>
              <a:rPr lang="ru-RU" sz="2400" dirty="0">
                <a:solidFill>
                  <a:schemeClr val="tx1"/>
                </a:solidFill>
              </a:rPr>
              <a:t>(</a:t>
            </a:r>
            <a:r>
              <a:rPr lang="ru-RU" sz="2400" dirty="0" smtClean="0">
                <a:solidFill>
                  <a:schemeClr val="tx1"/>
                </a:solidFill>
              </a:rPr>
              <a:t>предметные, личностные, </a:t>
            </a:r>
            <a:r>
              <a:rPr lang="ru-RU" sz="2400" dirty="0" err="1" smtClean="0">
                <a:solidFill>
                  <a:schemeClr val="tx1"/>
                </a:solidFill>
              </a:rPr>
              <a:t>метапредметные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Организация рефлексии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301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49a941db0ff268d2a7edd65387f6524b6b59e"/>
  <p:tag name="ISPRING_RESOURCE_PATHS_HASH_PRESENTER" val="bf64be92ae50ce9ed61382b0ca5163f0c056f340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6D6313B-8030-4E59-B6F5-574A9BC81136}"/>
</file>

<file path=customXml/itemProps2.xml><?xml version="1.0" encoding="utf-8"?>
<ds:datastoreItem xmlns:ds="http://schemas.openxmlformats.org/officeDocument/2006/customXml" ds:itemID="{9141A787-C1D2-4E8A-8181-345501756D80}"/>
</file>

<file path=customXml/itemProps3.xml><?xml version="1.0" encoding="utf-8"?>
<ds:datastoreItem xmlns:ds="http://schemas.openxmlformats.org/officeDocument/2006/customXml" ds:itemID="{031BAE3A-7D4B-4648-91BA-5D1093559377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1981</TotalTime>
  <Words>1859</Words>
  <Application>Microsoft Office PowerPoint</Application>
  <PresentationFormat>Произвольный</PresentationFormat>
  <Paragraphs>215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Легкий дым</vt:lpstr>
      <vt:lpstr>Работа с документами по теме Холокоста (в рамках подготовки Недели Памяти 2021 г.)</vt:lpstr>
      <vt:lpstr>Информация  С 18 января по 31 января 2021 года в России пройдет  Неделя памяти   </vt:lpstr>
      <vt:lpstr>Вопросы</vt:lpstr>
      <vt:lpstr>Использование и умение работать с документом (на занятии)</vt:lpstr>
      <vt:lpstr>Что первично? Документ или вопрос?</vt:lpstr>
      <vt:lpstr>Люсьен Февр:  Все может быть документом</vt:lpstr>
      <vt:lpstr>Исторический документ</vt:lpstr>
      <vt:lpstr>Слайд 8</vt:lpstr>
      <vt:lpstr>Актуальность темы Холокоста  Место урока - мероприятия; что известно? кто в аудитории, возраст и др.  Мотивация (?) («Человечество – есть единый социальный организм, состоящий из наций и народов…» В. Соловьев) «Я знаю правду, все прошлые правды прочь, не надо людям с людьми на земле бороться…М.Цветаева»</vt:lpstr>
      <vt:lpstr>Задание (Возможность выбора – риск)</vt:lpstr>
      <vt:lpstr>Слайд 11</vt:lpstr>
      <vt:lpstr>Слайд 12</vt:lpstr>
      <vt:lpstr>ИЗ ПРОТОКОЛА ДОПРОСА  ПЕРЕБЕЖЧИКА 4 РОТЫ 3-ГО ПЕХОТНОГО ПОЛКА  ОБЕР-ЕФРЕЙТОРА ГЕНРИХА АНИСА  16.03.1944 Перешел 1 марта 1944 г. в р-не Штавин. </vt:lpstr>
      <vt:lpstr>ПИСЬМО, НАЙДЕННОЕ В ОСВЕНЦИМЕ  26.01.1945  </vt:lpstr>
      <vt:lpstr>Шаги в работе с документом:  ПОНИМАНИЕ, КРИТИКА, ИНТЕРПРЕТАЦИЯ </vt:lpstr>
      <vt:lpstr>Как работать с документом Алгоритм составлен на основе материалов С. Шехтера </vt:lpstr>
      <vt:lpstr>Возможность «толкования»</vt:lpstr>
      <vt:lpstr>Работа с фотоматериалами </vt:lpstr>
      <vt:lpstr>Из альбома Аушвиц </vt:lpstr>
      <vt:lpstr>Фотодокументы</vt:lpstr>
      <vt:lpstr>Чтение исторического документа сильно отличается от чтения фактического текста</vt:lpstr>
      <vt:lpstr>Задание: заполни(те) таблицу (или ее фрагмент)</vt:lpstr>
      <vt:lpstr>Слайд 23</vt:lpstr>
      <vt:lpstr>Некоторые итоги (ПР – таблица, МР- рабочий лист, ЛР – чувства (проговор, письменный отклик)  Есть ли необходимость расширить информацию?</vt:lpstr>
      <vt:lpstr>Слайд 25</vt:lpstr>
      <vt:lpstr>Архивы Арользена</vt:lpstr>
      <vt:lpstr>Слайд 27</vt:lpstr>
      <vt:lpstr>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ЕГЭ-2015 по истории</dc:title>
  <dc:creator>USER</dc:creator>
  <cp:lastModifiedBy>Acer</cp:lastModifiedBy>
  <cp:revision>124</cp:revision>
  <cp:lastPrinted>2019-02-21T13:14:40Z</cp:lastPrinted>
  <dcterms:created xsi:type="dcterms:W3CDTF">2014-10-23T20:27:49Z</dcterms:created>
  <dcterms:modified xsi:type="dcterms:W3CDTF">2021-01-20T06:22:14Z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