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7"/>
  </p:notesMasterIdLst>
  <p:sldIdLst>
    <p:sldId id="256" r:id="rId2"/>
    <p:sldId id="290" r:id="rId3"/>
    <p:sldId id="289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307" r:id="rId12"/>
    <p:sldId id="312" r:id="rId13"/>
    <p:sldId id="313" r:id="rId14"/>
    <p:sldId id="314" r:id="rId15"/>
    <p:sldId id="299" r:id="rId16"/>
    <p:sldId id="300" r:id="rId17"/>
    <p:sldId id="302" r:id="rId18"/>
    <p:sldId id="303" r:id="rId19"/>
    <p:sldId id="304" r:id="rId20"/>
    <p:sldId id="305" r:id="rId21"/>
    <p:sldId id="306" r:id="rId22"/>
    <p:sldId id="308" r:id="rId23"/>
    <p:sldId id="309" r:id="rId24"/>
    <p:sldId id="310" r:id="rId25"/>
    <p:sldId id="311" r:id="rId26"/>
  </p:sldIdLst>
  <p:sldSz cx="9144000" cy="6858000" type="screen4x3"/>
  <p:notesSz cx="6797675" cy="9926638"/>
  <p:custDataLst>
    <p:tags r:id="rId2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E75E6-A948-45A4-AABD-194FE08EC70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36F55-1135-4BE1-B029-84284A4846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24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25190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КОНЦЕПЦИЯ ПРЕПОДАВАНИЯ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УЧЕБНОГО КУРСА «ИСТОРИЯ РОССИИ»В ОБРАЗОВАТЕЛЬНЫХ ОРГАНИЗАЦИЯХ РОССИЙСКОЙ ФЕДЕРАЦИИ, РЕАЛИЗУЮЩИХ ОСНОВНЫЕ ОБЩЕОБРАЗОВАТЕЛЬНЫЕ ПРОГРАММЫ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4432" y="5132832"/>
            <a:ext cx="6188310" cy="141427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Н.П. </a:t>
            </a:r>
            <a:r>
              <a:rPr lang="ru-RU" dirty="0" err="1" smtClean="0"/>
              <a:t>Пигалева</a:t>
            </a:r>
            <a:r>
              <a:rPr lang="ru-RU" dirty="0" smtClean="0"/>
              <a:t>, </a:t>
            </a:r>
            <a:r>
              <a:rPr lang="ru-RU" dirty="0" err="1" smtClean="0"/>
              <a:t>к..н</a:t>
            </a:r>
            <a:r>
              <a:rPr lang="ru-RU" dirty="0" smtClean="0"/>
              <a:t>, зав. кафедрой теории</a:t>
            </a:r>
          </a:p>
          <a:p>
            <a:pPr algn="r"/>
            <a:r>
              <a:rPr lang="ru-RU" dirty="0" smtClean="0"/>
              <a:t> и методики обучения ОГБОУ ДПО «КОИРО»</a:t>
            </a:r>
            <a:endParaRPr lang="en-US" dirty="0" smtClean="0"/>
          </a:p>
          <a:p>
            <a:pPr algn="r"/>
            <a:r>
              <a:rPr lang="en-US" dirty="0" smtClean="0"/>
              <a:t>11/02 2021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290" y="437882"/>
            <a:ext cx="4507606" cy="64394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Учебник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учебник</a:t>
            </a:r>
            <a:r>
              <a:rPr lang="ru-RU" dirty="0" smtClean="0"/>
              <a:t> должен не только давать информацию и предлагать интерпретации, но и побуждать обучающихся самостоятельно искать историческую информацию, рассуждать, анализировать исторические тексты, делать выводы и т.д. Он призван служить «навигатором» в стремительно растущем информационном пространстве.</a:t>
            </a:r>
          </a:p>
          <a:p>
            <a:pPr algn="just"/>
            <a:r>
              <a:rPr lang="ru-RU" b="1" dirty="0" smtClean="0"/>
              <a:t>Электронная форма учебника </a:t>
            </a:r>
            <a:r>
              <a:rPr lang="ru-RU" dirty="0" smtClean="0"/>
              <a:t>(ЭФУ) – это электронное издание, соответствующее по структуре, содержанию и художественному оформлению печатной форме учебника и снабжённое </a:t>
            </a:r>
            <a:r>
              <a:rPr lang="ru-RU" dirty="0" err="1" smtClean="0"/>
              <a:t>мультимедийными</a:t>
            </a:r>
            <a:r>
              <a:rPr lang="ru-RU" dirty="0" smtClean="0"/>
              <a:t> элементами и интерактивными ссылками, дополняющими содержание учебника.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7741" y="296214"/>
            <a:ext cx="5988676" cy="1081825"/>
          </a:xfrm>
        </p:spPr>
        <p:txBody>
          <a:bodyPr>
            <a:noAutofit/>
          </a:bodyPr>
          <a:lstStyle/>
          <a:p>
            <a:r>
              <a:rPr lang="ru-RU" altLang="ru-RU" sz="2400" b="1" dirty="0"/>
              <a:t>Концепция </a:t>
            </a:r>
            <a:r>
              <a:rPr lang="ru-RU" altLang="ru-RU" sz="24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курса отечественной истории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228600" algn="l" defTabSz="449263">
              <a:lnSpc>
                <a:spcPct val="93000"/>
              </a:lnSpc>
              <a:spcBef>
                <a:spcPct val="0"/>
              </a:spcBef>
              <a:buClr>
                <a:srgbClr val="163794"/>
              </a:buClr>
              <a:buSzPct val="100000"/>
              <a:tabLst>
                <a:tab pos="9144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800" dirty="0" smtClean="0">
                <a:ea typeface="Arial Unicode MS" pitchFamily="34" charset="-128"/>
                <a:cs typeface="Arial Unicode MS" pitchFamily="34" charset="-128"/>
              </a:rPr>
              <a:t>Представлена на </a:t>
            </a: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уровне </a:t>
            </a:r>
            <a:endParaRPr lang="ru-RU" sz="2800" dirty="0" smtClean="0">
              <a:ea typeface="Arial Unicode MS" pitchFamily="34" charset="-128"/>
              <a:cs typeface="Arial Unicode MS" pitchFamily="34" charset="-128"/>
            </a:endParaRPr>
          </a:p>
          <a:p>
            <a:pPr marL="457200" indent="-228600" algn="l" defTabSz="449263">
              <a:lnSpc>
                <a:spcPct val="93000"/>
              </a:lnSpc>
              <a:spcBef>
                <a:spcPct val="0"/>
              </a:spcBef>
              <a:buClr>
                <a:srgbClr val="163794"/>
              </a:buClr>
              <a:buSzPct val="100000"/>
              <a:tabLst>
                <a:tab pos="9144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800" dirty="0" smtClean="0">
                <a:ea typeface="Arial Unicode MS" pitchFamily="34" charset="-128"/>
                <a:cs typeface="Arial Unicode MS" pitchFamily="34" charset="-128"/>
              </a:rPr>
              <a:t>- дидактических </a:t>
            </a: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единиц и их интерпретаций;</a:t>
            </a:r>
          </a:p>
          <a:p>
            <a:pPr marL="457200" indent="-228600" algn="l" defTabSz="449263">
              <a:lnSpc>
                <a:spcPct val="93000"/>
              </a:lnSpc>
              <a:spcBef>
                <a:spcPct val="0"/>
              </a:spcBef>
              <a:buClr>
                <a:srgbClr val="163794"/>
              </a:buClr>
              <a:buSzPct val="100000"/>
              <a:tabLst>
                <a:tab pos="9144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800" dirty="0" smtClean="0">
                <a:ea typeface="Arial Unicode MS" pitchFamily="34" charset="-128"/>
                <a:cs typeface="Arial Unicode MS" pitchFamily="34" charset="-128"/>
              </a:rPr>
              <a:t>- перечень </a:t>
            </a: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дат,</a:t>
            </a:r>
          </a:p>
          <a:p>
            <a:pPr marL="457200" indent="-228600" algn="l" defTabSz="449263">
              <a:lnSpc>
                <a:spcPct val="93000"/>
              </a:lnSpc>
              <a:spcBef>
                <a:spcPct val="0"/>
              </a:spcBef>
              <a:buClr>
                <a:srgbClr val="163794"/>
              </a:buClr>
              <a:buSzPct val="100000"/>
              <a:tabLst>
                <a:tab pos="9144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800" dirty="0" smtClean="0">
                <a:ea typeface="Arial Unicode MS" pitchFamily="34" charset="-128"/>
                <a:cs typeface="Arial Unicode MS" pitchFamily="34" charset="-128"/>
              </a:rPr>
              <a:t>- понятий</a:t>
            </a: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800" dirty="0" smtClean="0">
                <a:ea typeface="Arial Unicode MS" pitchFamily="34" charset="-128"/>
                <a:cs typeface="Arial Unicode MS" pitchFamily="34" charset="-128"/>
              </a:rPr>
              <a:t>фактов, событий </a:t>
            </a:r>
            <a:endParaRPr lang="ru-RU" sz="2800" dirty="0">
              <a:ea typeface="Arial Unicode MS" pitchFamily="34" charset="-128"/>
              <a:cs typeface="Arial Unicode MS" pitchFamily="34" charset="-128"/>
            </a:endParaRPr>
          </a:p>
          <a:p>
            <a:pPr marL="457200" indent="-228600" algn="l" defTabSz="449263">
              <a:lnSpc>
                <a:spcPct val="93000"/>
              </a:lnSpc>
              <a:spcBef>
                <a:spcPct val="0"/>
              </a:spcBef>
              <a:buClr>
                <a:srgbClr val="163794"/>
              </a:buClr>
              <a:buSzPct val="100000"/>
              <a:tabLst>
                <a:tab pos="9144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800" dirty="0" smtClean="0">
                <a:ea typeface="Arial Unicode MS" pitchFamily="34" charset="-128"/>
                <a:cs typeface="Arial Unicode MS" pitchFamily="34" charset="-128"/>
              </a:rPr>
              <a:t>- персоналий</a:t>
            </a: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, </a:t>
            </a:r>
          </a:p>
          <a:p>
            <a:pPr marL="457200" indent="-228600" algn="l" defTabSz="449263">
              <a:lnSpc>
                <a:spcPct val="93000"/>
              </a:lnSpc>
              <a:spcBef>
                <a:spcPct val="0"/>
              </a:spcBef>
              <a:buClr>
                <a:srgbClr val="163794"/>
              </a:buClr>
              <a:buSzPct val="100000"/>
              <a:tabLst>
                <a:tab pos="9144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800" dirty="0" smtClean="0">
                <a:ea typeface="Arial Unicode MS" pitchFamily="34" charset="-128"/>
                <a:cs typeface="Arial Unicode MS" pitchFamily="34" charset="-128"/>
              </a:rPr>
              <a:t>- источников </a:t>
            </a:r>
            <a:r>
              <a:rPr lang="ru-RU" sz="2800" dirty="0">
                <a:ea typeface="Arial Unicode MS" pitchFamily="34" charset="-128"/>
                <a:cs typeface="Arial Unicode MS" pitchFamily="34" charset="-128"/>
              </a:rPr>
              <a:t>по разделам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659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6377" y="296215"/>
            <a:ext cx="5950040" cy="772732"/>
          </a:xfrm>
        </p:spPr>
        <p:txBody>
          <a:bodyPr>
            <a:noAutofit/>
          </a:bodyPr>
          <a:lstStyle/>
          <a:p>
            <a:r>
              <a:rPr lang="ru-RU" altLang="ru-RU" sz="24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Задание ОГЭ по истории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Запишите термин, о котором идёт речь. </a:t>
            </a:r>
          </a:p>
          <a:p>
            <a:r>
              <a:rPr lang="ru-RU" dirty="0"/>
              <a:t>Воины, набиравшиеся в регулярную российскую армию по повинности, введённой Петром I. </a:t>
            </a:r>
          </a:p>
          <a:p>
            <a:r>
              <a:rPr lang="ru-RU" dirty="0"/>
              <a:t>Ответ: ___________________________. </a:t>
            </a:r>
          </a:p>
          <a:p>
            <a:pPr algn="just"/>
            <a:r>
              <a:rPr lang="ru-RU" dirty="0"/>
              <a:t>Данное задание (пример 2) может быть успешно выполнено при условии знания участником ОГЭ соответствующего понятия. Изучение исторических понятий должно целенаправленно проводиться при изучении всех разделов курса. Необходимо учитывать, что </a:t>
            </a:r>
            <a:r>
              <a:rPr lang="ru-RU" i="1" dirty="0"/>
              <a:t>одни и те же понятия могут иметь различные по своим формулировкам определения</a:t>
            </a:r>
            <a:r>
              <a:rPr lang="ru-RU" dirty="0"/>
              <a:t>, но в любой формулировке обязательно представлен достаточный </a:t>
            </a:r>
            <a:r>
              <a:rPr lang="ru-RU" i="1" dirty="0"/>
              <a:t>набор признаков для того, чтобы узнать, о каком понятии идёт речь</a:t>
            </a:r>
            <a:r>
              <a:rPr lang="ru-RU" dirty="0"/>
              <a:t>. В приведённом определении такими признаками будут, во-первых, указание на то, что речь идёт о воинах, набиравшихся по повинности, и во-вторых, что повинность была введена Петром I.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175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0468" y="515155"/>
            <a:ext cx="7039453" cy="66970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Встраивать знания в контекст ()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5921" y="2034862"/>
            <a:ext cx="7066822" cy="4088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Прочитайте </a:t>
            </a:r>
            <a:r>
              <a:rPr lang="ru-RU" dirty="0"/>
              <a:t>четыре предложения. Два из них являются </a:t>
            </a:r>
            <a:r>
              <a:rPr lang="ru-RU" i="1" dirty="0"/>
              <a:t>тезисами</a:t>
            </a:r>
            <a:r>
              <a:rPr lang="ru-RU" dirty="0"/>
              <a:t> (положениями, которые требуется аргументировать). Другие два содержат факты, которые могут послужить </a:t>
            </a:r>
            <a:r>
              <a:rPr lang="ru-RU" i="1" dirty="0"/>
              <a:t>для аргументации </a:t>
            </a:r>
            <a:r>
              <a:rPr lang="ru-RU" dirty="0"/>
              <a:t>этих тезисов. Подберите для каждого из тезисов соответствующий ему факт. Номера соответствующих предложений запишите в таблицу. </a:t>
            </a:r>
          </a:p>
          <a:p>
            <a:r>
              <a:rPr lang="ru-RU" dirty="0"/>
              <a:t>1) При Иване IV Россия вела активную внешнюю политику в восточном направлении. </a:t>
            </a:r>
          </a:p>
          <a:p>
            <a:r>
              <a:rPr lang="ru-RU" dirty="0"/>
              <a:t>2) Политика опричнины, проводимая Иваном IV, была губительна для страны. </a:t>
            </a:r>
          </a:p>
          <a:p>
            <a:r>
              <a:rPr lang="ru-RU" dirty="0"/>
              <a:t>3) Многие центральные уезды России были разорены. </a:t>
            </a:r>
          </a:p>
          <a:p>
            <a:r>
              <a:rPr lang="ru-RU" dirty="0"/>
              <a:t>4) Русские войска взяли Казань. </a:t>
            </a:r>
            <a:endParaRPr lang="ru-RU" dirty="0" smtClean="0"/>
          </a:p>
          <a:p>
            <a:r>
              <a:rPr lang="ru-RU" dirty="0" smtClean="0"/>
              <a:t>Номер </a:t>
            </a:r>
            <a:r>
              <a:rPr lang="ru-RU" dirty="0"/>
              <a:t>предложения, содержащего 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4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0234" y="38637"/>
            <a:ext cx="7015306" cy="109280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Пример применения знаний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9707" y="1532585"/>
            <a:ext cx="7455833" cy="4855335"/>
          </a:xfrm>
        </p:spPr>
        <p:txBody>
          <a:bodyPr/>
          <a:lstStyle/>
          <a:p>
            <a:pPr algn="just"/>
            <a:r>
              <a:rPr lang="ru-RU" dirty="0" smtClean="0"/>
              <a:t>Что </a:t>
            </a:r>
            <a:r>
              <a:rPr lang="ru-RU" dirty="0"/>
              <a:t>из перечисленного стало одной из причин (предпосылок) начала проведения в России Великих реформ 1860–1870-х гг.? </a:t>
            </a:r>
          </a:p>
          <a:p>
            <a:pPr algn="just"/>
            <a:r>
              <a:rPr lang="ru-RU" dirty="0"/>
              <a:t>– неудачное завершение русско-японской войны; </a:t>
            </a:r>
          </a:p>
          <a:p>
            <a:pPr algn="just"/>
            <a:r>
              <a:rPr lang="ru-RU" dirty="0"/>
              <a:t>– покушение Д.В. Каракозова на императора Александра II; </a:t>
            </a:r>
          </a:p>
          <a:p>
            <a:pPr algn="just"/>
            <a:r>
              <a:rPr lang="ru-RU" dirty="0"/>
              <a:t>– неудачи России в Крымской войне; </a:t>
            </a:r>
          </a:p>
          <a:p>
            <a:pPr algn="just"/>
            <a:r>
              <a:rPr lang="ru-RU" dirty="0"/>
              <a:t>– создание организации «Народная воля». </a:t>
            </a:r>
          </a:p>
          <a:p>
            <a:pPr algn="just"/>
            <a:r>
              <a:rPr lang="ru-RU" dirty="0"/>
              <a:t>Объясните, как выбранное Вами положение связано с началом проведения в России Великих реформ 1860–1870-х гг. </a:t>
            </a:r>
            <a:endParaRPr lang="ru-RU" dirty="0" smtClean="0"/>
          </a:p>
          <a:p>
            <a:pPr algn="just"/>
            <a:r>
              <a:rPr lang="ru-RU" dirty="0" smtClean="0"/>
              <a:t>ВЫСТРАИВАНИЕ логической цепочки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233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969" y="353567"/>
            <a:ext cx="7473696" cy="999745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Содержательные линии учебного предмета «История</a:t>
            </a:r>
            <a:r>
              <a:rPr lang="ru-RU" sz="2400" b="1" dirty="0" smtClean="0"/>
              <a:t>»: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1. </a:t>
            </a:r>
            <a:r>
              <a:rPr lang="ru-RU" b="1" dirty="0" smtClean="0"/>
              <a:t>Хронологическое время </a:t>
            </a:r>
            <a:r>
              <a:rPr lang="ru-RU" dirty="0" smtClean="0"/>
              <a:t>– хронология и периодизация событий и процессов.</a:t>
            </a:r>
          </a:p>
          <a:p>
            <a:pPr algn="just"/>
            <a:r>
              <a:rPr lang="ru-RU" dirty="0" smtClean="0"/>
              <a:t>2. </a:t>
            </a:r>
            <a:r>
              <a:rPr lang="ru-RU" b="1" dirty="0" smtClean="0"/>
              <a:t>Историческое пространство </a:t>
            </a:r>
            <a:r>
              <a:rPr lang="ru-RU" dirty="0" smtClean="0"/>
              <a:t>– историческая карта России и мира; отражение на исторической карте процессов взаимодействия человека, общества и природы, основных географических, экологических, этнических, социальных, геополитических характеристик развития человечества.</a:t>
            </a:r>
          </a:p>
          <a:p>
            <a:pPr algn="just"/>
            <a:r>
              <a:rPr lang="ru-RU" dirty="0" smtClean="0"/>
              <a:t>3. </a:t>
            </a:r>
            <a:r>
              <a:rPr lang="ru-RU" b="1" dirty="0" smtClean="0"/>
              <a:t>Историческое движение</a:t>
            </a:r>
            <a:r>
              <a:rPr lang="ru-RU" dirty="0" smtClean="0"/>
              <a:t>:  эволюция трудовой и хозяйственной деятельности людей, развитие материального производства, техники; изменение характера экономических отношений; формирование и развитие человеческих общностей: социальных, </a:t>
            </a:r>
            <a:r>
              <a:rPr lang="ru-RU" dirty="0" err="1" smtClean="0"/>
              <a:t>этнонациональных</a:t>
            </a:r>
            <a:r>
              <a:rPr lang="ru-RU" dirty="0" smtClean="0"/>
              <a:t>, религиозных и др.; динамика социальных движений в истории (мотивы, движущие силы, формы); образование и развитие государств, их исторические формы и типы; эволюция и механизмы смены власти; взаимоотношения власти и общества; тенденции и пути преобразования общества; основные вехи политической истории;</a:t>
            </a:r>
          </a:p>
          <a:p>
            <a:pPr algn="just"/>
            <a:r>
              <a:rPr lang="ru-RU" dirty="0" smtClean="0"/>
              <a:t> история познания человеком окружающего мира и себя в мире</a:t>
            </a:r>
          </a:p>
          <a:p>
            <a:pPr algn="just"/>
            <a:r>
              <a:rPr lang="ru-RU" dirty="0" smtClean="0"/>
              <a:t>-проблема войны и мира в истории.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969" y="353567"/>
            <a:ext cx="7473696" cy="999745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Содержательные линии учебного предмета «История»: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189" y="1975104"/>
            <a:ext cx="7839553" cy="330523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Человек в истории </a:t>
            </a:r>
            <a:r>
              <a:rPr lang="ru-RU" dirty="0" smtClean="0"/>
              <a:t>– сквозная линия, пронизывающая и связывающая всё названное выше. Линия предполагает характеристику развития человека в различные исторические эпохи: а) условия жизни и быта людей; б) их потребности, интересы, мотивы действий;</a:t>
            </a:r>
          </a:p>
          <a:p>
            <a:pPr algn="just"/>
            <a:r>
              <a:rPr lang="ru-RU" dirty="0" smtClean="0"/>
              <a:t>в) восприятие мира, ценностей; г) роль личности в истории и </a:t>
            </a:r>
            <a:r>
              <a:rPr lang="ru-RU" dirty="0" smtClean="0"/>
              <a:t>влияние человека </a:t>
            </a:r>
            <a:r>
              <a:rPr lang="ru-RU" dirty="0" smtClean="0"/>
              <a:t>на исторические процессы.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4153" y="425003"/>
            <a:ext cx="7407511" cy="9283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В стандарте определены основные разделы (периоды) отечественной истории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4154" y="1670304"/>
            <a:ext cx="7541622" cy="452323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514350" indent="-514350" algn="l">
              <a:buAutoNum type="romanUcPeriod"/>
            </a:pPr>
            <a:r>
              <a:rPr lang="ru-RU" dirty="0" smtClean="0"/>
              <a:t>От Руси к Российскому государству; </a:t>
            </a:r>
          </a:p>
          <a:p>
            <a:pPr marL="514350" indent="-514350" algn="l"/>
            <a:r>
              <a:rPr lang="ru-RU" dirty="0" smtClean="0"/>
              <a:t>II. Россия в XVI–XVII вв.: от Великого княжества к царству; </a:t>
            </a:r>
          </a:p>
          <a:p>
            <a:pPr marL="514350" indent="-514350" algn="l"/>
            <a:r>
              <a:rPr lang="ru-RU" dirty="0" smtClean="0"/>
              <a:t>III. Россия в конце XVII–XVIII вв.: от царства к империи; </a:t>
            </a:r>
          </a:p>
          <a:p>
            <a:pPr marL="514350" indent="-514350" algn="l"/>
            <a:r>
              <a:rPr lang="ru-RU" dirty="0" smtClean="0"/>
              <a:t>IV. Российская империя в XIX – начале XX в.; </a:t>
            </a:r>
          </a:p>
          <a:p>
            <a:pPr marL="514350" indent="-514350" algn="l"/>
            <a:r>
              <a:rPr lang="ru-RU" dirty="0" smtClean="0"/>
              <a:t>V. Россия во время Первой мировой войны и Великой</a:t>
            </a:r>
          </a:p>
          <a:p>
            <a:pPr algn="l"/>
            <a:r>
              <a:rPr lang="ru-RU" dirty="0" smtClean="0"/>
              <a:t>Российской революции. (1914–1922 гг.); </a:t>
            </a:r>
          </a:p>
          <a:p>
            <a:pPr algn="l"/>
            <a:r>
              <a:rPr lang="ru-RU" dirty="0" smtClean="0"/>
              <a:t>VI. Советский Союз в 1920-е – 1930-е гг.; </a:t>
            </a:r>
          </a:p>
          <a:p>
            <a:pPr algn="l"/>
            <a:r>
              <a:rPr lang="ru-RU" dirty="0" smtClean="0"/>
              <a:t>VII. Великая Отечественная война 1941–1945 гг.; </a:t>
            </a:r>
          </a:p>
          <a:p>
            <a:pPr algn="l"/>
            <a:r>
              <a:rPr lang="ru-RU" dirty="0" smtClean="0"/>
              <a:t>VIII. СССР в 1945–1991 гг</a:t>
            </a:r>
            <a:r>
              <a:rPr lang="ru-RU" dirty="0" smtClean="0"/>
              <a:t>.;</a:t>
            </a:r>
          </a:p>
          <a:p>
            <a:pPr algn="l"/>
            <a:r>
              <a:rPr lang="ru-RU" dirty="0" smtClean="0"/>
              <a:t> </a:t>
            </a:r>
            <a:r>
              <a:rPr lang="ru-RU" dirty="0" smtClean="0"/>
              <a:t>IX. Российская Федерация </a:t>
            </a:r>
            <a:r>
              <a:rPr lang="ru-RU" dirty="0" err="1" smtClean="0"/>
              <a:t>c</a:t>
            </a:r>
            <a:r>
              <a:rPr lang="ru-RU" dirty="0" smtClean="0"/>
              <a:t> 1991 – до современности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7969" y="353567"/>
            <a:ext cx="7473696" cy="999745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Современные методы и технологии </a:t>
            </a:r>
            <a:r>
              <a:rPr lang="ru-RU" sz="2400" b="1" dirty="0" smtClean="0"/>
              <a:t>преподавания отечественной истории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dirty="0"/>
              <a:t>О</a:t>
            </a:r>
            <a:r>
              <a:rPr lang="ru-RU" dirty="0" smtClean="0"/>
              <a:t>собая </a:t>
            </a:r>
            <a:r>
              <a:rPr lang="ru-RU" dirty="0" smtClean="0"/>
              <a:t>роль отводится активной, разносторонней, посильной и вместе с тем развивающей («в зоне ближайшего развития») деятельности обучающихся. Наряду с заданиями, требующими воспроизведения изучаемого материала, широко используются преобразующие, поисковые, творческие задания, причём не только в старших или специальных профилированных классах, но уже при изучении первых разделов истории.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9864" y="334851"/>
            <a:ext cx="5731099" cy="66970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Содержание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6 класс СЛОЖНО! Эволюция общественного строя и права. Внешняя политика русских земель в евразийском контексте.</a:t>
            </a:r>
          </a:p>
          <a:p>
            <a:pPr algn="just"/>
            <a:r>
              <a:rPr lang="ru-RU" i="1" dirty="0" smtClean="0"/>
              <a:t>Синхронизация. История Средних веков: Периодизация и характеристика </a:t>
            </a:r>
            <a:r>
              <a:rPr lang="ru-RU" dirty="0" smtClean="0"/>
              <a:t>основных этапов. Социально-экономическое и политическое развитие стран Европы в Средние века. Страны и народы Азии, Америки и Африки в Средние века.</a:t>
            </a:r>
          </a:p>
          <a:p>
            <a:pPr algn="just"/>
            <a:r>
              <a:rPr lang="ru-RU" dirty="0" smtClean="0"/>
              <a:t>Международные отношения в Средние века. Культура Средневековья. Западное христианство. Возникновение и развитие </a:t>
            </a:r>
            <a:r>
              <a:rPr lang="ru-RU" dirty="0" smtClean="0"/>
              <a:t>ислама (</a:t>
            </a:r>
            <a:r>
              <a:rPr lang="ru-RU" i="1" dirty="0" smtClean="0"/>
              <a:t>общие слова</a:t>
            </a:r>
            <a:r>
              <a:rPr lang="ru-RU" dirty="0" smtClean="0"/>
              <a:t>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7008" y="548641"/>
            <a:ext cx="7675735" cy="110947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Введение.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Назначение и общие положения концепции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6864" y="1694688"/>
            <a:ext cx="8065878" cy="485241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Настоящая Концепция </a:t>
            </a:r>
            <a:r>
              <a:rPr lang="ru-RU" dirty="0" smtClean="0"/>
              <a:t>является </a:t>
            </a:r>
            <a:r>
              <a:rPr lang="ru-RU" b="1" dirty="0" smtClean="0"/>
              <a:t>частью комплекта </a:t>
            </a:r>
            <a:r>
              <a:rPr lang="ru-RU" dirty="0" smtClean="0"/>
              <a:t>концептуально-нормативных материалов, определяющих основы изучения отечественной истории в современной российской школе</a:t>
            </a:r>
          </a:p>
          <a:p>
            <a:pPr algn="just"/>
            <a:r>
              <a:rPr lang="ru-RU" dirty="0" smtClean="0"/>
              <a:t>-</a:t>
            </a:r>
            <a:r>
              <a:rPr lang="ru-RU" b="1" dirty="0" smtClean="0"/>
              <a:t>выстраивается системное обоснование школьного курса «История России»: задачи и планируемые результаты изучения курса – состав учебно-методического комплекса по отечественной истории – содержание курса – методы и технологии преподавания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-Актуальность…диктуется высокими требованиями современного общества к качеству исторического образования</a:t>
            </a:r>
          </a:p>
          <a:p>
            <a:pPr algn="just"/>
            <a:r>
              <a:rPr lang="ru-RU" dirty="0" smtClean="0"/>
              <a:t>- направлена на повышение качества школьного исторического образования, воспитание гражданственности и патриотизма, развитие познавательных и социально-значимых компетентностей учащихся. 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18197" y="193183"/>
            <a:ext cx="6001555" cy="953037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Содержание 7 класс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4704" y="1146220"/>
            <a:ext cx="7839553" cy="547352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Относительно ново! </a:t>
            </a:r>
            <a:endParaRPr lang="ru-RU" sz="2000" dirty="0" smtClean="0"/>
          </a:p>
          <a:p>
            <a:pPr algn="l"/>
            <a:r>
              <a:rPr lang="ru-RU" sz="2000" dirty="0">
                <a:solidFill>
                  <a:srgbClr val="C00000"/>
                </a:solidFill>
              </a:rPr>
              <a:t>Смута в России: Смутное время начала XVII в</a:t>
            </a:r>
            <a:r>
              <a:rPr lang="ru-RU" sz="2000" dirty="0" smtClean="0">
                <a:solidFill>
                  <a:srgbClr val="C00000"/>
                </a:solidFill>
              </a:rPr>
              <a:t>., дискуссия </a:t>
            </a:r>
            <a:r>
              <a:rPr lang="ru-RU" sz="2000" dirty="0">
                <a:solidFill>
                  <a:srgbClr val="C00000"/>
                </a:solidFill>
              </a:rPr>
              <a:t>о его причинах, сущности и основных этапах. Самозванцы и </a:t>
            </a:r>
            <a:r>
              <a:rPr lang="ru-RU" sz="2000" dirty="0" smtClean="0">
                <a:solidFill>
                  <a:srgbClr val="C00000"/>
                </a:solidFill>
              </a:rPr>
              <a:t>самозванство. Перерастание </a:t>
            </a:r>
            <a:r>
              <a:rPr lang="ru-RU" sz="2000" dirty="0">
                <a:solidFill>
                  <a:srgbClr val="C00000"/>
                </a:solidFill>
              </a:rPr>
              <a:t>внутреннего кризиса в гражданскую войну.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/>
            <a:r>
              <a:rPr lang="ru-RU" sz="2000" dirty="0" smtClean="0"/>
              <a:t>Формирование вольного казачества. Культурное пространство России в XVI </a:t>
            </a:r>
            <a:r>
              <a:rPr lang="ru-RU" sz="2000" dirty="0" smtClean="0"/>
              <a:t>в. Многонациональный </a:t>
            </a:r>
            <a:r>
              <a:rPr lang="ru-RU" sz="2000" dirty="0" smtClean="0"/>
              <a:t>состав населения.</a:t>
            </a:r>
          </a:p>
          <a:p>
            <a:pPr algn="just"/>
            <a:r>
              <a:rPr lang="ru-RU" sz="2000" i="1" dirty="0" smtClean="0"/>
              <a:t>Синхронизация. История раннего Нового времени: +++</a:t>
            </a:r>
          </a:p>
          <a:p>
            <a:pPr algn="just"/>
            <a:r>
              <a:rPr lang="ru-RU" sz="2000" i="1" dirty="0" smtClean="0"/>
              <a:t>Великие географически </a:t>
            </a:r>
            <a:r>
              <a:rPr lang="ru-RU" sz="2000" dirty="0" smtClean="0"/>
              <a:t>открытия. Возникновение капиталистических отношений в Западной Европе.</a:t>
            </a:r>
          </a:p>
          <a:p>
            <a:pPr algn="just"/>
            <a:r>
              <a:rPr lang="ru-RU" sz="2000" dirty="0" smtClean="0"/>
              <a:t>Становление абсолютизма в европейских странах. Реформация и контрреформация в Европе. Политическое и социально-экономическое развитие Испании, Франции,</a:t>
            </a:r>
          </a:p>
          <a:p>
            <a:pPr algn="just"/>
            <a:r>
              <a:rPr lang="ru-RU" sz="2000" dirty="0" smtClean="0"/>
              <a:t>Англии в конце XV–XVII в. Внутриполитическое развитие Османской империи, Индии, Китая, Японии в конце XV–XVII в. Борьба христианской Европы с расширением господства Османской империи. Политические и религиозные противоречия начала XVII в. Тридцатилетняя война. Международные отношения в конце XV–XVII в. Культура и картина мира человека раннего Нового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5318" y="321971"/>
            <a:ext cx="5177307" cy="695459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Содержание 8 класс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Россия в эпоху преобразований Петра I: Причины и предпосылки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пребразований</a:t>
            </a:r>
            <a:r>
              <a:rPr lang="ru-RU" dirty="0"/>
              <a:t>. Экономическая политика Петра I. Роль государства в создании</a:t>
            </a:r>
          </a:p>
          <a:p>
            <a:pPr algn="just"/>
            <a:r>
              <a:rPr lang="ru-RU" dirty="0"/>
              <a:t>промышленности. Социальная политика. Консолидация дворянского сословия,</a:t>
            </a:r>
          </a:p>
          <a:p>
            <a:pPr algn="just"/>
            <a:r>
              <a:rPr lang="ru-RU" dirty="0"/>
              <a:t>повышение его роли в управлении страной. Реформы управления. Создание</a:t>
            </a:r>
          </a:p>
          <a:p>
            <a:pPr algn="just"/>
            <a:r>
              <a:rPr lang="ru-RU" dirty="0"/>
              <a:t>регулярной армии, военного флота. Церковная реформа. Упразднение патриаршества.</a:t>
            </a:r>
          </a:p>
          <a:p>
            <a:pPr algn="just"/>
            <a:r>
              <a:rPr lang="ru-RU" dirty="0"/>
              <a:t>Оппозиция реформам Петра I. Социальные движения. Внешняя политика. Северная</a:t>
            </a:r>
          </a:p>
          <a:p>
            <a:pPr algn="just"/>
            <a:r>
              <a:rPr lang="ru-RU" dirty="0"/>
              <a:t>война. Преобразования Петра I в области культуры. Итоги, последствия и значение</a:t>
            </a:r>
          </a:p>
          <a:p>
            <a:pPr algn="just"/>
            <a:r>
              <a:rPr lang="ru-RU" dirty="0"/>
              <a:t>петровских преобразований. Эпоха «дворцовых переворотов»: Причины и сущность</a:t>
            </a:r>
          </a:p>
          <a:p>
            <a:pPr algn="just"/>
            <a:r>
              <a:rPr lang="ru-RU" dirty="0" smtClean="0"/>
              <a:t>дворцовых </a:t>
            </a:r>
            <a:r>
              <a:rPr lang="ru-RU" dirty="0"/>
              <a:t>переворотов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5318" y="321971"/>
            <a:ext cx="5177307" cy="69545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Содержание 8 класс </a:t>
            </a:r>
            <a:r>
              <a:rPr lang="ru-RU" sz="2400" i="1" dirty="0" smtClean="0"/>
              <a:t>Синхронизация</a:t>
            </a:r>
            <a:r>
              <a:rPr lang="ru-RU" sz="2400" i="1" dirty="0"/>
              <a:t>.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/>
              <a:t>История </a:t>
            </a:r>
            <a:r>
              <a:rPr lang="ru-RU" b="1" dirty="0"/>
              <a:t>Нового времени: </a:t>
            </a:r>
            <a:r>
              <a:rPr lang="ru-RU" b="1" dirty="0" smtClean="0"/>
              <a:t>(более детально)</a:t>
            </a:r>
          </a:p>
          <a:p>
            <a:pPr algn="l"/>
            <a:r>
              <a:rPr lang="ru-RU" dirty="0" smtClean="0"/>
              <a:t>Периодизация </a:t>
            </a:r>
            <a:r>
              <a:rPr lang="ru-RU" dirty="0"/>
              <a:t>и </a:t>
            </a:r>
            <a:r>
              <a:rPr lang="ru-RU" dirty="0" smtClean="0"/>
              <a:t>характеристика основных </a:t>
            </a:r>
            <a:r>
              <a:rPr lang="ru-RU" dirty="0"/>
              <a:t>этапов. Эпоха Просвещения. «Просвещённый абсолютизм»: </a:t>
            </a:r>
            <a:r>
              <a:rPr lang="ru-RU" dirty="0" smtClean="0"/>
              <a:t>общее и </a:t>
            </a:r>
            <a:r>
              <a:rPr lang="ru-RU" dirty="0"/>
              <a:t>особенное. Социально-экономическое развитие Англии в XVIII в. </a:t>
            </a:r>
            <a:r>
              <a:rPr lang="ru-RU" dirty="0" smtClean="0"/>
              <a:t>Промышленный переворот</a:t>
            </a:r>
            <a:r>
              <a:rPr lang="ru-RU" dirty="0"/>
              <a:t>. Развитие парламентской монархии в Англии в XVIII в. </a:t>
            </a:r>
            <a:r>
              <a:rPr lang="ru-RU" dirty="0" smtClean="0"/>
              <a:t>Абсолютная монархия </a:t>
            </a:r>
            <a:r>
              <a:rPr lang="ru-RU" dirty="0"/>
              <a:t>во Франции. Особенности положения третьего сословия. </a:t>
            </a:r>
            <a:r>
              <a:rPr lang="ru-RU" dirty="0" smtClean="0"/>
              <a:t>Французская революция </a:t>
            </a:r>
            <a:r>
              <a:rPr lang="ru-RU" dirty="0"/>
              <a:t>XVIII в. Своеобразие Священной Римской империи германской </a:t>
            </a:r>
            <a:r>
              <a:rPr lang="ru-RU" dirty="0" smtClean="0"/>
              <a:t>нации и </a:t>
            </a:r>
            <a:r>
              <a:rPr lang="ru-RU" dirty="0"/>
              <a:t>государств, входивших в её состав. Создание королевства Пруссия. Характерные </a:t>
            </a:r>
            <a:r>
              <a:rPr lang="ru-RU" dirty="0" smtClean="0"/>
              <a:t>черты международных </a:t>
            </a:r>
            <a:r>
              <a:rPr lang="ru-RU" dirty="0"/>
              <a:t>отношений XVIII в. Война за независимость британских </a:t>
            </a:r>
            <a:r>
              <a:rPr lang="ru-RU" dirty="0" smtClean="0"/>
              <a:t>колоний в </a:t>
            </a:r>
            <a:r>
              <a:rPr lang="ru-RU" dirty="0"/>
              <a:t>Северной Америке и образование США. Создание колониальных империй.</a:t>
            </a:r>
          </a:p>
          <a:p>
            <a:pPr algn="l"/>
            <a:r>
              <a:rPr lang="ru-RU" dirty="0"/>
              <a:t>Внутренняя и внешняя политика Османской империи, Индии, Китая, Японии.</a:t>
            </a:r>
          </a:p>
          <a:p>
            <a:pPr algn="l"/>
            <a:r>
              <a:rPr lang="ru-RU" dirty="0"/>
              <a:t>Колониальный период в Латинской Америке.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892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5318" y="321971"/>
            <a:ext cx="5177307" cy="69545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Приведение к единой формулировке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/>
              <a:t>Византийское наследие на </a:t>
            </a:r>
            <a:r>
              <a:rPr lang="ru-RU" dirty="0">
                <a:solidFill>
                  <a:srgbClr val="C00000"/>
                </a:solidFill>
              </a:rPr>
              <a:t>Руси.</a:t>
            </a:r>
            <a:r>
              <a:rPr lang="ru-RU" dirty="0"/>
              <a:t> </a:t>
            </a:r>
            <a:endParaRPr lang="ru-RU" dirty="0" smtClean="0"/>
          </a:p>
          <a:p>
            <a:pPr algn="l"/>
            <a:r>
              <a:rPr lang="ru-RU" dirty="0" smtClean="0">
                <a:solidFill>
                  <a:srgbClr val="C00000"/>
                </a:solidFill>
              </a:rPr>
              <a:t>Русь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smtClean="0"/>
              <a:t>конце </a:t>
            </a:r>
            <a:r>
              <a:rPr lang="en-US" dirty="0" smtClean="0"/>
              <a:t>X </a:t>
            </a:r>
            <a:r>
              <a:rPr lang="en-US" dirty="0"/>
              <a:t>– </a:t>
            </a:r>
            <a:r>
              <a:rPr lang="ru-RU" dirty="0"/>
              <a:t>начале </a:t>
            </a:r>
            <a:r>
              <a:rPr lang="en-US" dirty="0"/>
              <a:t>XII </a:t>
            </a:r>
            <a:r>
              <a:rPr lang="ru-RU" dirty="0"/>
              <a:t>в</a:t>
            </a:r>
            <a:r>
              <a:rPr lang="ru-RU" dirty="0" smtClean="0"/>
              <a:t>.</a:t>
            </a:r>
          </a:p>
          <a:p>
            <a:pPr algn="l"/>
            <a:r>
              <a:rPr lang="ru-RU" dirty="0"/>
              <a:t>Борьба </a:t>
            </a:r>
            <a:r>
              <a:rPr lang="ru-RU" dirty="0">
                <a:solidFill>
                  <a:srgbClr val="C00000"/>
                </a:solidFill>
              </a:rPr>
              <a:t>Руси</a:t>
            </a:r>
            <a:r>
              <a:rPr lang="ru-RU" dirty="0"/>
              <a:t> </a:t>
            </a:r>
            <a:r>
              <a:rPr lang="ru-RU" dirty="0" smtClean="0"/>
              <a:t>против </a:t>
            </a:r>
            <a:r>
              <a:rPr lang="ru-RU" dirty="0" smtClean="0">
                <a:solidFill>
                  <a:srgbClr val="C00000"/>
                </a:solidFill>
              </a:rPr>
              <a:t>монгольского</a:t>
            </a:r>
            <a:r>
              <a:rPr lang="ru-RU" dirty="0" smtClean="0"/>
              <a:t> нашествия</a:t>
            </a:r>
            <a:endParaRPr lang="ru-RU" dirty="0"/>
          </a:p>
          <a:p>
            <a:pPr algn="just"/>
            <a:r>
              <a:rPr lang="ru-RU" dirty="0"/>
              <a:t>Б</a:t>
            </a:r>
            <a:r>
              <a:rPr lang="ru-RU" dirty="0" smtClean="0"/>
              <a:t>орьба </a:t>
            </a:r>
            <a:r>
              <a:rPr lang="ru-RU" dirty="0"/>
              <a:t>русского народа </a:t>
            </a:r>
            <a:r>
              <a:rPr lang="ru-RU" dirty="0" smtClean="0"/>
              <a:t>против </a:t>
            </a:r>
            <a:r>
              <a:rPr lang="ru-RU" dirty="0" smtClean="0">
                <a:solidFill>
                  <a:srgbClr val="C00000"/>
                </a:solidFill>
              </a:rPr>
              <a:t>ордынского господства Система </a:t>
            </a:r>
            <a:r>
              <a:rPr lang="ru-RU" dirty="0">
                <a:solidFill>
                  <a:srgbClr val="C00000"/>
                </a:solidFill>
              </a:rPr>
              <a:t>зависимости русских </a:t>
            </a:r>
            <a:r>
              <a:rPr lang="ru-RU" dirty="0" smtClean="0">
                <a:solidFill>
                  <a:srgbClr val="C00000"/>
                </a:solidFill>
              </a:rPr>
              <a:t>земель от </a:t>
            </a:r>
            <a:r>
              <a:rPr lang="ru-RU" dirty="0">
                <a:solidFill>
                  <a:srgbClr val="C00000"/>
                </a:solidFill>
              </a:rPr>
              <a:t>ордынских ханов (т.н. «ордынское иго»)</a:t>
            </a:r>
            <a:endParaRPr lang="ru-RU" dirty="0" smtClean="0">
              <a:solidFill>
                <a:srgbClr val="C00000"/>
              </a:solidFill>
            </a:endParaRPr>
          </a:p>
          <a:p>
            <a:pPr algn="l"/>
            <a:r>
              <a:rPr lang="ru-RU" dirty="0" smtClean="0">
                <a:solidFill>
                  <a:srgbClr val="C00000"/>
                </a:solidFill>
              </a:rPr>
              <a:t>10 класс</a:t>
            </a:r>
          </a:p>
          <a:p>
            <a:r>
              <a:rPr lang="ru-RU" b="1" dirty="0" smtClean="0"/>
              <a:t>Содержание: </a:t>
            </a:r>
          </a:p>
          <a:p>
            <a:pPr algn="just"/>
            <a:r>
              <a:rPr lang="ru-RU" dirty="0" smtClean="0"/>
              <a:t>Революция </a:t>
            </a:r>
            <a:r>
              <a:rPr lang="ru-RU" dirty="0"/>
              <a:t>1917–1922 гг. в России: причины</a:t>
            </a:r>
            <a:r>
              <a:rPr lang="ru-RU" dirty="0" smtClean="0"/>
              <a:t>, характер</a:t>
            </a:r>
            <a:r>
              <a:rPr lang="ru-RU" dirty="0"/>
              <a:t>, лидеры и программы, основные этапы и </a:t>
            </a:r>
            <a:r>
              <a:rPr lang="ru-RU" dirty="0" smtClean="0"/>
              <a:t>события</a:t>
            </a:r>
          </a:p>
          <a:p>
            <a:pPr algn="just"/>
            <a:r>
              <a:rPr lang="ru-RU" b="1" dirty="0" smtClean="0"/>
              <a:t>Итоги </a:t>
            </a:r>
            <a:r>
              <a:rPr lang="ru-RU" b="1" dirty="0"/>
              <a:t>и цена советской модернизации 1930-х гг. </a:t>
            </a:r>
            <a:r>
              <a:rPr lang="ru-RU" b="1" dirty="0" smtClean="0"/>
              <a:t>Революционные изменения </a:t>
            </a:r>
            <a:r>
              <a:rPr lang="ru-RU" b="1" dirty="0"/>
              <a:t>в сфере культуры, науки, образования. Внешняя политика и </a:t>
            </a:r>
            <a:r>
              <a:rPr lang="ru-RU" b="1" dirty="0" smtClean="0"/>
              <a:t>её результативность</a:t>
            </a:r>
            <a:r>
              <a:rPr lang="ru-RU" b="1" dirty="0"/>
              <a:t>. Укрепление обороноспособности страны накануне Второй </a:t>
            </a:r>
            <a:r>
              <a:rPr lang="ru-RU" b="1" dirty="0" smtClean="0"/>
              <a:t>мировой войны</a:t>
            </a:r>
            <a:r>
              <a:rPr lang="ru-RU" b="1" dirty="0"/>
              <a:t>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96455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5318" y="321971"/>
            <a:ext cx="5177307" cy="69545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Приведение к единой формулировке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Великая российская революция (1917–1922 гг.)</a:t>
            </a:r>
          </a:p>
          <a:p>
            <a:pPr algn="just"/>
            <a:r>
              <a:rPr lang="ru-RU" b="1" dirty="0"/>
              <a:t>Понятие Великой российской революции</a:t>
            </a:r>
            <a:r>
              <a:rPr lang="ru-RU" dirty="0"/>
              <a:t>, продолжавшейся от </a:t>
            </a:r>
            <a:r>
              <a:rPr lang="ru-RU" dirty="0" smtClean="0"/>
              <a:t>свержения самодержавия </a:t>
            </a:r>
            <a:r>
              <a:rPr lang="ru-RU" dirty="0"/>
              <a:t>до создания Советского Союза. Три основные этапа: Февральская</a:t>
            </a:r>
          </a:p>
          <a:p>
            <a:pPr algn="just"/>
            <a:r>
              <a:rPr lang="ru-RU" dirty="0"/>
              <a:t>революция, Октябрьская революция, Гражданская война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b="1" dirty="0"/>
              <a:t>Гражданская война как общенациональная катастрофа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В 1930-е гг. в СССР был построен </a:t>
            </a:r>
            <a:r>
              <a:rPr lang="ru-RU" b="1" dirty="0"/>
              <a:t>«сталинский социализм</a:t>
            </a:r>
            <a:r>
              <a:rPr lang="ru-RU" b="1" dirty="0" smtClean="0"/>
              <a:t>»</a:t>
            </a:r>
            <a:r>
              <a:rPr lang="ru-RU" dirty="0" smtClean="0"/>
              <a:t>, характерными </a:t>
            </a:r>
            <a:r>
              <a:rPr lang="ru-RU" dirty="0"/>
              <a:t>чертами которого стали </a:t>
            </a:r>
            <a:r>
              <a:rPr lang="ru-RU" dirty="0" err="1"/>
              <a:t>гиперцентрализация</a:t>
            </a:r>
            <a:r>
              <a:rPr lang="ru-RU" dirty="0"/>
              <a:t> </a:t>
            </a:r>
            <a:r>
              <a:rPr lang="ru-RU" dirty="0" smtClean="0"/>
              <a:t>управления, диктатура </a:t>
            </a:r>
            <a:r>
              <a:rPr lang="ru-RU" dirty="0"/>
              <a:t>вождя, подмена партийными органами власти Советов, </a:t>
            </a:r>
            <a:r>
              <a:rPr lang="ru-RU" dirty="0" smtClean="0"/>
              <a:t>приоритет административных </a:t>
            </a:r>
            <a:r>
              <a:rPr lang="ru-RU" dirty="0"/>
              <a:t>методов решения политических и экономических задач.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5601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5318" y="321971"/>
            <a:ext cx="5177307" cy="695459"/>
          </a:xfrm>
        </p:spPr>
        <p:txBody>
          <a:bodyPr>
            <a:normAutofit/>
          </a:bodyPr>
          <a:lstStyle/>
          <a:p>
            <a:r>
              <a:rPr lang="ru-RU" sz="2400" b="1" smtClean="0"/>
              <a:t>Общий раздел (?)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dirty="0"/>
              <a:t>РАЗДЕЛ VIII . СССР в 1945–1991 </a:t>
            </a:r>
            <a:r>
              <a:rPr lang="ru-RU" dirty="0" smtClean="0"/>
              <a:t>ГОДЫ</a:t>
            </a:r>
            <a:r>
              <a:rPr lang="ru-RU" b="1" dirty="0" smtClean="0"/>
              <a:t>?????????</a:t>
            </a:r>
          </a:p>
          <a:p>
            <a:pPr algn="l"/>
            <a:r>
              <a:rPr lang="ru-RU" dirty="0"/>
              <a:t>Традиционно этот период делится на несколько этапов: </a:t>
            </a:r>
            <a:r>
              <a:rPr lang="ru-RU" dirty="0" smtClean="0"/>
              <a:t>последние годы </a:t>
            </a:r>
            <a:r>
              <a:rPr lang="ru-RU" dirty="0"/>
              <a:t>правления И.В. Сталина (1946–1953), </a:t>
            </a:r>
            <a:r>
              <a:rPr lang="ru-RU" dirty="0" err="1"/>
              <a:t>десталинизация</a:t>
            </a:r>
            <a:r>
              <a:rPr lang="ru-RU" dirty="0"/>
              <a:t> и хрущёвская </a:t>
            </a:r>
            <a:r>
              <a:rPr lang="ru-RU" dirty="0" smtClean="0"/>
              <a:t>оттепель (</a:t>
            </a:r>
            <a:r>
              <a:rPr lang="ru-RU" dirty="0"/>
              <a:t>годы нахождения у власти Н.С. Хрущёва, 1953–1964), </a:t>
            </a:r>
            <a:endParaRPr lang="ru-RU" dirty="0" smtClean="0"/>
          </a:p>
          <a:p>
            <a:pPr algn="l"/>
            <a:r>
              <a:rPr lang="ru-RU" dirty="0" smtClean="0"/>
              <a:t>эпоха </a:t>
            </a:r>
            <a:r>
              <a:rPr lang="ru-RU" dirty="0"/>
              <a:t>стабильности </a:t>
            </a:r>
            <a:r>
              <a:rPr lang="ru-RU" dirty="0" smtClean="0"/>
              <a:t>с п </a:t>
            </a:r>
            <a:r>
              <a:rPr lang="ru-RU" dirty="0"/>
              <a:t>о с л е д у ю щ и м нарастанием кризисных явлений в идеологии и </a:t>
            </a:r>
            <a:r>
              <a:rPr lang="ru-RU" dirty="0" smtClean="0"/>
              <a:t>экономике (</a:t>
            </a:r>
            <a:r>
              <a:rPr lang="ru-RU" dirty="0"/>
              <a:t>правление Л.И. Брежнева, 1964–1982), </a:t>
            </a:r>
            <a:endParaRPr lang="ru-RU" dirty="0" smtClean="0"/>
          </a:p>
          <a:p>
            <a:pPr algn="l"/>
            <a:r>
              <a:rPr lang="ru-RU" dirty="0" smtClean="0"/>
              <a:t>затем </a:t>
            </a:r>
            <a:r>
              <a:rPr lang="ru-RU" dirty="0"/>
              <a:t>период руководства страной </a:t>
            </a:r>
            <a:r>
              <a:rPr lang="ru-RU" dirty="0" err="1" smtClean="0"/>
              <a:t>Ю.В.Андроповым</a:t>
            </a:r>
            <a:r>
              <a:rPr lang="ru-RU" dirty="0" smtClean="0"/>
              <a:t> </a:t>
            </a:r>
            <a:r>
              <a:rPr lang="ru-RU" dirty="0"/>
              <a:t>(1982–1984), К.У. Черненко (1984–1985</a:t>
            </a:r>
            <a:r>
              <a:rPr lang="ru-RU" dirty="0" smtClean="0"/>
              <a:t>)</a:t>
            </a:r>
          </a:p>
          <a:p>
            <a:pPr algn="l"/>
            <a:r>
              <a:rPr lang="ru-RU" dirty="0" smtClean="0"/>
              <a:t> </a:t>
            </a:r>
            <a:r>
              <a:rPr lang="ru-RU" dirty="0"/>
              <a:t>и время реформ </a:t>
            </a:r>
            <a:r>
              <a:rPr lang="ru-RU" dirty="0" smtClean="0"/>
              <a:t>М.С. Горбачёва </a:t>
            </a:r>
            <a:r>
              <a:rPr lang="ru-RU" dirty="0"/>
              <a:t>(1985–1991).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2227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6737" y="316991"/>
            <a:ext cx="7473696" cy="999745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Базовыми принципами Концепции являются: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6068" y="1687132"/>
            <a:ext cx="7826674" cy="48599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●опора на основные ценности гражданского общества, такие как верховенство права, социальная солидарность, безопасность, свобода и ответственность;</a:t>
            </a:r>
          </a:p>
          <a:p>
            <a:pPr algn="just"/>
            <a:r>
              <a:rPr lang="ru-RU" dirty="0" smtClean="0"/>
              <a:t>●рассмотрение  истории России как неотъемлемой части мирового исторического процесса;</a:t>
            </a:r>
          </a:p>
          <a:p>
            <a:pPr algn="just"/>
            <a:r>
              <a:rPr lang="ru-RU" dirty="0" smtClean="0"/>
              <a:t>●идея преемственности этапов российской истории, развития российской государственности; </a:t>
            </a:r>
          </a:p>
          <a:p>
            <a:pPr algn="just"/>
            <a:r>
              <a:rPr lang="ru-RU" dirty="0" smtClean="0"/>
              <a:t>●обращение к истории всех народов, стран и территорий, которые входили в состав нашего государства в соответствующие эпохи;</a:t>
            </a:r>
          </a:p>
          <a:p>
            <a:pPr algn="l"/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0917" y="316992"/>
            <a:ext cx="7399515" cy="842108"/>
          </a:xfrm>
        </p:spPr>
        <p:txBody>
          <a:bodyPr>
            <a:normAutofit/>
          </a:bodyPr>
          <a:lstStyle/>
          <a:p>
            <a:r>
              <a:rPr lang="ru-RU" sz="2400" b="1" dirty="0"/>
              <a:t>Педагогическими основаниями Концепции служат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65915" y="1262129"/>
            <a:ext cx="7824518" cy="508715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● </a:t>
            </a:r>
            <a:r>
              <a:rPr lang="ru-RU" dirty="0" smtClean="0"/>
              <a:t>система </a:t>
            </a:r>
            <a:r>
              <a:rPr lang="ru-RU" b="1" dirty="0" smtClean="0"/>
              <a:t>основных принципов дидактики </a:t>
            </a:r>
            <a:r>
              <a:rPr lang="ru-RU" dirty="0" smtClean="0"/>
              <a:t>(принципы научности, доступности, систематичности и последовательности, связи обучения с жизнью, сознательности и активности и др.);</a:t>
            </a:r>
          </a:p>
          <a:p>
            <a:pPr algn="just"/>
            <a:r>
              <a:rPr lang="ru-RU" dirty="0" smtClean="0"/>
              <a:t>● рассмотрение </a:t>
            </a:r>
            <a:r>
              <a:rPr lang="ru-RU" b="1" dirty="0" smtClean="0"/>
              <a:t>обучения как диалога</a:t>
            </a:r>
            <a:r>
              <a:rPr lang="ru-RU" dirty="0" smtClean="0"/>
              <a:t> педагога (преподавание) и учащихся (учение);</a:t>
            </a:r>
          </a:p>
          <a:p>
            <a:pPr algn="just"/>
            <a:r>
              <a:rPr lang="ru-RU" dirty="0" smtClean="0"/>
              <a:t>●современные подходы к </a:t>
            </a:r>
            <a:r>
              <a:rPr lang="ru-RU" b="1" dirty="0" smtClean="0"/>
              <a:t>организации самостоятельной</a:t>
            </a:r>
            <a:r>
              <a:rPr lang="ru-RU" dirty="0" smtClean="0"/>
              <a:t>, в том числе–поисковой и исследовательской </a:t>
            </a:r>
            <a:r>
              <a:rPr lang="ru-RU" b="1" dirty="0" smtClean="0"/>
              <a:t>деятельности</a:t>
            </a:r>
            <a:r>
              <a:rPr lang="ru-RU" dirty="0" smtClean="0"/>
              <a:t> школьников, формированию умений работать с многообразными источниками исторической и современной информации; </a:t>
            </a:r>
          </a:p>
          <a:p>
            <a:pPr algn="just"/>
            <a:r>
              <a:rPr lang="ru-RU" dirty="0" smtClean="0"/>
              <a:t>● внимание к </a:t>
            </a:r>
            <a:r>
              <a:rPr lang="ru-RU" b="1" dirty="0" smtClean="0"/>
              <a:t>сфере личностного развития школьников </a:t>
            </a:r>
            <a:r>
              <a:rPr lang="ru-RU" dirty="0" smtClean="0"/>
              <a:t>при изучении истории Отечества, их рефлексии в отношении ключевых исторических событий и их участников, «человека в истории». </a:t>
            </a:r>
          </a:p>
          <a:p>
            <a:pPr algn="l"/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53803" y="450761"/>
            <a:ext cx="5782614" cy="141667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b="1" dirty="0" smtClean="0"/>
              <a:t> </a:t>
            </a:r>
            <a:r>
              <a:rPr lang="ru-RU" sz="1800" b="1" dirty="0" smtClean="0"/>
              <a:t>Задачи</a:t>
            </a:r>
            <a:r>
              <a:rPr lang="ru-RU" sz="1800" dirty="0" smtClean="0"/>
              <a:t> изучения </a:t>
            </a:r>
            <a:r>
              <a:rPr lang="ru-RU" sz="1800" dirty="0" smtClean="0"/>
              <a:t>истории</a:t>
            </a:r>
            <a:br>
              <a:rPr lang="ru-RU" sz="1800" dirty="0" smtClean="0"/>
            </a:br>
            <a:r>
              <a:rPr lang="ru-RU" sz="1800" dirty="0"/>
              <a:t> </a:t>
            </a:r>
            <a:r>
              <a:rPr lang="ru-RU" sz="1800" dirty="0" smtClean="0"/>
              <a:t>н</a:t>
            </a:r>
            <a:r>
              <a:rPr lang="ru-RU" sz="1800" dirty="0" smtClean="0"/>
              <a:t>а </a:t>
            </a:r>
            <a:r>
              <a:rPr lang="ru-RU" sz="1800" dirty="0" smtClean="0"/>
              <a:t>всех уровнях общего образования </a:t>
            </a:r>
            <a:br>
              <a:rPr lang="ru-RU" sz="1800" dirty="0" smtClean="0"/>
            </a:br>
            <a:r>
              <a:rPr lang="ru-RU" sz="1800" dirty="0" smtClean="0"/>
              <a:t>определяются Федеральными государственными образовательными </a:t>
            </a:r>
            <a:br>
              <a:rPr lang="ru-RU" sz="1800" dirty="0" smtClean="0"/>
            </a:br>
            <a:r>
              <a:rPr lang="ru-RU" sz="1800" dirty="0" smtClean="0"/>
              <a:t>стандартами (в соответствии с ФЗ</a:t>
            </a:r>
            <a:br>
              <a:rPr lang="ru-RU" sz="1800" dirty="0" smtClean="0"/>
            </a:br>
            <a:r>
              <a:rPr lang="ru-RU" sz="1800" dirty="0" smtClean="0"/>
              <a:t>273 «Об образовании»).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Основная </a:t>
            </a:r>
          </a:p>
          <a:p>
            <a:pPr algn="just"/>
            <a:r>
              <a:rPr lang="ru-RU" dirty="0" smtClean="0"/>
              <a:t>-развитие способностей обучающихся анализировать содержащуюся в различных источниках информацию о событиях и явлениях прошлого и настоящего, рассматривать события в соответствии с принципом историзма, в их динамике, взаимосвязи и взаимообусловленности;</a:t>
            </a:r>
          </a:p>
          <a:p>
            <a:pPr algn="just"/>
            <a:r>
              <a:rPr lang="ru-RU" dirty="0" smtClean="0"/>
              <a:t>- формирование у обучающихся умений применять исторические знания в учебной и внешкольной деятельности, в современном поликультурном, </a:t>
            </a:r>
            <a:r>
              <a:rPr lang="ru-RU" dirty="0" err="1" smtClean="0"/>
              <a:t>полиэтничном</a:t>
            </a:r>
            <a:r>
              <a:rPr lang="ru-RU" dirty="0" smtClean="0"/>
              <a:t> и многоконфессиональном обществе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4406" y="1"/>
            <a:ext cx="6801345" cy="95303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Для уровня среднего общего образования (10–11 классы)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68192" y="953037"/>
            <a:ext cx="7414551" cy="5496531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освоение систематических знаний об истории России и всеобщей</a:t>
            </a:r>
          </a:p>
          <a:p>
            <a:pPr algn="just"/>
            <a:r>
              <a:rPr lang="ru-RU" sz="1800" dirty="0" smtClean="0"/>
              <a:t>истории </a:t>
            </a:r>
            <a:r>
              <a:rPr lang="en-US" sz="1800" dirty="0" smtClean="0"/>
              <a:t>XX–XXI </a:t>
            </a:r>
            <a:r>
              <a:rPr lang="ru-RU" sz="1800" dirty="0" smtClean="0"/>
              <a:t>вв.;</a:t>
            </a:r>
          </a:p>
          <a:p>
            <a:pPr algn="just"/>
            <a:r>
              <a:rPr lang="ru-RU" sz="1800" dirty="0" smtClean="0"/>
              <a:t> формирование исторического мышления, т.е. способности рассматривать события и явления с точки зрения их исторической обусловленности и взаимосвязи, в развитии, в системе координат«прошлое – настоящее – будущее»;</a:t>
            </a:r>
          </a:p>
          <a:p>
            <a:pPr algn="just"/>
            <a:r>
              <a:rPr lang="ru-RU" sz="1800" dirty="0" smtClean="0"/>
              <a:t> работа с комплексами источников исторической и социальной</a:t>
            </a:r>
          </a:p>
          <a:p>
            <a:pPr algn="just"/>
            <a:r>
              <a:rPr lang="ru-RU" sz="1800" dirty="0" smtClean="0"/>
              <a:t>информации, развитие учебно-проектной деятельности; в углублённых</a:t>
            </a:r>
          </a:p>
          <a:p>
            <a:pPr algn="just"/>
            <a:r>
              <a:rPr lang="ru-RU" sz="1800" dirty="0" smtClean="0"/>
              <a:t>курсах – приобретение первичного опыта исследовательской</a:t>
            </a:r>
          </a:p>
          <a:p>
            <a:pPr algn="just"/>
            <a:r>
              <a:rPr lang="ru-RU" sz="1800" dirty="0" smtClean="0"/>
              <a:t>деятельности;</a:t>
            </a:r>
          </a:p>
          <a:p>
            <a:pPr algn="just"/>
            <a:r>
              <a:rPr lang="ru-RU" sz="1800" dirty="0" smtClean="0"/>
              <a:t> расширение </a:t>
            </a:r>
            <a:r>
              <a:rPr lang="ru-RU" sz="1800" dirty="0" err="1" smtClean="0"/>
              <a:t>аксиологических</a:t>
            </a:r>
            <a:r>
              <a:rPr lang="ru-RU" sz="1800" dirty="0" smtClean="0"/>
              <a:t> знаний и опыта оценочной деятельности (сопоставление различных версий и оценок исторических событий и личностей, определение и выражение собственного </a:t>
            </a:r>
            <a:r>
              <a:rPr lang="ru-RU" sz="1800" dirty="0" err="1" smtClean="0"/>
              <a:t>отношения,обоснование</a:t>
            </a:r>
            <a:r>
              <a:rPr lang="ru-RU" sz="1800" dirty="0" smtClean="0"/>
              <a:t> позиции при изучении дискуссионных проблем прошлого и современности);</a:t>
            </a:r>
          </a:p>
          <a:p>
            <a:pPr algn="just"/>
            <a:r>
              <a:rPr lang="ru-RU" sz="1800" b="1" dirty="0" smtClean="0"/>
              <a:t>в углублённых курсах </a:t>
            </a:r>
            <a:r>
              <a:rPr lang="ru-RU" sz="1800" dirty="0" smtClean="0"/>
              <a:t>– элементы </a:t>
            </a:r>
            <a:r>
              <a:rPr lang="ru-RU" sz="1800" dirty="0" smtClean="0"/>
              <a:t>ориентации </a:t>
            </a:r>
            <a:r>
              <a:rPr lang="ru-RU" sz="1800" dirty="0" smtClean="0"/>
              <a:t>на продолжение образования в образовательных организациях высшего образования гуманитарного профиля</a:t>
            </a:r>
            <a:r>
              <a:rPr lang="ru-RU" sz="1800" dirty="0" smtClean="0"/>
              <a:t>. (11 класс – повторение с древности до 1914 г)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7735" y="510174"/>
            <a:ext cx="7516932" cy="1370141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/>
              <a:t>В</a:t>
            </a:r>
            <a:r>
              <a:rPr lang="ru-RU" sz="2400" b="1" dirty="0" smtClean="0"/>
              <a:t>ажным </a:t>
            </a:r>
            <a:r>
              <a:rPr lang="ru-RU" sz="2400" b="1" dirty="0" smtClean="0"/>
              <a:t>компонентом современного</a:t>
            </a:r>
            <a:br>
              <a:rPr lang="ru-RU" sz="2400" b="1" dirty="0" smtClean="0"/>
            </a:br>
            <a:r>
              <a:rPr lang="ru-RU" sz="2400" b="1" dirty="0" smtClean="0"/>
              <a:t>педагогического целеполагания являются </a:t>
            </a:r>
            <a:r>
              <a:rPr lang="ru-RU" sz="2400" b="1" dirty="0" smtClean="0"/>
              <a:t>планируемые образовательные </a:t>
            </a:r>
            <a:r>
              <a:rPr lang="ru-RU" sz="2400" b="1" dirty="0" smtClean="0"/>
              <a:t>результаты освоения учебных программ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3200" dirty="0" smtClean="0"/>
              <a:t>личностные</a:t>
            </a:r>
            <a:r>
              <a:rPr lang="ru-RU" sz="3200" dirty="0" smtClean="0"/>
              <a:t>, </a:t>
            </a:r>
            <a:r>
              <a:rPr lang="ru-RU" sz="3200" dirty="0" err="1" smtClean="0"/>
              <a:t>метапредметные</a:t>
            </a:r>
            <a:r>
              <a:rPr lang="ru-RU" sz="3200" dirty="0" smtClean="0"/>
              <a:t> и </a:t>
            </a:r>
            <a:r>
              <a:rPr lang="ru-RU" sz="3200" dirty="0" smtClean="0"/>
              <a:t>предметные </a:t>
            </a:r>
            <a:endParaRPr lang="ru-RU" sz="3200" dirty="0" smtClean="0"/>
          </a:p>
          <a:p>
            <a:pPr algn="just"/>
            <a:r>
              <a:rPr lang="ru-RU" dirty="0" smtClean="0"/>
              <a:t>Они сформулированы в федеральных государственных образовательных стандартах основного общего и среднего общего образования и </a:t>
            </a:r>
            <a:r>
              <a:rPr lang="ru-RU" b="1" dirty="0" smtClean="0"/>
              <a:t>служат ориентиром как для учителей истории и составителей контрольных измерительных материалов для текущего контроля успеваемости и итоговой аттестации,</a:t>
            </a:r>
            <a:r>
              <a:rPr lang="ru-RU" dirty="0" smtClean="0"/>
              <a:t> так и для широкой научно-педагогической общественности.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1831" y="360608"/>
            <a:ext cx="6851562" cy="682581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Проблемы для решения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4704" y="1622738"/>
            <a:ext cx="7788038" cy="492436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-Необходимо исключить из обязательной части учебных планов 10–11 классов курс «Россия в мире» и рекомендовать его в качестве курса по выбору</a:t>
            </a:r>
          </a:p>
          <a:p>
            <a:pPr algn="just">
              <a:buFontTx/>
              <a:buChar char="-"/>
            </a:pPr>
            <a:r>
              <a:rPr lang="ru-RU" dirty="0" smtClean="0"/>
              <a:t>Региональная история </a:t>
            </a:r>
          </a:p>
          <a:p>
            <a:pPr algn="just"/>
            <a:r>
              <a:rPr lang="ru-RU" dirty="0" smtClean="0"/>
              <a:t>-рассмотреть вопрос о выделении из курса «Окружающий мир» в 4 классе курса «Рассказы по истории России» объёмом 34 часа.</a:t>
            </a:r>
          </a:p>
          <a:p>
            <a:pPr algn="just"/>
            <a:r>
              <a:rPr lang="ru-RU" dirty="0" smtClean="0"/>
              <a:t>- Выработать </a:t>
            </a:r>
            <a:r>
              <a:rPr lang="ru-RU" dirty="0" smtClean="0"/>
              <a:t>план действий по постепенному внедрению обязательной проверки учебных достижений по истории России у всех выпускников на уровнях основного общего и среднего общего образования. </a:t>
            </a:r>
            <a:r>
              <a:rPr lang="ru-RU" b="1" dirty="0" smtClean="0"/>
              <a:t>В качестве </a:t>
            </a:r>
            <a:r>
              <a:rPr lang="ru-RU" b="1" dirty="0" err="1" smtClean="0"/>
              <a:t>пилотного</a:t>
            </a:r>
            <a:r>
              <a:rPr lang="ru-RU" b="1" dirty="0" smtClean="0"/>
              <a:t> проекта целесообразно введение для всех выпускников обязательной контрольной работы, имеющей статус допуска к ГИА.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1289" y="373487"/>
            <a:ext cx="4659060" cy="89173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УМК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2896" y="1975104"/>
            <a:ext cx="7809846" cy="4572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-В комплект материалов и пособий для учителя входят: программно-методические материалы (включая федеральный государственный образовательный стандарт основного общего (среднего общего) образования); примерная программа по истории; </a:t>
            </a:r>
            <a:r>
              <a:rPr lang="ru-RU" i="1" dirty="0" smtClean="0"/>
              <a:t>Концепция и </a:t>
            </a:r>
            <a:r>
              <a:rPr lang="ru-RU" i="1" dirty="0" err="1" smtClean="0"/>
              <a:t>Историко</a:t>
            </a:r>
            <a:r>
              <a:rPr lang="ru-RU" i="1" dirty="0" smtClean="0"/>
              <a:t>- </a:t>
            </a:r>
            <a:r>
              <a:rPr lang="ru-RU" dirty="0" smtClean="0"/>
              <a:t>культурный стандарт; тематическое планирование; предметные и курсовые методические пособия.</a:t>
            </a:r>
          </a:p>
          <a:p>
            <a:pPr algn="just"/>
            <a:r>
              <a:rPr lang="ru-RU" dirty="0" smtClean="0"/>
              <a:t>+используются также настенные или экранные карты, хронологические таблицы, иллюстрации; обучающие и контрольные (тестирующие) программы; энциклопедии и справочные материалы; электронные книги; </a:t>
            </a:r>
            <a:r>
              <a:rPr lang="ru-RU" dirty="0" err="1" smtClean="0"/>
              <a:t>мультимедийные</a:t>
            </a:r>
            <a:r>
              <a:rPr lang="ru-RU" dirty="0" smtClean="0"/>
              <a:t> альбомы и др.</a:t>
            </a:r>
          </a:p>
        </p:txBody>
      </p:sp>
    </p:spTree>
    <p:extLst>
      <p:ext uri="{BB962C8B-B14F-4D97-AF65-F5344CB8AC3E}">
        <p14:creationId xmlns:p14="http://schemas.microsoft.com/office/powerpoint/2010/main" val="17644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6f4b376bd3da6a623c26c63c222cf3842106ebf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F02E86-9900-49B0-9C53-850357BFD261}"/>
</file>

<file path=customXml/itemProps2.xml><?xml version="1.0" encoding="utf-8"?>
<ds:datastoreItem xmlns:ds="http://schemas.openxmlformats.org/officeDocument/2006/customXml" ds:itemID="{C2F68E2D-7920-405A-A552-6408C9410A65}"/>
</file>

<file path=customXml/itemProps3.xml><?xml version="1.0" encoding="utf-8"?>
<ds:datastoreItem xmlns:ds="http://schemas.openxmlformats.org/officeDocument/2006/customXml" ds:itemID="{73EB2E84-2D99-415B-9AF2-CC495D04D6C7}"/>
</file>

<file path=docProps/app.xml><?xml version="1.0" encoding="utf-8"?>
<Properties xmlns="http://schemas.openxmlformats.org/officeDocument/2006/extended-properties" xmlns:vt="http://schemas.openxmlformats.org/officeDocument/2006/docPropsVTypes">
  <Template>КОИРО2</Template>
  <TotalTime>1532</TotalTime>
  <Words>2228</Words>
  <Application>Microsoft Office PowerPoint</Application>
  <PresentationFormat>Экран (4:3)</PresentationFormat>
  <Paragraphs>144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 Unicode MS</vt:lpstr>
      <vt:lpstr>Arial</vt:lpstr>
      <vt:lpstr>Calibri</vt:lpstr>
      <vt:lpstr>Century Gothic</vt:lpstr>
      <vt:lpstr>Garamond</vt:lpstr>
      <vt:lpstr>КОИРО2</vt:lpstr>
      <vt:lpstr>КОНЦЕПЦИЯ ПРЕПОДАВАНИЯ  УЧЕБНОГО КУРСА «ИСТОРИЯ РОССИИ»В ОБРАЗОВАТЕЛЬНЫХ ОРГАНИЗАЦИЯХ РОССИЙСКОЙ ФЕДЕРАЦИИ, РЕАЛИЗУЮЩИХ ОСНОВНЫЕ ОБЩЕОБРАЗОВАТЕЛЬНЫЕ ПРОГРАММЫ</vt:lpstr>
      <vt:lpstr>Введение. Назначение и общие положения концепции </vt:lpstr>
      <vt:lpstr>Базовыми принципами Концепции являются:  </vt:lpstr>
      <vt:lpstr>Педагогическими основаниями Концепции служат:</vt:lpstr>
      <vt:lpstr> Задачи изучения истории  на всех уровнях общего образования  определяются Федеральными государственными образовательными  стандартами (в соответствии с ФЗ 273 «Об образовании»).</vt:lpstr>
      <vt:lpstr>Для уровня среднего общего образования (10–11 классы)</vt:lpstr>
      <vt:lpstr>Важным компонентом современного педагогического целеполагания являются планируемые образовательные результаты освоения учебных программ</vt:lpstr>
      <vt:lpstr>Проблемы для решения</vt:lpstr>
      <vt:lpstr>УМК</vt:lpstr>
      <vt:lpstr>Учебник </vt:lpstr>
      <vt:lpstr>Концепция курса отечественной истории</vt:lpstr>
      <vt:lpstr>Задание ОГЭ по истории</vt:lpstr>
      <vt:lpstr>Встраивать знания в контекст ()</vt:lpstr>
      <vt:lpstr>Пример применения знаний</vt:lpstr>
      <vt:lpstr>Содержательные линии учебного предмета «История»:</vt:lpstr>
      <vt:lpstr>Содержательные линии учебного предмета «История»: </vt:lpstr>
      <vt:lpstr>В стандарте определены основные разделы (периоды) отечественной истории:</vt:lpstr>
      <vt:lpstr>Современные методы и технологии преподавания отечественной истории</vt:lpstr>
      <vt:lpstr>Содержание</vt:lpstr>
      <vt:lpstr>Содержание 7 класс </vt:lpstr>
      <vt:lpstr>Содержание 8 класс</vt:lpstr>
      <vt:lpstr>Содержание 8 класс Синхронизация. </vt:lpstr>
      <vt:lpstr>Приведение к единой формулировке</vt:lpstr>
      <vt:lpstr>Приведение к единой формулировке</vt:lpstr>
      <vt:lpstr>Общий раздел (?)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USER</dc:creator>
  <cp:lastModifiedBy>USER</cp:lastModifiedBy>
  <cp:revision>97</cp:revision>
  <cp:lastPrinted>2019-05-14T07:25:01Z</cp:lastPrinted>
  <dcterms:created xsi:type="dcterms:W3CDTF">2018-01-24T06:40:17Z</dcterms:created>
  <dcterms:modified xsi:type="dcterms:W3CDTF">2021-02-11T11:18:20Z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