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8" r:id="rId4"/>
    <p:sldId id="327" r:id="rId5"/>
    <p:sldId id="309" r:id="rId6"/>
    <p:sldId id="329" r:id="rId7"/>
    <p:sldId id="330" r:id="rId8"/>
    <p:sldId id="333" r:id="rId9"/>
    <p:sldId id="334" r:id="rId10"/>
    <p:sldId id="335" r:id="rId11"/>
    <p:sldId id="331" r:id="rId12"/>
    <p:sldId id="332" r:id="rId13"/>
    <p:sldId id="336" r:id="rId14"/>
    <p:sldId id="322" r:id="rId15"/>
    <p:sldId id="323" r:id="rId16"/>
    <p:sldId id="312" r:id="rId17"/>
    <p:sldId id="259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7E574A-B9FD-45CD-B82C-9E6C28C67309}">
          <p14:sldIdLst>
            <p14:sldId id="256"/>
            <p14:sldId id="324"/>
            <p14:sldId id="328"/>
            <p14:sldId id="327"/>
            <p14:sldId id="309"/>
            <p14:sldId id="329"/>
            <p14:sldId id="330"/>
            <p14:sldId id="333"/>
            <p14:sldId id="334"/>
            <p14:sldId id="335"/>
            <p14:sldId id="331"/>
            <p14:sldId id="332"/>
            <p14:sldId id="336"/>
            <p14:sldId id="322"/>
            <p14:sldId id="323"/>
            <p14:sldId id="312"/>
            <p14:sldId id="25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nfourok.ru/user/ershova-natalya-nikolaevna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user/ershova-natalya-nikolaevna" TargetMode="External"/><Relationship Id="rId2" Type="http://schemas.openxmlformats.org/officeDocument/2006/relationships/hyperlink" Target="https://nsportal.ru/n-n-ershov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k.com/club198306284%20&#1089;&#1086;&#1079;&#1076;&#1072;&#1085;&#1080;&#1077;%20&#1089;&#1086;&#1086;&#1073;&#1097;&#1077;&#1089;&#1090;&#1074;&#1072;%20&#1074;%20&#1089;&#1086;&#1094;.&#1089;&#1077;&#1090;&#1080;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812/28257045.616/0_70078_a3b0f835_XL.png" TargetMode="External"/><Relationship Id="rId2" Type="http://schemas.openxmlformats.org/officeDocument/2006/relationships/hyperlink" Target="http://img-fotki.yandex.ru/get/5409/28257045.618/0_700ae_53ce5af2_XL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-fotki.yandex.ru/get/6413/136487634.659/0_a925b_fe83a51d_XL.png" TargetMode="External"/><Relationship Id="rId5" Type="http://schemas.openxmlformats.org/officeDocument/2006/relationships/hyperlink" Target="http://img-fotki.yandex.ru/get/5812/131624064.9/0_64d3d_b13941df_L.png" TargetMode="External"/><Relationship Id="rId4" Type="http://schemas.openxmlformats.org/officeDocument/2006/relationships/hyperlink" Target="http://img-fotki.yandex.ru/get/4409/28257045.616/0_70079_a05aed9e_X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0774942">
            <a:off x="3249264" y="3144634"/>
            <a:ext cx="3960448" cy="20714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Ершовой Н.Н. преподавателя  истории 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ОГБПОУ «Костромской политехнический колледж»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0715986">
            <a:off x="1636482" y="1872718"/>
            <a:ext cx="5144960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276873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Система работы с текстом на уроках истории и обществознания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6390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Получая новую информацию, обучающиеся должны научиться рассматривать ей с различных точек зрения, делать выводы относительно её ценности и точности.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изучения, например, истории могут быть различные типы текстовых заданий по следующей логической структуре: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фактологический вопрос по модели «Что, где, кто, когда?»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функциональный вопрос: «Для чего, зачем, почему?»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структурный вопрос: «Из чего, из каких частей состоит?»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концептуальный вопрос: «Определите понятие…»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«Продолжите ряд…»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на хронологию: «Расставьте события в хронологическом порядке…»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2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работы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355160" cy="4536503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1.На этапе изучения нового материала:</a:t>
            </a:r>
          </a:p>
          <a:p>
            <a:r>
              <a:rPr lang="ru-RU" sz="1400" b="1" dirty="0" smtClean="0"/>
              <a:t>- комментированное и аналитическое чтение</a:t>
            </a:r>
          </a:p>
          <a:p>
            <a:r>
              <a:rPr lang="ru-RU" sz="1400" b="1" dirty="0" smtClean="0"/>
              <a:t>- составление плана</a:t>
            </a:r>
          </a:p>
          <a:p>
            <a:r>
              <a:rPr lang="ru-RU" sz="1400" b="1" dirty="0" smtClean="0"/>
              <a:t>- логические схемы</a:t>
            </a:r>
          </a:p>
          <a:p>
            <a:r>
              <a:rPr lang="ru-RU" sz="1400" b="1" dirty="0" smtClean="0"/>
              <a:t>2. На этапе осмысления материала:</a:t>
            </a:r>
          </a:p>
          <a:p>
            <a:r>
              <a:rPr lang="ru-RU" sz="1400" b="1" dirty="0" smtClean="0"/>
              <a:t>- составление различного вида таблиц</a:t>
            </a:r>
          </a:p>
          <a:p>
            <a:r>
              <a:rPr lang="ru-RU" sz="1400" b="1" dirty="0" smtClean="0"/>
              <a:t>- подбор примеров к тексту</a:t>
            </a:r>
          </a:p>
          <a:p>
            <a:r>
              <a:rPr lang="ru-RU" sz="1400" b="1" dirty="0" smtClean="0"/>
              <a:t>- составление вопросов  по тексту </a:t>
            </a:r>
          </a:p>
          <a:p>
            <a:r>
              <a:rPr lang="ru-RU" sz="1400" b="1" dirty="0" smtClean="0"/>
              <a:t>3.Закрепление материала </a:t>
            </a:r>
          </a:p>
          <a:p>
            <a:r>
              <a:rPr lang="ru-RU" sz="1400" b="1" dirty="0" smtClean="0"/>
              <a:t>-составление собственного текста на основе схемы,таблицы,подобрать примеры к тексту</a:t>
            </a:r>
          </a:p>
          <a:p>
            <a:r>
              <a:rPr lang="ru-RU" sz="1400" b="1" dirty="0" smtClean="0"/>
              <a:t>4.Этап контроля и коррекции:</a:t>
            </a:r>
          </a:p>
          <a:p>
            <a:r>
              <a:rPr lang="ru-RU" sz="1400" b="1" dirty="0" smtClean="0"/>
              <a:t>- составление сравнительных таблиц</a:t>
            </a:r>
          </a:p>
          <a:p>
            <a:r>
              <a:rPr lang="ru-RU" sz="1400" b="1" dirty="0" smtClean="0"/>
              <a:t>- восстановление деформированного текста(вставка пропущенных слов, исправление ошибок)</a:t>
            </a:r>
          </a:p>
          <a:p>
            <a:r>
              <a:rPr lang="ru-RU" sz="1400" b="1" dirty="0" smtClean="0"/>
              <a:t>-составление собственного высказывания</a:t>
            </a:r>
          </a:p>
          <a:p>
            <a:r>
              <a:rPr lang="ru-RU" sz="1400" b="1" dirty="0" smtClean="0"/>
              <a:t>- написание сочинения по алгоритму или исторического портрета исторического деятеля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1961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работы с текстом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 lvl="0"/>
            <a:r>
              <a:rPr lang="ru-RU" sz="1800" b="1" dirty="0"/>
              <a:t>вопрос – предложение;</a:t>
            </a:r>
          </a:p>
          <a:p>
            <a:pPr lvl="0"/>
            <a:r>
              <a:rPr lang="ru-RU" sz="1800" b="1" dirty="0"/>
              <a:t>правда – ложь;</a:t>
            </a:r>
          </a:p>
          <a:p>
            <a:pPr lvl="0"/>
            <a:r>
              <a:rPr lang="ru-RU" sz="1800" b="1" dirty="0"/>
              <a:t>составление схем;</a:t>
            </a:r>
          </a:p>
          <a:p>
            <a:pPr lvl="0"/>
            <a:r>
              <a:rPr lang="ru-RU" sz="1800" b="1" dirty="0"/>
              <a:t>составление текстов.</a:t>
            </a:r>
          </a:p>
          <a:p>
            <a:r>
              <a:rPr lang="ru-RU" sz="1800" b="1" dirty="0"/>
              <a:t>В ходе изучения, например, истории могут быть различные типы текстовых заданий по следующей логической структуре:</a:t>
            </a:r>
          </a:p>
          <a:p>
            <a:pPr lvl="0"/>
            <a:r>
              <a:rPr lang="ru-RU" sz="1800" b="1" dirty="0"/>
              <a:t>фактологический вопрос по модели «Что, где, кто, когда?»</a:t>
            </a:r>
          </a:p>
          <a:p>
            <a:pPr lvl="0"/>
            <a:r>
              <a:rPr lang="ru-RU" sz="1800" b="1" dirty="0"/>
              <a:t>функциональный вопрос: «Для чего, зачем, почему?»</a:t>
            </a:r>
          </a:p>
          <a:p>
            <a:pPr lvl="0"/>
            <a:r>
              <a:rPr lang="ru-RU" sz="1800" b="1" dirty="0"/>
              <a:t>структурный вопрос: «Из чего, из каких частей состоит?»</a:t>
            </a:r>
          </a:p>
          <a:p>
            <a:pPr lvl="0"/>
            <a:r>
              <a:rPr lang="ru-RU" sz="1800" b="1" dirty="0"/>
              <a:t>концептуальный вопрос: «Определите понятие…»</a:t>
            </a:r>
          </a:p>
          <a:p>
            <a:pPr lvl="0"/>
            <a:r>
              <a:rPr lang="ru-RU" sz="1800" b="1" dirty="0"/>
              <a:t>задание «Продолжите ряд…»</a:t>
            </a:r>
          </a:p>
          <a:p>
            <a:pPr lvl="0"/>
            <a:r>
              <a:rPr lang="ru-RU" sz="1800" b="1" dirty="0"/>
              <a:t>вопрос на хронологию: «Расставьте события в хронологическом порядке…»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2255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88284">
            <a:off x="864345" y="2199537"/>
            <a:ext cx="7772400" cy="190489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лишь тогда становятся действенными, когда выработаны умения применять их в практической деятельности.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033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3600" b="1" dirty="0">
                <a:ea typeface="Times New Roman"/>
                <a:cs typeface="Times New Roman"/>
              </a:rPr>
              <a:t>Основной материал размещён в сети интернет –проект </a:t>
            </a:r>
            <a:r>
              <a:rPr lang="ru-RU" sz="3600" b="1" dirty="0" err="1">
                <a:ea typeface="Times New Roman"/>
                <a:cs typeface="Times New Roman"/>
              </a:rPr>
              <a:t>Инфоурок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dirty="0">
                <a:ea typeface="Times New Roman"/>
                <a:cs typeface="Times New Roman"/>
              </a:rPr>
              <a:t>Ссылка на электронный ресурс </a:t>
            </a:r>
            <a:r>
              <a:rPr lang="ru-RU" b="1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http://infourok.ru/user/ershova-natalya-nikolaevna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dirty="0"/>
              <a:t>Ссылки на мои страницы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u="sng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https://nsportal.ru/n-n-ershova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 преподавателя СПО Ершовой Н.Н.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u="sng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http://infourok.ru/user/ershova-natalya-nikolaevna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kern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Инфоурок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Aft>
                <a:spcPts val="1000"/>
              </a:spcAft>
              <a:buFontTx/>
              <a:buChar char="•"/>
            </a:pPr>
            <a:r>
              <a:rPr lang="ru-RU" altLang="ru-RU" sz="2000" b="1" u="sng" kern="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https://vk.com/club198306284 создание сообщества в соц. сети</a:t>
            </a:r>
            <a:r>
              <a:rPr lang="ru-RU" altLang="ru-RU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Контакте. Дистанционный курс История в лицах.</a:t>
            </a:r>
            <a:endParaRPr lang="ru-RU" altLang="ru-RU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213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Новая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моя тема по самообразованию.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ea typeface="Times New Roman"/>
                <a:cs typeface="Times New Roman"/>
              </a:rPr>
              <a:t>«Личностно-ориентированный подход в формировании познавательной активности 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учащихся на уроках 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гуманитарного цикла</a:t>
            </a:r>
            <a:r>
              <a:rPr lang="ru-RU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»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73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0"/>
            <a:ext cx="8064896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но в своей презентации вы должны указать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06489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http://img-fotki.yandex.ru/get/5409/28257045.618/0_700ae_53ce5af2_XL.png</a:t>
            </a:r>
            <a:r>
              <a:rPr lang="ru-RU" u="sng" dirty="0" smtClean="0"/>
              <a:t>  </a:t>
            </a:r>
            <a:r>
              <a:rPr lang="ru-RU" sz="2400" i="1" dirty="0" smtClean="0"/>
              <a:t>рамка</a:t>
            </a:r>
          </a:p>
          <a:p>
            <a:endParaRPr lang="ru-RU" sz="800" dirty="0" smtClean="0"/>
          </a:p>
          <a:p>
            <a:r>
              <a:rPr lang="ru-RU" u="sng" dirty="0" smtClean="0">
                <a:hlinkClick r:id="rId3"/>
              </a:rPr>
              <a:t>http://img-fotki.yandex.ru/get/4812/28257045.616/0_70078_a3b0f835_XL.png</a:t>
            </a:r>
            <a:r>
              <a:rPr lang="ru-RU" u="sng" dirty="0" smtClean="0"/>
              <a:t> </a:t>
            </a:r>
          </a:p>
          <a:p>
            <a:r>
              <a:rPr lang="ru-RU" sz="2400" i="1" dirty="0" smtClean="0"/>
              <a:t>свеча</a:t>
            </a:r>
          </a:p>
          <a:p>
            <a:endParaRPr lang="ru-RU" sz="700" dirty="0" smtClean="0"/>
          </a:p>
          <a:p>
            <a:r>
              <a:rPr lang="ru-RU" u="sng" dirty="0" smtClean="0">
                <a:hlinkClick r:id="rId4"/>
              </a:rPr>
              <a:t>http://img-fotki.yandex.ru/get/4409/28257045.616/0_70079_a05aed9e_XL.png</a:t>
            </a:r>
            <a:r>
              <a:rPr lang="ru-RU" u="sng" dirty="0" smtClean="0"/>
              <a:t> </a:t>
            </a:r>
          </a:p>
          <a:p>
            <a:r>
              <a:rPr lang="ru-RU" sz="2400" i="1" dirty="0" smtClean="0"/>
              <a:t>свиток</a:t>
            </a:r>
          </a:p>
          <a:p>
            <a:endParaRPr lang="ru-RU" sz="800" i="1" dirty="0" smtClean="0"/>
          </a:p>
          <a:p>
            <a:r>
              <a:rPr lang="ru-RU" u="sng" dirty="0" smtClean="0">
                <a:hlinkClick r:id="rId5"/>
              </a:rPr>
              <a:t>http://img-fotki.yandex.ru/get/5812/131624064.9/0_64d3d_b13941df_L.png</a:t>
            </a:r>
            <a:r>
              <a:rPr lang="ru-RU" u="sng" dirty="0" smtClean="0"/>
              <a:t>  </a:t>
            </a:r>
            <a:r>
              <a:rPr lang="ru-RU" dirty="0" smtClean="0"/>
              <a:t> </a:t>
            </a:r>
            <a:r>
              <a:rPr lang="ru-RU" sz="2400" i="1" dirty="0" smtClean="0"/>
              <a:t>букет рябины</a:t>
            </a:r>
          </a:p>
          <a:p>
            <a:endParaRPr lang="ru-RU" sz="800" i="1" dirty="0" smtClean="0"/>
          </a:p>
          <a:p>
            <a:r>
              <a:rPr lang="ru-RU" u="sng" dirty="0" smtClean="0">
                <a:hlinkClick r:id="rId6"/>
              </a:rPr>
              <a:t>http://img-fotki.yandex.ru/get/6413/136487634.659/0_a925b_fe83a51d_XL.png</a:t>
            </a:r>
            <a:r>
              <a:rPr lang="ru-RU" u="sng" dirty="0" smtClean="0"/>
              <a:t>   </a:t>
            </a:r>
            <a:r>
              <a:rPr lang="ru-RU" sz="2400" i="1" dirty="0" smtClean="0"/>
              <a:t>ветка рябины </a:t>
            </a:r>
          </a:p>
          <a:p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281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Нам всем хочется сформировать Личность, которая умеет и готова применить свои умения и навыки в стремительно изменяющейся реальности, которая обладает способностями и тягой к новым знаниям, к творчеству.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9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Calibri" pitchFamily="34" charset="0"/>
              </a:rPr>
              <a:t>Результатом моей работы по теме является постоянное формирование мотивации достижений, стремление учащихся к углубленному изучению предмета. Высокий уровень мотивационной деятельности на уроках истории говорит о том, что учащиеся легко и с интересом усваивают учебный материал, успешно овладевают программой. 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32857"/>
            <a:ext cx="412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В ходе </a:t>
            </a:r>
            <a:r>
              <a:rPr lang="ru-RU" b="1" dirty="0" smtClean="0">
                <a:solidFill>
                  <a:srgbClr val="000000"/>
                </a:solidFill>
              </a:rPr>
              <a:t>моей деятельности на уроках  у обучающихся </a:t>
            </a:r>
            <a:r>
              <a:rPr lang="ru-RU" b="1" dirty="0">
                <a:solidFill>
                  <a:srgbClr val="000000"/>
                </a:solidFill>
              </a:rPr>
              <a:t>развиваются следующие способности:</a:t>
            </a: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6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7544" y="548680"/>
            <a:ext cx="7704856" cy="48245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Коммуникативные (обсуждение вопроса, консультации учителя, импровизация).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Личностные (самобытность, фантазия, любознательность, адаптивность, гибкость мышления, ответственность).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Социальные (коллективная деятельность, самодисциплина, терпимость к мнению других).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Литературно-лингвистические (описание идеи, импровизация в процессе защиты).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Технологические (наглядно-образная память, абстрактно-логическое мышление).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8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какой деятельности идет 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 системе работы обучающихся с текстом на уроках гуманитарно-обществоведческого цикла(</a:t>
            </a:r>
            <a:r>
              <a:rPr lang="ru-RU" dirty="0" err="1" smtClean="0"/>
              <a:t>история,обществознание,основы</a:t>
            </a:r>
            <a:r>
              <a:rPr lang="ru-RU" dirty="0" smtClean="0"/>
              <a:t> философии)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9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2656"/>
            <a:ext cx="7632079" cy="540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A5C249">
                    <a:lumMod val="50000"/>
                  </a:srgbClr>
                </a:solidFill>
              </a:rPr>
              <a:t>Проблема интереса - одна из важнейших при обучении истории. Это избирательная направленность личности, ее стремление к познанию объекта или явления, к овладению тем или иным видом деятельности. Это отношение личности к предмету как чему-либо для нее ценному и привлекательному. Существуют три фактора, влияющих на интерес: а) содержание исторического материала; б) методы, приемы и средства его подачи; в) межличностные отношения учителя и учащихся. Специфичным для учителей истории в этом вопросе будет отбор содержания. В этом учителю большую помощь может оказать использование компьютерных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367678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тетрадь обучающегося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4726583" y="1059243"/>
            <a:ext cx="3394472" cy="45259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1434158" y="3110458"/>
            <a:ext cx="2775347" cy="3700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59517" y="933381"/>
            <a:ext cx="3096469" cy="41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404664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на уроках гуманитарного цикла в основе процесса обучения лежит работа с текстом. Правильно организованная система работы с текстом способствует развитию личностных, регулятивных, коммуникативных и познавательных универсальных учебных действий.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ребят сегодня нет сложностей с поиском необходимой информации, трудности вызывает неумение работать с ней и подходить к информации критически. Поэтому очень важно научить каждого обучающегося находить нужную для него информацию в тексте, самостоятельно изучать её и критически оценивать.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 не секрет, что современные молодые люди читают мало и порой с трудом понимают прочитанное. А ведь эти навыки, пожалуй, являются первостепенными в учёбе и жизни, например, оформлять различные документы, вести беседу, спор, дискуссию, а также понимать прочитанное.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390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своих занятиях я столкнулась с такими проблемами: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96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не могут найти необходимую информацию, проанализировать и обобщить её;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96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умеют использовать приобретённые знания и умения в практической деятельности;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096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обладают навыком преобразования информации.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Поэтому для того, чтобы справиться с этими проблемами, необходимо научить обучающихся: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находить и выделять в тексте главные положения и мысли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составлять различные виды планов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конспектировать текст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уметь делать выводы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применять полученные знания на практике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работы с текстами по истории и обществознанию необходимы умения не только владеть информацией, но и критически её оценивать, осмысливать и применять.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3608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D8E7A-049A-4639-959D-BBACB7C43F75}"/>
</file>

<file path=customXml/itemProps2.xml><?xml version="1.0" encoding="utf-8"?>
<ds:datastoreItem xmlns:ds="http://schemas.openxmlformats.org/officeDocument/2006/customXml" ds:itemID="{C22A967B-CA68-4435-BFB5-7B6E6F28FE31}"/>
</file>

<file path=customXml/itemProps3.xml><?xml version="1.0" encoding="utf-8"?>
<ds:datastoreItem xmlns:ds="http://schemas.openxmlformats.org/officeDocument/2006/customXml" ds:itemID="{2F3B75D5-2934-418E-B777-D910816921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859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 2</vt:lpstr>
      <vt:lpstr>Тема Office</vt:lpstr>
      <vt:lpstr>Презентация PowerPoint</vt:lpstr>
      <vt:lpstr>Нам всем хочется сформировать Личность, которая умеет и готова применить свои умения и навыки в стремительно изменяющейся реальности, которая обладает способностями и тягой к новым знаниям, к творчеству.</vt:lpstr>
      <vt:lpstr>Презентация PowerPoint</vt:lpstr>
      <vt:lpstr>О какой деятельности идет речь?</vt:lpstr>
      <vt:lpstr>Презентация PowerPoint</vt:lpstr>
      <vt:lpstr>Рабочая тетрадь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работы с текстом</vt:lpstr>
      <vt:lpstr>Приемы работы с текстом</vt:lpstr>
      <vt:lpstr>Знания лишь тогда становятся действенными, когда выработаны умения применять их в практической деятельности. </vt:lpstr>
      <vt:lpstr>Презентация PowerPoint</vt:lpstr>
      <vt:lpstr>Ссылки на мои страницы</vt:lpstr>
      <vt:lpstr>Новая моя тема по самообразованию.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KOMP</cp:lastModifiedBy>
  <cp:revision>52</cp:revision>
  <dcterms:created xsi:type="dcterms:W3CDTF">2013-07-29T17:42:42Z</dcterms:created>
  <dcterms:modified xsi:type="dcterms:W3CDTF">2024-12-20T15:18:52Z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