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795" y="1196752"/>
            <a:ext cx="5546333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852936"/>
            <a:ext cx="5328592" cy="12241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0165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41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0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0446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38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933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57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461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330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614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07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A66B6-72D2-421A-AD24-03298929AFA7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AFC8B-C57A-4215-A6A9-791E364F5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516836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56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795" y="1196752"/>
            <a:ext cx="6266413" cy="2660876"/>
          </a:xfrm>
        </p:spPr>
        <p:txBody>
          <a:bodyPr>
            <a:normAutofit fontScale="90000"/>
          </a:bodyPr>
          <a:lstStyle/>
          <a:p>
            <a:r>
              <a:rPr lang="ru-RU" sz="3200" b="0" dirty="0" smtClean="0">
                <a:latin typeface="Georgia" pitchFamily="18" charset="0"/>
              </a:rPr>
              <a:t/>
            </a:r>
            <a:br>
              <a:rPr lang="ru-RU" sz="3200" b="0" dirty="0" smtClean="0">
                <a:latin typeface="Georgia" pitchFamily="18" charset="0"/>
              </a:rPr>
            </a:br>
            <a:r>
              <a:rPr lang="ru-RU" sz="3200" b="0" dirty="0" smtClean="0">
                <a:latin typeface="Georgia" pitchFamily="18" charset="0"/>
              </a:rPr>
              <a:t> </a:t>
            </a:r>
            <a:r>
              <a:rPr lang="ru-RU" sz="3200" dirty="0" smtClean="0">
                <a:latin typeface="Georgia" pitchFamily="18" charset="0"/>
              </a:rPr>
              <a:t>Опыт проектирования</a:t>
            </a:r>
            <a:r>
              <a:rPr lang="ru-RU" sz="3200" b="0" dirty="0" smtClean="0">
                <a:latin typeface="Georgia" pitchFamily="18" charset="0"/>
              </a:rPr>
              <a:t> </a:t>
            </a:r>
            <a:r>
              <a:rPr lang="ru-RU" sz="3200" dirty="0" smtClean="0">
                <a:latin typeface="Georgia" pitchFamily="18" charset="0"/>
              </a:rPr>
              <a:t>и апробации  РП профессионально ориентированного содержания  по ОУД «История» и «Обществознание» </a:t>
            </a:r>
            <a:br>
              <a:rPr lang="ru-RU" sz="3200" dirty="0" smtClean="0">
                <a:latin typeface="Georgia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839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cap="all" dirty="0" smtClean="0"/>
              <a:t/>
            </a:r>
            <a:br>
              <a:rPr lang="ru-RU" sz="1800" b="1" cap="all" dirty="0" smtClean="0"/>
            </a:br>
            <a:r>
              <a:rPr lang="ru-RU" sz="1800" b="1" cap="all" dirty="0" smtClean="0"/>
              <a:t/>
            </a:r>
            <a:br>
              <a:rPr lang="ru-RU" sz="1800" b="1" cap="all" dirty="0" smtClean="0"/>
            </a:br>
            <a:r>
              <a:rPr lang="ru-RU" sz="2400" b="1" cap="all" dirty="0" smtClean="0">
                <a:solidFill>
                  <a:srgbClr val="00B050"/>
                </a:solidFill>
                <a:latin typeface="Georgia" pitchFamily="18" charset="0"/>
              </a:rPr>
              <a:t>реализация проекта «Профессиональная загрузка»</a:t>
            </a:r>
            <a:r>
              <a:rPr lang="ru-RU" sz="2400" dirty="0" smtClean="0">
                <a:solidFill>
                  <a:srgbClr val="00B050"/>
                </a:solidFill>
                <a:latin typeface="Georgia" pitchFamily="18" charset="0"/>
              </a:rPr>
              <a:t/>
            </a:r>
            <a:br>
              <a:rPr lang="ru-RU" sz="2400" dirty="0" smtClean="0">
                <a:solidFill>
                  <a:srgbClr val="00B050"/>
                </a:solidFill>
                <a:latin typeface="Georgia" pitchFamily="18" charset="0"/>
              </a:rPr>
            </a:br>
            <a:endParaRPr lang="ru-RU" sz="2400" dirty="0">
              <a:solidFill>
                <a:srgbClr val="00B050"/>
              </a:solidFill>
              <a:latin typeface="Georgia" pitchFamily="18" charset="0"/>
            </a:endParaRPr>
          </a:p>
        </p:txBody>
      </p:sp>
      <p:pic>
        <p:nvPicPr>
          <p:cNvPr id="5" name="Рисунок 4" descr="C:\Users\User\Рабочий стол\Профзагрузка ноябрь 2023\ПРОФЗАГРУЗКА 2023\Плакат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992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Условия для разработки РП</a:t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(комплект материалов ИРПО)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gray">
          <a:xfrm>
            <a:off x="1643042" y="3000372"/>
            <a:ext cx="4153094" cy="857255"/>
          </a:xfrm>
          <a:prstGeom prst="rect">
            <a:avLst/>
          </a:prstGeom>
          <a:solidFill>
            <a:schemeClr val="bg2">
              <a:alpha val="50000"/>
            </a:schemeClr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smtClean="0">
                <a:latin typeface="Georgia" pitchFamily="18" charset="0"/>
              </a:rPr>
              <a:t>Методические рекомендации  по </a:t>
            </a:r>
          </a:p>
          <a:p>
            <a:r>
              <a:rPr lang="ru-RU" b="1" dirty="0" smtClean="0">
                <a:latin typeface="Georgia" pitchFamily="18" charset="0"/>
              </a:rPr>
              <a:t>организации обучения</a:t>
            </a:r>
          </a:p>
          <a:p>
            <a:endParaRPr lang="ru-RU" b="1" dirty="0">
              <a:latin typeface="Georgia" pitchFamily="18" charset="0"/>
            </a:endParaRPr>
          </a:p>
        </p:txBody>
      </p:sp>
      <p:sp>
        <p:nvSpPr>
          <p:cNvPr id="175" name="Rectangle 174"/>
          <p:cNvSpPr>
            <a:spLocks noChangeArrowheads="1"/>
          </p:cNvSpPr>
          <p:nvPr/>
        </p:nvSpPr>
        <p:spPr bwMode="ltGray">
          <a:xfrm>
            <a:off x="357158" y="1285860"/>
            <a:ext cx="1169988" cy="766763"/>
          </a:xfrm>
          <a:prstGeom prst="rect">
            <a:avLst/>
          </a:prstGeom>
          <a:solidFill>
            <a:schemeClr val="accent2"/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6" name="Rectangle 175"/>
          <p:cNvSpPr>
            <a:spLocks noChangeArrowheads="1"/>
          </p:cNvSpPr>
          <p:nvPr/>
        </p:nvSpPr>
        <p:spPr bwMode="gray">
          <a:xfrm>
            <a:off x="357158" y="2143116"/>
            <a:ext cx="1169988" cy="766763"/>
          </a:xfrm>
          <a:prstGeom prst="rect">
            <a:avLst/>
          </a:prstGeom>
          <a:solidFill>
            <a:schemeClr val="hlink"/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gray">
          <a:xfrm>
            <a:off x="357158" y="3000372"/>
            <a:ext cx="1169988" cy="766763"/>
          </a:xfrm>
          <a:prstGeom prst="rect">
            <a:avLst/>
          </a:prstGeom>
          <a:solidFill>
            <a:schemeClr val="folHlink"/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8" name="Rectangle 177"/>
          <p:cNvSpPr>
            <a:spLocks noChangeArrowheads="1"/>
          </p:cNvSpPr>
          <p:nvPr/>
        </p:nvSpPr>
        <p:spPr bwMode="white">
          <a:xfrm>
            <a:off x="642910" y="1428736"/>
            <a:ext cx="39305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FF"/>
                </a:solidFill>
                <a:latin typeface="Georgia" pitchFamily="18" charset="0"/>
              </a:rPr>
              <a:t>1</a:t>
            </a:r>
            <a:endParaRPr lang="en-US" sz="3200" b="1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79" name="Rectangle 178"/>
          <p:cNvSpPr>
            <a:spLocks noChangeArrowheads="1"/>
          </p:cNvSpPr>
          <p:nvPr/>
        </p:nvSpPr>
        <p:spPr bwMode="white">
          <a:xfrm>
            <a:off x="714348" y="2214554"/>
            <a:ext cx="44114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FF"/>
                </a:solidFill>
                <a:latin typeface="Georgia" pitchFamily="18" charset="0"/>
              </a:rPr>
              <a:t>2</a:t>
            </a:r>
            <a:endParaRPr lang="en-US" sz="3200" b="1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80" name="Rectangle 179"/>
          <p:cNvSpPr>
            <a:spLocks noChangeArrowheads="1"/>
          </p:cNvSpPr>
          <p:nvPr/>
        </p:nvSpPr>
        <p:spPr bwMode="white">
          <a:xfrm>
            <a:off x="785786" y="3143249"/>
            <a:ext cx="35719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FF"/>
                </a:solidFill>
                <a:latin typeface="Georgia" pitchFamily="18" charset="0"/>
              </a:rPr>
              <a:t>3</a:t>
            </a:r>
            <a:endParaRPr lang="en-US" sz="2800" b="1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81" name="Rectangle 180"/>
          <p:cNvSpPr>
            <a:spLocks noChangeArrowheads="1"/>
          </p:cNvSpPr>
          <p:nvPr/>
        </p:nvSpPr>
        <p:spPr bwMode="auto">
          <a:xfrm>
            <a:off x="1547664" y="1196752"/>
            <a:ext cx="6889968" cy="1138773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Georgia" pitchFamily="18" charset="0"/>
              </a:rPr>
              <a:t>Примерная рабочая программа (база), (база +профиль) </a:t>
            </a:r>
            <a:r>
              <a:rPr lang="ru-RU" sz="1600" i="1" dirty="0" smtClean="0">
                <a:latin typeface="Georgia" pitchFamily="18" charset="0"/>
              </a:rPr>
              <a:t>с наличием экспертизы ФУМО по определенной УГПС:  23.00.00;  49.00.00-История; УГПС 23.00.00; 44.00.00- Обществознание</a:t>
            </a:r>
            <a:endParaRPr lang="en-US" sz="1600" i="1" dirty="0">
              <a:latin typeface="Georgia" pitchFamily="18" charset="0"/>
            </a:endParaRPr>
          </a:p>
        </p:txBody>
      </p:sp>
      <p:sp>
        <p:nvSpPr>
          <p:cNvPr id="182" name="Rectangle 181"/>
          <p:cNvSpPr>
            <a:spLocks noChangeArrowheads="1"/>
          </p:cNvSpPr>
          <p:nvPr/>
        </p:nvSpPr>
        <p:spPr bwMode="auto">
          <a:xfrm>
            <a:off x="1619672" y="2492896"/>
            <a:ext cx="5544616" cy="369332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Georgia" pitchFamily="18" charset="0"/>
              </a:rPr>
              <a:t>Методика преподавания конкретной ОУД 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17" name="Rectangle 176"/>
          <p:cNvSpPr>
            <a:spLocks noChangeArrowheads="1"/>
          </p:cNvSpPr>
          <p:nvPr/>
        </p:nvSpPr>
        <p:spPr bwMode="gray">
          <a:xfrm>
            <a:off x="323528" y="4005064"/>
            <a:ext cx="1169988" cy="766763"/>
          </a:xfrm>
          <a:prstGeom prst="rect">
            <a:avLst/>
          </a:prstGeom>
          <a:solidFill>
            <a:schemeClr val="folHlink"/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Rectangle 179"/>
          <p:cNvSpPr>
            <a:spLocks noChangeArrowheads="1"/>
          </p:cNvSpPr>
          <p:nvPr/>
        </p:nvSpPr>
        <p:spPr bwMode="white">
          <a:xfrm>
            <a:off x="857224" y="4143380"/>
            <a:ext cx="35719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FF"/>
                </a:solidFill>
                <a:latin typeface="Georgia" pitchFamily="18" charset="0"/>
              </a:rPr>
              <a:t>4</a:t>
            </a:r>
            <a:endParaRPr lang="en-US" sz="2800" b="1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gray">
          <a:xfrm>
            <a:off x="1691680" y="3933056"/>
            <a:ext cx="7272808" cy="1584176"/>
          </a:xfrm>
          <a:prstGeom prst="rect">
            <a:avLst/>
          </a:prstGeom>
          <a:solidFill>
            <a:schemeClr val="bg2">
              <a:alpha val="50000"/>
            </a:schemeClr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 smtClean="0">
              <a:latin typeface="Georgia" pitchFamily="18" charset="0"/>
            </a:endParaRPr>
          </a:p>
          <a:p>
            <a:endParaRPr lang="ru-RU" b="1" dirty="0" smtClean="0">
              <a:latin typeface="Georgia" pitchFamily="18" charset="0"/>
            </a:endParaRPr>
          </a:p>
          <a:p>
            <a:r>
              <a:rPr lang="ru-RU" b="1" dirty="0" smtClean="0">
                <a:latin typeface="Georgia" pitchFamily="18" charset="0"/>
              </a:rPr>
              <a:t>Примерный учебно-методический комплекс</a:t>
            </a:r>
          </a:p>
          <a:p>
            <a:r>
              <a:rPr lang="ru-RU" sz="1600" i="1" dirty="0" smtClean="0">
                <a:latin typeface="Georgia" pitchFamily="18" charset="0"/>
              </a:rPr>
              <a:t>(Поурочный тематический план (база), (база + профиль),</a:t>
            </a:r>
          </a:p>
          <a:p>
            <a:r>
              <a:rPr lang="ru-RU" sz="1600" i="1" dirty="0" smtClean="0">
                <a:latin typeface="Georgia" pitchFamily="18" charset="0"/>
              </a:rPr>
              <a:t> «Модельные примеры» опорных конспектов для проведения занятий</a:t>
            </a:r>
          </a:p>
          <a:p>
            <a:r>
              <a:rPr lang="ru-RU" sz="1600" dirty="0" smtClean="0"/>
              <a:t>«</a:t>
            </a:r>
            <a:r>
              <a:rPr lang="ru-RU" sz="1600" i="1" dirty="0" smtClean="0">
                <a:latin typeface="Georgia" pitchFamily="18" charset="0"/>
              </a:rPr>
              <a:t>Модельные примеры» технологических карт для проведения</a:t>
            </a:r>
          </a:p>
          <a:p>
            <a:r>
              <a:rPr lang="ru-RU" sz="1600" i="1" dirty="0" smtClean="0">
                <a:latin typeface="Georgia" pitchFamily="18" charset="0"/>
              </a:rPr>
              <a:t> занятий по темам  прикладного модуля	</a:t>
            </a:r>
          </a:p>
          <a:p>
            <a:r>
              <a:rPr lang="ru-RU" sz="1600" i="1" dirty="0" smtClean="0">
                <a:latin typeface="Georgia" pitchFamily="18" charset="0"/>
              </a:rPr>
              <a:t> 	</a:t>
            </a:r>
          </a:p>
          <a:p>
            <a:r>
              <a:rPr lang="ru-RU" sz="1600" i="1" dirty="0" smtClean="0">
                <a:latin typeface="Georgia" pitchFamily="18" charset="0"/>
              </a:rPr>
              <a:t>	</a:t>
            </a:r>
          </a:p>
          <a:p>
            <a:endParaRPr lang="ru-RU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8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401080" cy="64294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Georgia" pitchFamily="18" charset="0"/>
              </a:rPr>
              <a:t/>
            </a:r>
            <a:br>
              <a:rPr lang="ru-RU" sz="3100" dirty="0" smtClean="0">
                <a:latin typeface="Georgia" pitchFamily="18" charset="0"/>
              </a:rPr>
            </a:br>
            <a:r>
              <a:rPr lang="en-US" b="1" dirty="0" smtClean="0">
                <a:latin typeface="Georgia" pitchFamily="18" charset="0"/>
              </a:rPr>
              <a:t/>
            </a:r>
            <a:br>
              <a:rPr lang="en-US" b="1" dirty="0" smtClean="0">
                <a:latin typeface="Georgia" pitchFamily="18" charset="0"/>
              </a:rPr>
            </a:br>
            <a:endParaRPr lang="ru-RU" dirty="0"/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gray">
          <a:xfrm rot="308465">
            <a:off x="2587104" y="1842636"/>
            <a:ext cx="1590675" cy="1701800"/>
          </a:xfrm>
          <a:custGeom>
            <a:avLst/>
            <a:gdLst>
              <a:gd name="G0" fmla="+- 61148 0 0"/>
              <a:gd name="G1" fmla="+- -5891861 0 0"/>
              <a:gd name="G2" fmla="+- 61148 0 -5891861"/>
              <a:gd name="G3" fmla="+- 10800 0 0"/>
              <a:gd name="G4" fmla="+- 0 0 6114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799 0 0"/>
              <a:gd name="G9" fmla="+- 0 0 -5891861"/>
              <a:gd name="G10" fmla="+- 7799 0 2700"/>
              <a:gd name="G11" fmla="cos G10 61148"/>
              <a:gd name="G12" fmla="sin G10 61148"/>
              <a:gd name="G13" fmla="cos 13500 61148"/>
              <a:gd name="G14" fmla="sin 13500 61148"/>
              <a:gd name="G15" fmla="+- G11 10800 0"/>
              <a:gd name="G16" fmla="+- G12 10800 0"/>
              <a:gd name="G17" fmla="+- G13 10800 0"/>
              <a:gd name="G18" fmla="+- G14 10800 0"/>
              <a:gd name="G19" fmla="*/ 7799 1 2"/>
              <a:gd name="G20" fmla="+- G19 5400 0"/>
              <a:gd name="G21" fmla="cos G20 61148"/>
              <a:gd name="G22" fmla="sin G20 61148"/>
              <a:gd name="G23" fmla="+- G21 10800 0"/>
              <a:gd name="G24" fmla="+- G12 G23 G22"/>
              <a:gd name="G25" fmla="+- G22 G23 G11"/>
              <a:gd name="G26" fmla="cos 10800 61148"/>
              <a:gd name="G27" fmla="sin 10800 61148"/>
              <a:gd name="G28" fmla="cos 7799 61148"/>
              <a:gd name="G29" fmla="sin 7799 6114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891861"/>
              <a:gd name="G36" fmla="sin G34 -5891861"/>
              <a:gd name="G37" fmla="+/ -5891861 6114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799 G39"/>
              <a:gd name="G43" fmla="sin 77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505 w 21600"/>
              <a:gd name="T5" fmla="*/ 3232 h 21600"/>
              <a:gd name="T6" fmla="*/ 10815 w 21600"/>
              <a:gd name="T7" fmla="*/ 1500 h 21600"/>
              <a:gd name="T8" fmla="*/ 16364 w 21600"/>
              <a:gd name="T9" fmla="*/ 5335 h 21600"/>
              <a:gd name="T10" fmla="*/ 24298 w 21600"/>
              <a:gd name="T11" fmla="*/ 11019 h 21600"/>
              <a:gd name="T12" fmla="*/ 20030 w 21600"/>
              <a:gd name="T13" fmla="*/ 15151 h 21600"/>
              <a:gd name="T14" fmla="*/ 15898 w 21600"/>
              <a:gd name="T15" fmla="*/ 108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97" y="10926"/>
                </a:moveTo>
                <a:cubicBezTo>
                  <a:pt x="18598" y="10884"/>
                  <a:pt x="18599" y="10842"/>
                  <a:pt x="18599" y="10800"/>
                </a:cubicBezTo>
                <a:cubicBezTo>
                  <a:pt x="18599" y="6497"/>
                  <a:pt x="15115" y="3008"/>
                  <a:pt x="10813" y="3001"/>
                </a:cubicBezTo>
                <a:lnTo>
                  <a:pt x="10818" y="0"/>
                </a:lnTo>
                <a:cubicBezTo>
                  <a:pt x="16775" y="10"/>
                  <a:pt x="21600" y="4842"/>
                  <a:pt x="21600" y="10800"/>
                </a:cubicBezTo>
                <a:cubicBezTo>
                  <a:pt x="21600" y="10858"/>
                  <a:pt x="21599" y="10917"/>
                  <a:pt x="21598" y="10975"/>
                </a:cubicBezTo>
                <a:lnTo>
                  <a:pt x="24298" y="11019"/>
                </a:lnTo>
                <a:lnTo>
                  <a:pt x="20030" y="15151"/>
                </a:lnTo>
                <a:lnTo>
                  <a:pt x="15898" y="10883"/>
                </a:lnTo>
                <a:lnTo>
                  <a:pt x="18597" y="10926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7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Oval 7"/>
          <p:cNvSpPr>
            <a:spLocks noChangeArrowheads="1"/>
          </p:cNvSpPr>
          <p:nvPr/>
        </p:nvSpPr>
        <p:spPr bwMode="ltGray">
          <a:xfrm>
            <a:off x="2001317" y="1340986"/>
            <a:ext cx="1319212" cy="1319213"/>
          </a:xfrm>
          <a:prstGeom prst="ellipse">
            <a:avLst/>
          </a:prstGeom>
          <a:gradFill rotWithShape="0">
            <a:gsLst>
              <a:gs pos="0">
                <a:schemeClr val="accent2">
                  <a:gamma/>
                  <a:shade val="6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Oval 8"/>
          <p:cNvSpPr>
            <a:spLocks noChangeArrowheads="1"/>
          </p:cNvSpPr>
          <p:nvPr/>
        </p:nvSpPr>
        <p:spPr bwMode="gray">
          <a:xfrm>
            <a:off x="3258617" y="3153911"/>
            <a:ext cx="1320800" cy="1320800"/>
          </a:xfrm>
          <a:prstGeom prst="ellipse">
            <a:avLst/>
          </a:prstGeom>
          <a:gradFill rotWithShape="0">
            <a:gsLst>
              <a:gs pos="0">
                <a:schemeClr val="folHlink">
                  <a:gamma/>
                  <a:shade val="3607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36078"/>
                  <a:invGamma/>
                </a:schemeClr>
              </a:gs>
            </a:gsLst>
            <a:lin ang="27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AutoShape 9"/>
          <p:cNvSpPr>
            <a:spLocks noChangeArrowheads="1"/>
          </p:cNvSpPr>
          <p:nvPr/>
        </p:nvSpPr>
        <p:spPr bwMode="gray">
          <a:xfrm rot="7527986">
            <a:off x="1913210" y="3264243"/>
            <a:ext cx="1589087" cy="1701800"/>
          </a:xfrm>
          <a:custGeom>
            <a:avLst/>
            <a:gdLst>
              <a:gd name="G0" fmla="+- 61148 0 0"/>
              <a:gd name="G1" fmla="+- -5891861 0 0"/>
              <a:gd name="G2" fmla="+- 61148 0 -5891861"/>
              <a:gd name="G3" fmla="+- 10800 0 0"/>
              <a:gd name="G4" fmla="+- 0 0 6114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799 0 0"/>
              <a:gd name="G9" fmla="+- 0 0 -5891861"/>
              <a:gd name="G10" fmla="+- 7799 0 2700"/>
              <a:gd name="G11" fmla="cos G10 61148"/>
              <a:gd name="G12" fmla="sin G10 61148"/>
              <a:gd name="G13" fmla="cos 13500 61148"/>
              <a:gd name="G14" fmla="sin 13500 61148"/>
              <a:gd name="G15" fmla="+- G11 10800 0"/>
              <a:gd name="G16" fmla="+- G12 10800 0"/>
              <a:gd name="G17" fmla="+- G13 10800 0"/>
              <a:gd name="G18" fmla="+- G14 10800 0"/>
              <a:gd name="G19" fmla="*/ 7799 1 2"/>
              <a:gd name="G20" fmla="+- G19 5400 0"/>
              <a:gd name="G21" fmla="cos G20 61148"/>
              <a:gd name="G22" fmla="sin G20 61148"/>
              <a:gd name="G23" fmla="+- G21 10800 0"/>
              <a:gd name="G24" fmla="+- G12 G23 G22"/>
              <a:gd name="G25" fmla="+- G22 G23 G11"/>
              <a:gd name="G26" fmla="cos 10800 61148"/>
              <a:gd name="G27" fmla="sin 10800 61148"/>
              <a:gd name="G28" fmla="cos 7799 61148"/>
              <a:gd name="G29" fmla="sin 7799 6114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891861"/>
              <a:gd name="G36" fmla="sin G34 -5891861"/>
              <a:gd name="G37" fmla="+/ -5891861 6114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799 G39"/>
              <a:gd name="G43" fmla="sin 77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505 w 21600"/>
              <a:gd name="T5" fmla="*/ 3232 h 21600"/>
              <a:gd name="T6" fmla="*/ 10815 w 21600"/>
              <a:gd name="T7" fmla="*/ 1500 h 21600"/>
              <a:gd name="T8" fmla="*/ 16364 w 21600"/>
              <a:gd name="T9" fmla="*/ 5335 h 21600"/>
              <a:gd name="T10" fmla="*/ 24298 w 21600"/>
              <a:gd name="T11" fmla="*/ 11019 h 21600"/>
              <a:gd name="T12" fmla="*/ 20030 w 21600"/>
              <a:gd name="T13" fmla="*/ 15151 h 21600"/>
              <a:gd name="T14" fmla="*/ 15898 w 21600"/>
              <a:gd name="T15" fmla="*/ 108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97" y="10926"/>
                </a:moveTo>
                <a:cubicBezTo>
                  <a:pt x="18598" y="10884"/>
                  <a:pt x="18599" y="10842"/>
                  <a:pt x="18599" y="10800"/>
                </a:cubicBezTo>
                <a:cubicBezTo>
                  <a:pt x="18599" y="6497"/>
                  <a:pt x="15115" y="3008"/>
                  <a:pt x="10813" y="3001"/>
                </a:cubicBezTo>
                <a:lnTo>
                  <a:pt x="10818" y="0"/>
                </a:lnTo>
                <a:cubicBezTo>
                  <a:pt x="16775" y="10"/>
                  <a:pt x="21600" y="4842"/>
                  <a:pt x="21600" y="10800"/>
                </a:cubicBezTo>
                <a:cubicBezTo>
                  <a:pt x="21600" y="10858"/>
                  <a:pt x="21599" y="10917"/>
                  <a:pt x="21598" y="10975"/>
                </a:cubicBezTo>
                <a:lnTo>
                  <a:pt x="24298" y="11019"/>
                </a:lnTo>
                <a:lnTo>
                  <a:pt x="20030" y="15151"/>
                </a:lnTo>
                <a:lnTo>
                  <a:pt x="15898" y="10883"/>
                </a:lnTo>
                <a:lnTo>
                  <a:pt x="18597" y="10926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7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AutoShape 10"/>
          <p:cNvSpPr>
            <a:spLocks noChangeArrowheads="1"/>
          </p:cNvSpPr>
          <p:nvPr/>
        </p:nvSpPr>
        <p:spPr bwMode="gray">
          <a:xfrm rot="15216000">
            <a:off x="983729" y="2033136"/>
            <a:ext cx="1589088" cy="1703388"/>
          </a:xfrm>
          <a:custGeom>
            <a:avLst/>
            <a:gdLst>
              <a:gd name="G0" fmla="+- 61148 0 0"/>
              <a:gd name="G1" fmla="+- -5891861 0 0"/>
              <a:gd name="G2" fmla="+- 61148 0 -5891861"/>
              <a:gd name="G3" fmla="+- 10800 0 0"/>
              <a:gd name="G4" fmla="+- 0 0 6114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799 0 0"/>
              <a:gd name="G9" fmla="+- 0 0 -5891861"/>
              <a:gd name="G10" fmla="+- 7799 0 2700"/>
              <a:gd name="G11" fmla="cos G10 61148"/>
              <a:gd name="G12" fmla="sin G10 61148"/>
              <a:gd name="G13" fmla="cos 13500 61148"/>
              <a:gd name="G14" fmla="sin 13500 61148"/>
              <a:gd name="G15" fmla="+- G11 10800 0"/>
              <a:gd name="G16" fmla="+- G12 10800 0"/>
              <a:gd name="G17" fmla="+- G13 10800 0"/>
              <a:gd name="G18" fmla="+- G14 10800 0"/>
              <a:gd name="G19" fmla="*/ 7799 1 2"/>
              <a:gd name="G20" fmla="+- G19 5400 0"/>
              <a:gd name="G21" fmla="cos G20 61148"/>
              <a:gd name="G22" fmla="sin G20 61148"/>
              <a:gd name="G23" fmla="+- G21 10800 0"/>
              <a:gd name="G24" fmla="+- G12 G23 G22"/>
              <a:gd name="G25" fmla="+- G22 G23 G11"/>
              <a:gd name="G26" fmla="cos 10800 61148"/>
              <a:gd name="G27" fmla="sin 10800 61148"/>
              <a:gd name="G28" fmla="cos 7799 61148"/>
              <a:gd name="G29" fmla="sin 7799 6114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891861"/>
              <a:gd name="G36" fmla="sin G34 -5891861"/>
              <a:gd name="G37" fmla="+/ -5891861 6114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799 G39"/>
              <a:gd name="G43" fmla="sin 77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505 w 21600"/>
              <a:gd name="T5" fmla="*/ 3232 h 21600"/>
              <a:gd name="T6" fmla="*/ 10815 w 21600"/>
              <a:gd name="T7" fmla="*/ 1500 h 21600"/>
              <a:gd name="T8" fmla="*/ 16364 w 21600"/>
              <a:gd name="T9" fmla="*/ 5335 h 21600"/>
              <a:gd name="T10" fmla="*/ 24298 w 21600"/>
              <a:gd name="T11" fmla="*/ 11019 h 21600"/>
              <a:gd name="T12" fmla="*/ 20030 w 21600"/>
              <a:gd name="T13" fmla="*/ 15151 h 21600"/>
              <a:gd name="T14" fmla="*/ 15898 w 21600"/>
              <a:gd name="T15" fmla="*/ 108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97" y="10926"/>
                </a:moveTo>
                <a:cubicBezTo>
                  <a:pt x="18598" y="10884"/>
                  <a:pt x="18599" y="10842"/>
                  <a:pt x="18599" y="10800"/>
                </a:cubicBezTo>
                <a:cubicBezTo>
                  <a:pt x="18599" y="6497"/>
                  <a:pt x="15115" y="3008"/>
                  <a:pt x="10813" y="3001"/>
                </a:cubicBezTo>
                <a:lnTo>
                  <a:pt x="10818" y="0"/>
                </a:lnTo>
                <a:cubicBezTo>
                  <a:pt x="16775" y="10"/>
                  <a:pt x="21600" y="4842"/>
                  <a:pt x="21600" y="10800"/>
                </a:cubicBezTo>
                <a:cubicBezTo>
                  <a:pt x="21600" y="10858"/>
                  <a:pt x="21599" y="10917"/>
                  <a:pt x="21598" y="10975"/>
                </a:cubicBezTo>
                <a:lnTo>
                  <a:pt x="24298" y="11019"/>
                </a:lnTo>
                <a:lnTo>
                  <a:pt x="20030" y="15151"/>
                </a:lnTo>
                <a:lnTo>
                  <a:pt x="15898" y="10883"/>
                </a:lnTo>
                <a:lnTo>
                  <a:pt x="18597" y="10926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7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Oval 11"/>
          <p:cNvSpPr>
            <a:spLocks noChangeArrowheads="1"/>
          </p:cNvSpPr>
          <p:nvPr/>
        </p:nvSpPr>
        <p:spPr bwMode="gray">
          <a:xfrm>
            <a:off x="899592" y="3158674"/>
            <a:ext cx="1320800" cy="1319212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81961"/>
                  <a:invGamma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8" name="Group 12"/>
          <p:cNvGrpSpPr>
            <a:grpSpLocks/>
          </p:cNvGrpSpPr>
          <p:nvPr/>
        </p:nvGrpSpPr>
        <p:grpSpPr bwMode="auto">
          <a:xfrm rot="10082854">
            <a:off x="1844154" y="2296661"/>
            <a:ext cx="1196975" cy="303213"/>
            <a:chOff x="2598" y="1026"/>
            <a:chExt cx="957" cy="242"/>
          </a:xfrm>
        </p:grpSpPr>
        <p:grpSp>
          <p:nvGrpSpPr>
            <p:cNvPr id="49" name="Group 13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61" name="Group 14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7" name="AutoShape 1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AutoShape 1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AutoShape 1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AutoShape 1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2" name="Group 19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63" name="AutoShape 2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AutoShape 2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AutoShape 2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AutoShape 2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50" name="Group 24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51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7" name="AutoShape 26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AutoShape 27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AutoShape 28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AutoShape 29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2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53" name="AutoShape 31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AutoShape 32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AutoShape 33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AutoShape 34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71" name="Group 35"/>
          <p:cNvGrpSpPr>
            <a:grpSpLocks/>
          </p:cNvGrpSpPr>
          <p:nvPr/>
        </p:nvGrpSpPr>
        <p:grpSpPr bwMode="auto">
          <a:xfrm rot="10082854">
            <a:off x="748779" y="4117524"/>
            <a:ext cx="1198563" cy="303212"/>
            <a:chOff x="2598" y="1026"/>
            <a:chExt cx="957" cy="242"/>
          </a:xfrm>
        </p:grpSpPr>
        <p:grpSp>
          <p:nvGrpSpPr>
            <p:cNvPr id="72" name="Group 36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84" name="Group 3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90" name="AutoShape 38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AutoShape 39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AutoShape 40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AutoShape 41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5" name="Group 4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86" name="AutoShape 43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AutoShape 44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AutoShape 45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AutoShape 46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3" name="Group 47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74" name="Group 48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80" name="AutoShape 4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AutoShape 5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AutoShape 5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AutoShape 5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5" name="Group 53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76" name="AutoShape 5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AutoShape 5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AutoShape 5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AutoShape 5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94" name="Group 58"/>
          <p:cNvGrpSpPr>
            <a:grpSpLocks/>
          </p:cNvGrpSpPr>
          <p:nvPr/>
        </p:nvGrpSpPr>
        <p:grpSpPr bwMode="auto">
          <a:xfrm rot="10082854">
            <a:off x="3123679" y="4115936"/>
            <a:ext cx="1196975" cy="303213"/>
            <a:chOff x="2598" y="1026"/>
            <a:chExt cx="957" cy="242"/>
          </a:xfrm>
        </p:grpSpPr>
        <p:grpSp>
          <p:nvGrpSpPr>
            <p:cNvPr id="95" name="Group 59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107" name="Group 60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3" name="AutoShape 61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" name="AutoShape 62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5" name="AutoShape 63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6" name="AutoShape 64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8" name="Group 65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9" name="AutoShape 66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0" name="AutoShape 67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1" name="AutoShape 68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2" name="AutoShape 69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96" name="Group 70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97" name="Group 71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3" name="AutoShape 72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" name="AutoShape 73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" name="AutoShape 74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" name="AutoShape 75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98" name="Group 76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99" name="AutoShape 77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0" name="AutoShape 78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1" name="AutoShape 79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" name="AutoShape 80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7" name="Group 81"/>
          <p:cNvGrpSpPr>
            <a:grpSpLocks/>
          </p:cNvGrpSpPr>
          <p:nvPr/>
        </p:nvGrpSpPr>
        <p:grpSpPr bwMode="auto">
          <a:xfrm>
            <a:off x="2391842" y="1461636"/>
            <a:ext cx="1196975" cy="303213"/>
            <a:chOff x="2598" y="1026"/>
            <a:chExt cx="957" cy="242"/>
          </a:xfrm>
        </p:grpSpPr>
        <p:grpSp>
          <p:nvGrpSpPr>
            <p:cNvPr id="118" name="Group 82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130" name="Group 83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36" name="AutoShape 8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7" name="AutoShape 8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8" name="AutoShape 8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9" name="AutoShape 8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1" name="Group 88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32" name="AutoShape 8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3" name="AutoShape 9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4" name="AutoShape 9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" name="AutoShape 9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19" name="Group 93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120" name="Group 94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26" name="AutoShape 9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7" name="AutoShape 9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8" name="AutoShape 9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9" name="AutoShape 9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21" name="Group 99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22" name="AutoShape 10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" name="AutoShape 10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4" name="AutoShape 10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5" name="AutoShape 10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40" name="Group 104"/>
          <p:cNvGrpSpPr>
            <a:grpSpLocks/>
          </p:cNvGrpSpPr>
          <p:nvPr/>
        </p:nvGrpSpPr>
        <p:grpSpPr bwMode="auto">
          <a:xfrm rot="344040">
            <a:off x="3674542" y="3296786"/>
            <a:ext cx="1198562" cy="303213"/>
            <a:chOff x="2598" y="1026"/>
            <a:chExt cx="957" cy="242"/>
          </a:xfrm>
        </p:grpSpPr>
        <p:grpSp>
          <p:nvGrpSpPr>
            <p:cNvPr id="141" name="Group 105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153" name="Group 10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59" name="AutoShape 107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0" name="AutoShape 108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1" name="AutoShape 109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2" name="AutoShape 110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54" name="Group 11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55" name="AutoShape 112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6" name="AutoShape 113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7" name="AutoShape 114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8" name="AutoShape 115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42" name="Group 116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143" name="Group 11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49" name="AutoShape 118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0" name="AutoShape 119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1" name="AutoShape 120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2" name="AutoShape 121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44" name="Group 12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45" name="AutoShape 123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6" name="AutoShape 124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7" name="AutoShape 125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8" name="AutoShape 126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2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63" name="Group 127"/>
          <p:cNvGrpSpPr>
            <a:grpSpLocks/>
          </p:cNvGrpSpPr>
          <p:nvPr/>
        </p:nvGrpSpPr>
        <p:grpSpPr bwMode="auto">
          <a:xfrm rot="-232145">
            <a:off x="1267892" y="3269799"/>
            <a:ext cx="1235075" cy="331787"/>
            <a:chOff x="1824" y="2448"/>
            <a:chExt cx="987" cy="266"/>
          </a:xfrm>
        </p:grpSpPr>
        <p:grpSp>
          <p:nvGrpSpPr>
            <p:cNvPr id="164" name="Group 128"/>
            <p:cNvGrpSpPr>
              <a:grpSpLocks/>
            </p:cNvGrpSpPr>
            <p:nvPr/>
          </p:nvGrpSpPr>
          <p:grpSpPr bwMode="auto">
            <a:xfrm rot="513316">
              <a:off x="1824" y="2448"/>
              <a:ext cx="957" cy="242"/>
              <a:chOff x="2598" y="1026"/>
              <a:chExt cx="957" cy="242"/>
            </a:xfrm>
          </p:grpSpPr>
          <p:grpSp>
            <p:nvGrpSpPr>
              <p:cNvPr id="188" name="Group 129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200" name="Group 130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06" name="AutoShape 131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7" name="AutoShape 132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8" name="AutoShape 133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9" name="AutoShape 134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1" name="Group 135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02" name="AutoShape 136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3" name="AutoShape 137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4" name="AutoShape 138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5" name="AutoShape 139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89" name="Group 140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90" name="Group 141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96" name="AutoShape 142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7" name="AutoShape 143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8" name="AutoShape 144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9" name="AutoShape 145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1" name="Group 146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92" name="AutoShape 147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3" name="AutoShape 148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4" name="AutoShape 149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5" name="AutoShape 150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65" name="Group 151"/>
            <p:cNvGrpSpPr>
              <a:grpSpLocks/>
            </p:cNvGrpSpPr>
            <p:nvPr/>
          </p:nvGrpSpPr>
          <p:grpSpPr bwMode="auto">
            <a:xfrm rot="513316">
              <a:off x="1854" y="2472"/>
              <a:ext cx="957" cy="242"/>
              <a:chOff x="2598" y="1026"/>
              <a:chExt cx="957" cy="242"/>
            </a:xfrm>
          </p:grpSpPr>
          <p:grpSp>
            <p:nvGrpSpPr>
              <p:cNvPr id="166" name="Group 152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78" name="Group 153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84" name="AutoShape 154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5" name="AutoShape 155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6" name="AutoShape 156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7" name="AutoShape 157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79" name="Group 158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80" name="AutoShape 159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1" name="AutoShape 160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2" name="AutoShape 161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3" name="AutoShape 162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67" name="Group 163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68" name="Group 164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4" name="AutoShape 165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5" name="AutoShape 166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6" name="AutoShape 167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" name="AutoShape 168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9" name="Group 169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0" name="AutoShape 170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1" name="AutoShape 171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2" name="AutoShape 172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3" name="AutoShape 173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210" name="Rectangle 183"/>
          <p:cNvSpPr>
            <a:spLocks noChangeArrowheads="1"/>
          </p:cNvSpPr>
          <p:nvPr/>
        </p:nvSpPr>
        <p:spPr bwMode="gray">
          <a:xfrm>
            <a:off x="1187624" y="1484784"/>
            <a:ext cx="2861681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1. </a:t>
            </a:r>
            <a:r>
              <a:rPr lang="ru-RU" sz="1600" b="1" dirty="0" smtClean="0">
                <a:latin typeface="Georgia" pitchFamily="18" charset="0"/>
              </a:rPr>
              <a:t>Учебный  план ПОО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11" name="Rectangle 184"/>
          <p:cNvSpPr>
            <a:spLocks noChangeArrowheads="1"/>
          </p:cNvSpPr>
          <p:nvPr/>
        </p:nvSpPr>
        <p:spPr bwMode="gray">
          <a:xfrm>
            <a:off x="323528" y="3356992"/>
            <a:ext cx="2013693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3.</a:t>
            </a:r>
            <a:r>
              <a:rPr lang="ru-RU" sz="1600" b="1" dirty="0" smtClean="0">
                <a:latin typeface="Georgia" pitchFamily="18" charset="0"/>
              </a:rPr>
              <a:t> ФГОС СПО </a:t>
            </a:r>
          </a:p>
          <a:p>
            <a:pPr algn="ctr"/>
            <a:r>
              <a:rPr lang="ru-RU" sz="1600" b="1" dirty="0" smtClean="0">
                <a:latin typeface="Georgia" pitchFamily="18" charset="0"/>
              </a:rPr>
              <a:t>(по профессии,</a:t>
            </a:r>
          </a:p>
          <a:p>
            <a:pPr algn="ctr"/>
            <a:r>
              <a:rPr lang="ru-RU" sz="1600" b="1" dirty="0" smtClean="0">
                <a:latin typeface="Georgia" pitchFamily="18" charset="0"/>
              </a:rPr>
              <a:t> специальности)</a:t>
            </a:r>
            <a:endParaRPr lang="ru-RU" sz="2800" b="1" dirty="0" smtClean="0"/>
          </a:p>
        </p:txBody>
      </p:sp>
      <p:sp>
        <p:nvSpPr>
          <p:cNvPr id="212" name="Rectangle 185"/>
          <p:cNvSpPr>
            <a:spLocks noChangeArrowheads="1"/>
          </p:cNvSpPr>
          <p:nvPr/>
        </p:nvSpPr>
        <p:spPr bwMode="gray">
          <a:xfrm>
            <a:off x="3564562" y="3573016"/>
            <a:ext cx="18037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2.</a:t>
            </a:r>
            <a:r>
              <a:rPr lang="ru-RU" sz="1600" b="1" dirty="0" smtClean="0">
                <a:latin typeface="Georgia" pitchFamily="18" charset="0"/>
              </a:rPr>
              <a:t> ФГОС СОО</a:t>
            </a:r>
            <a:endParaRPr lang="ru-RU" sz="2000" b="1" dirty="0" smtClean="0"/>
          </a:p>
        </p:txBody>
      </p:sp>
      <p:sp>
        <p:nvSpPr>
          <p:cNvPr id="213" name="Прямоугольник 212"/>
          <p:cNvSpPr/>
          <p:nvPr/>
        </p:nvSpPr>
        <p:spPr>
          <a:xfrm>
            <a:off x="4857752" y="4643446"/>
            <a:ext cx="22860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Georgia" pitchFamily="18" charset="0"/>
              </a:rPr>
              <a:t>Рабочий ресурсный пакет</a:t>
            </a:r>
          </a:p>
        </p:txBody>
      </p:sp>
      <p:sp>
        <p:nvSpPr>
          <p:cNvPr id="214" name="Прямоугольник 213"/>
          <p:cNvSpPr/>
          <p:nvPr/>
        </p:nvSpPr>
        <p:spPr>
          <a:xfrm>
            <a:off x="251520" y="260648"/>
            <a:ext cx="87849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Условия для разработки РП</a:t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(необходимые дополнения к комплекту материалов ИРП</a:t>
            </a:r>
            <a:r>
              <a:rPr lang="ru-RU" sz="2400" dirty="0" smtClean="0">
                <a:latin typeface="Georgia" pitchFamily="18" charset="0"/>
              </a:rPr>
              <a:t>О)</a:t>
            </a:r>
            <a:endParaRPr lang="ru-RU" sz="2400" dirty="0"/>
          </a:p>
        </p:txBody>
      </p:sp>
      <p:sp>
        <p:nvSpPr>
          <p:cNvPr id="215" name="Стрелка вниз 214"/>
          <p:cNvSpPr/>
          <p:nvPr/>
        </p:nvSpPr>
        <p:spPr>
          <a:xfrm rot="18260508">
            <a:off x="4632230" y="4328520"/>
            <a:ext cx="484632" cy="67875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737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Рабочий ресурсный пакет </a:t>
            </a:r>
            <a:r>
              <a:rPr lang="ru-RU" dirty="0" smtClean="0">
                <a:solidFill>
                  <a:schemeClr val="accent3"/>
                </a:solidFill>
                <a:latin typeface="Georgia" pitchFamily="18" charset="0"/>
              </a:rPr>
              <a:t>+</a:t>
            </a:r>
            <a:endParaRPr lang="ru-RU" dirty="0">
              <a:solidFill>
                <a:schemeClr val="accent3"/>
              </a:solidFill>
              <a:latin typeface="Georgia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75472" y="2419003"/>
            <a:ext cx="5833664" cy="677863"/>
          </a:xfrm>
          <a:prstGeom prst="rect">
            <a:avLst/>
          </a:prstGeom>
          <a:solidFill>
            <a:srgbClr val="C0C0C0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gray">
          <a:xfrm>
            <a:off x="75472" y="3400078"/>
            <a:ext cx="5833664" cy="730250"/>
          </a:xfrm>
          <a:prstGeom prst="rect">
            <a:avLst/>
          </a:prstGeom>
          <a:solidFill>
            <a:srgbClr val="EAEAEA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1835017" y="1198216"/>
            <a:ext cx="2497137" cy="1985962"/>
          </a:xfrm>
          <a:prstGeom prst="diamond">
            <a:avLst/>
          </a:prstGeom>
          <a:solidFill>
            <a:srgbClr val="F8F8F8"/>
          </a:solidFill>
          <a:ln w="9525">
            <a:miter lim="800000"/>
            <a:headEnd/>
            <a:tailEnd/>
          </a:ln>
          <a:scene3d>
            <a:camera prst="legacyObliqueBottom">
              <a:rot lat="20099996" lon="0" rev="0"/>
            </a:camera>
            <a:lightRig rig="legacyNormal2" dir="t"/>
          </a:scene3d>
          <a:sp3d extrusionH="163500" prstMaterial="legacyPlastic">
            <a:bevelT w="13500" h="13500" prst="angle"/>
            <a:bevelB w="13500" h="13500" prst="angle"/>
            <a:extrusionClr>
              <a:srgbClr val="F8F8F8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endParaRPr lang="ru-RU">
              <a:latin typeface="Arial" charset="0"/>
              <a:cs typeface="Arial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115616" y="620688"/>
            <a:ext cx="3816424" cy="2808312"/>
            <a:chOff x="2144" y="1110"/>
            <a:chExt cx="1573" cy="1251"/>
          </a:xfrm>
        </p:grpSpPr>
        <p:sp>
          <p:nvSpPr>
            <p:cNvPr id="12" name="AutoShape 11"/>
            <p:cNvSpPr>
              <a:spLocks noChangeArrowheads="1"/>
            </p:cNvSpPr>
            <p:nvPr/>
          </p:nvSpPr>
          <p:spPr bwMode="gray">
            <a:xfrm>
              <a:off x="2144" y="1110"/>
              <a:ext cx="1573" cy="1251"/>
            </a:xfrm>
            <a:prstGeom prst="diamond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Bottom">
                <a:rot lat="20099996" lon="0" rev="0"/>
              </a:camera>
              <a:lightRig rig="legacyFlat2" dir="t"/>
            </a:scene3d>
            <a:sp3d extrusionH="163500" prstMaterial="legacyPlastic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gray">
            <a:xfrm>
              <a:off x="2144" y="1736"/>
              <a:ext cx="787" cy="433"/>
            </a:xfrm>
            <a:prstGeom prst="line">
              <a:avLst/>
            </a:prstGeom>
            <a:noFill/>
            <a:ln w="6350">
              <a:solidFill>
                <a:srgbClr val="FFFFFF">
                  <a:alpha val="30196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0" y="2204864"/>
            <a:ext cx="3063742" cy="3600400"/>
            <a:chOff x="1352" y="1684"/>
            <a:chExt cx="1573" cy="1251"/>
          </a:xfrm>
        </p:grpSpPr>
        <p:sp>
          <p:nvSpPr>
            <p:cNvPr id="15" name="AutoShape 14"/>
            <p:cNvSpPr>
              <a:spLocks noChangeArrowheads="1"/>
            </p:cNvSpPr>
            <p:nvPr/>
          </p:nvSpPr>
          <p:spPr bwMode="gray">
            <a:xfrm>
              <a:off x="1352" y="1684"/>
              <a:ext cx="1573" cy="1251"/>
            </a:xfrm>
            <a:prstGeom prst="diamond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Bottom">
                <a:rot lat="20099996" lon="0" rev="0"/>
              </a:camera>
              <a:lightRig rig="legacyNormal2" dir="t"/>
            </a:scene3d>
            <a:sp3d extrusionH="163500" prstMaterial="legacyPlastic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gray">
            <a:xfrm>
              <a:off x="1355" y="2307"/>
              <a:ext cx="787" cy="433"/>
            </a:xfrm>
            <a:prstGeom prst="line">
              <a:avLst/>
            </a:prstGeom>
            <a:noFill/>
            <a:ln w="6350">
              <a:solidFill>
                <a:srgbClr val="FFFFFF">
                  <a:alpha val="30196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 rot="976646">
            <a:off x="3160861" y="1827838"/>
            <a:ext cx="3181498" cy="3750794"/>
            <a:chOff x="2934" y="1684"/>
            <a:chExt cx="1573" cy="1251"/>
          </a:xfrm>
        </p:grpSpPr>
        <p:sp>
          <p:nvSpPr>
            <p:cNvPr id="18" name="AutoShape 17"/>
            <p:cNvSpPr>
              <a:spLocks noChangeArrowheads="1"/>
            </p:cNvSpPr>
            <p:nvPr/>
          </p:nvSpPr>
          <p:spPr bwMode="gray">
            <a:xfrm>
              <a:off x="2934" y="1684"/>
              <a:ext cx="1573" cy="1251"/>
            </a:xfrm>
            <a:prstGeom prst="diamond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Bottom">
                <a:rot lat="20099996" lon="0" rev="0"/>
              </a:camera>
              <a:lightRig rig="legacyNormal2" dir="t"/>
            </a:scene3d>
            <a:sp3d extrusionH="163500" prstMaterial="legacyPlastic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gray">
            <a:xfrm>
              <a:off x="2941" y="2308"/>
              <a:ext cx="787" cy="433"/>
            </a:xfrm>
            <a:prstGeom prst="line">
              <a:avLst/>
            </a:prstGeom>
            <a:noFill/>
            <a:ln w="6350">
              <a:solidFill>
                <a:srgbClr val="FFFFFF">
                  <a:alpha val="30196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" name="Text Box 19"/>
          <p:cNvSpPr txBox="1">
            <a:spLocks noChangeArrowheads="1"/>
          </p:cNvSpPr>
          <p:nvPr/>
        </p:nvSpPr>
        <p:spPr bwMode="gray">
          <a:xfrm>
            <a:off x="2123728" y="1340768"/>
            <a:ext cx="18573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9696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Georgia" pitchFamily="18" charset="0"/>
              </a:rPr>
              <a:t>-Изменения в кодах, названиях специальностей и профессий , квалификациях выпускников</a:t>
            </a:r>
            <a:endParaRPr lang="ru-RU" sz="1400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gray">
          <a:xfrm>
            <a:off x="323528" y="3645024"/>
            <a:ext cx="252028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9696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Georgia" pitchFamily="18" charset="0"/>
              </a:rPr>
              <a:t>-Перечень видов деятельности, ПК и ОК новых ФГОС СПО  </a:t>
            </a:r>
            <a:endParaRPr lang="en-US" sz="14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gray">
          <a:xfrm>
            <a:off x="3347864" y="3212976"/>
            <a:ext cx="23762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9696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Georgia" pitchFamily="18" charset="0"/>
              </a:rPr>
              <a:t>-Макет РП по ОУД с изменениями  Таблица УГПС с профильными предметными областями</a:t>
            </a:r>
            <a:endParaRPr lang="en-US" sz="1400" b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26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Проектирование РП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8001056" cy="407196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Работа с ФГОС СОО (сопоставление </a:t>
            </a:r>
            <a:r>
              <a:rPr lang="ru-RU" dirty="0" smtClean="0">
                <a:solidFill>
                  <a:srgbClr val="00B0F0"/>
                </a:solidFill>
                <a:latin typeface="Georgia" pitchFamily="18" charset="0"/>
                <a:ea typeface="+mj-ea"/>
                <a:cs typeface="+mj-cs"/>
              </a:rPr>
              <a:t>дисциплинарных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 результатов примерной РП с </a:t>
            </a:r>
            <a:r>
              <a:rPr lang="ru-RU" dirty="0" smtClean="0">
                <a:solidFill>
                  <a:srgbClr val="00B0F0"/>
                </a:solidFill>
                <a:latin typeface="Georgia" pitchFamily="18" charset="0"/>
                <a:ea typeface="+mj-ea"/>
                <a:cs typeface="+mj-cs"/>
              </a:rPr>
              <a:t>предметными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 результатами, отраженными во ФГОС СОО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)  (п.9.9. ФГОС СОО По учебному предмету "История" (базовый уровень) требования к предметным результатам освоения базового курса истории должны отражать:…)</a:t>
            </a:r>
          </a:p>
          <a:p>
            <a:pPr marL="342900" indent="-342900" algn="just">
              <a:buAutoNum type="arabicPeriod"/>
            </a:pPr>
            <a:endParaRPr lang="ru-RU" i="1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       2.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Работа с ФГОС СПО : определение возможностей формирования           ПК с учетом предметного результата и планируемых результатов освоения дисциплины ( для заполнения таблицы РП ОУД «Планируемые результаты освоения дисциплины»)	</a:t>
            </a:r>
          </a:p>
          <a:p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r>
              <a:rPr lang="ru-RU" sz="1400" dirty="0" smtClean="0"/>
              <a:t> </a:t>
            </a:r>
          </a:p>
          <a:p>
            <a:pPr marL="342900" indent="-342900">
              <a:buAutoNum type="arabicPeriod"/>
            </a:pPr>
            <a:endParaRPr lang="ru-RU" sz="1400" dirty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2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Проектирование РП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8001056" cy="407196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 В новых РП ОУД в таблице «Планируемые результаты обучения» </a:t>
            </a:r>
            <a:r>
              <a:rPr lang="ru-RU" dirty="0" smtClean="0">
                <a:solidFill>
                  <a:srgbClr val="00B0F0"/>
                </a:solidFill>
                <a:latin typeface="Georgia" pitchFamily="18" charset="0"/>
                <a:ea typeface="+mj-ea"/>
                <a:cs typeface="+mj-cs"/>
              </a:rPr>
              <a:t>при указании ПК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в колонке « Планируемы результаты обучения» в разделе «Общие» указываются  </a:t>
            </a:r>
            <a:r>
              <a:rPr lang="ru-RU" dirty="0" smtClean="0">
                <a:solidFill>
                  <a:srgbClr val="00B0F0"/>
                </a:solidFill>
                <a:latin typeface="Georgia" pitchFamily="18" charset="0"/>
                <a:ea typeface="+mj-ea"/>
                <a:cs typeface="+mj-cs"/>
              </a:rPr>
              <a:t>личностные и метапредметные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результаты из ФГОС СОО (в последней редакции от 12.08.2022) в отглагольной форме, формируемые общеобразовательной дисциплиной, в столбце </a:t>
            </a:r>
            <a:r>
              <a:rPr lang="ru-RU" dirty="0" smtClean="0">
                <a:solidFill>
                  <a:srgbClr val="00B0F0"/>
                </a:solidFill>
                <a:latin typeface="Georgia" pitchFamily="18" charset="0"/>
                <a:ea typeface="+mj-ea"/>
                <a:cs typeface="+mj-cs"/>
              </a:rPr>
              <a:t>«Дисциплинарные»-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указываются </a:t>
            </a:r>
            <a:r>
              <a:rPr lang="ru-RU" dirty="0" smtClean="0">
                <a:solidFill>
                  <a:srgbClr val="00B0F0"/>
                </a:solidFill>
                <a:latin typeface="Georgia" pitchFamily="18" charset="0"/>
                <a:ea typeface="+mj-ea"/>
                <a:cs typeface="+mj-cs"/>
              </a:rPr>
              <a:t>предметные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результаты в соответствии с тем же документом.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rPr>
              <a:t>2. Работа с ОПОП: определение правильной профессиональной терминологии для включения в разделы профессионально-ориентированного содержания  РП</a:t>
            </a:r>
          </a:p>
          <a:p>
            <a:endParaRPr lang="ru-RU" sz="1400" dirty="0" smtClean="0"/>
          </a:p>
          <a:p>
            <a:pPr marL="342900" indent="-342900">
              <a:buAutoNum type="arabicPeriod"/>
            </a:pPr>
            <a:endParaRPr lang="ru-RU" sz="1400" dirty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2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latin typeface="Georgia" pitchFamily="18" charset="0"/>
              </a:rPr>
              <a:t>ОУД ОУД 09 История , специальность (ППСЗ)</a:t>
            </a:r>
            <a:br>
              <a:rPr lang="ru-RU" sz="1800" dirty="0" smtClean="0">
                <a:latin typeface="Georgia" pitchFamily="18" charset="0"/>
              </a:rPr>
            </a:br>
            <a:r>
              <a:rPr lang="ru-RU" sz="1800" dirty="0" smtClean="0">
                <a:latin typeface="Georgia" pitchFamily="18" charset="0"/>
              </a:rPr>
              <a:t> 54.02.01 Дизайн (по отраслям)</a:t>
            </a:r>
            <a:br>
              <a:rPr lang="ru-RU" sz="1800" dirty="0" smtClean="0">
                <a:latin typeface="Georgia" pitchFamily="18" charset="0"/>
              </a:rPr>
            </a:br>
            <a:r>
              <a:rPr lang="ru-RU" sz="1800" dirty="0" smtClean="0">
                <a:latin typeface="Georgia" pitchFamily="18" charset="0"/>
              </a:rPr>
              <a:t> (базовой подготовки)</a:t>
            </a:r>
            <a:br>
              <a:rPr lang="ru-RU" sz="1800" dirty="0" smtClean="0">
                <a:latin typeface="Georgia" pitchFamily="18" charset="0"/>
              </a:rPr>
            </a:br>
            <a:endParaRPr lang="ru-RU" sz="18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7454062" cy="52377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Всего час-72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Объем образовательной программы дисциплины -70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Основное содержание -60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в т. ч.: теоретическое обучение -40 , практические занятия -20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Профессионально ориентированное содержание-10 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Промежуточная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аттестация -дифференцированный зачет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Формируемая ПК: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ПК 2.3. Выполнять экспериментальные образцы объекта дизайна или его отдельные элементы в макете или материале в соответствии с техническим заданием (описанием)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Дисциплинарные результаты:</a:t>
            </a:r>
            <a:r>
              <a:rPr lang="ru-RU" sz="1600" dirty="0" smtClean="0">
                <a:latin typeface="Georgia" pitchFamily="18" charset="0"/>
              </a:rPr>
              <a:t> - 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устанавливать причинно-следственные, пространственные связи исторических событий, явлений, процессов с целью выполнения экспериментальных образцов объектов дизайна;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Темы практических занятий: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От Окон Роста до Окон ТАСС.  Разработка маршрута образовательного путешествия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Агитационное и пропагандистское искусство в послевоенное время.  Работа с документами и источниками исторической информации: анализ и сравнение</a:t>
            </a:r>
          </a:p>
          <a:p>
            <a:endParaRPr lang="ru-RU" sz="14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>
              <a:buAutoNum type="arabicPeriod"/>
            </a:pPr>
            <a:endParaRPr lang="ru-RU" sz="1400" dirty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2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cap="all" dirty="0" smtClean="0"/>
              <a:t/>
            </a:r>
            <a:br>
              <a:rPr lang="ru-RU" sz="1800" b="1" cap="all" dirty="0" smtClean="0"/>
            </a:br>
            <a:r>
              <a:rPr lang="ru-RU" sz="1800" b="1" cap="all" dirty="0" smtClean="0"/>
              <a:t/>
            </a:r>
            <a:br>
              <a:rPr lang="ru-RU" sz="1800" b="1" cap="all" dirty="0" smtClean="0"/>
            </a:br>
            <a:r>
              <a:rPr lang="ru-RU" sz="1800" cap="all" dirty="0" smtClean="0">
                <a:latin typeface="Georgia" pitchFamily="18" charset="0"/>
              </a:rPr>
              <a:t>ОУД </a:t>
            </a:r>
            <a:r>
              <a:rPr lang="ru-RU" sz="1800" cap="all" dirty="0" smtClean="0">
                <a:latin typeface="Georgia" pitchFamily="18" charset="0"/>
              </a:rPr>
              <a:t>09 История </a:t>
            </a:r>
            <a:r>
              <a:rPr lang="ru-RU" sz="1800" dirty="0" smtClean="0">
                <a:latin typeface="Georgia" pitchFamily="18" charset="0"/>
              </a:rPr>
              <a:t/>
            </a:r>
            <a:br>
              <a:rPr lang="ru-RU" sz="1800" dirty="0" smtClean="0">
                <a:latin typeface="Georgia" pitchFamily="18" charset="0"/>
              </a:rPr>
            </a:br>
            <a:r>
              <a:rPr lang="ru-RU" sz="1800" dirty="0" smtClean="0">
                <a:latin typeface="Georgia" pitchFamily="18" charset="0"/>
              </a:rPr>
              <a:t>   43.02.17 Технологии индустрии красоты</a:t>
            </a:r>
            <a:br>
              <a:rPr lang="ru-RU" sz="1800" dirty="0" smtClean="0">
                <a:latin typeface="Georgia" pitchFamily="18" charset="0"/>
              </a:rPr>
            </a:br>
            <a:r>
              <a:rPr lang="ru-RU" sz="1800" dirty="0" smtClean="0">
                <a:latin typeface="Georgia" pitchFamily="18" charset="0"/>
              </a:rPr>
              <a:t> (базовой подготовки)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latin typeface="Georgia" pitchFamily="18" charset="0"/>
              </a:rPr>
              <a:t/>
            </a:r>
            <a:br>
              <a:rPr lang="ru-RU" sz="1800" dirty="0" smtClean="0">
                <a:latin typeface="Georgia" pitchFamily="18" charset="0"/>
              </a:rPr>
            </a:br>
            <a:endParaRPr lang="ru-RU" sz="18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7454062" cy="54726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Всего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час- 166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Объем образовательной программы дисциплины -70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Основное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содержание - 144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в т. ч.: теоретическое обучение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-86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практические занятия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-40 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Профессионально ориентированное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содержание-18 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Промежуточная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аттестация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–экзамен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ПК: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ПК 1.5.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Моделировать прически различного назначения на волосах различной длины с применением украшений и постижерных изделий с учетом тенденций моды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Дисциплинарные результаты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: -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уметь характеризовать вклад российской культуры в мировую культуру посредством сравнительного анализа   прически с учетом тенденций моды;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-     уметь анализировать, характеризовать и сравнивать исторические события, явления, процессы с древнейших времен до настоящего времени посредством сравнительного анализа назначения парика, как одной из разновидностей моделирования прически различного назначения;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Темы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практических занятий: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Тенденции  изменения прически  с учетом  военного времени.  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Работа с нормативными документами и историческими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источниками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История прически от деревянного зодчества до Русского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Предвозрождения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: исторические условия зарождения, формирования и развития 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постижорного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дела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(X–XV вв.)  Презентация  мини проектов.</a:t>
            </a:r>
          </a:p>
          <a:p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>
              <a:buAutoNum type="arabicPeriod"/>
            </a:pPr>
            <a:endParaRPr lang="ru-RU" sz="1400" dirty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2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cap="all" dirty="0" smtClean="0"/>
              <a:t/>
            </a:r>
            <a:br>
              <a:rPr lang="ru-RU" sz="1800" b="1" cap="all" dirty="0" smtClean="0"/>
            </a:br>
            <a:r>
              <a:rPr lang="ru-RU" sz="1800" b="1" cap="all" dirty="0" smtClean="0"/>
              <a:t/>
            </a:r>
            <a:br>
              <a:rPr lang="ru-RU" sz="1800" b="1" cap="all" dirty="0" smtClean="0"/>
            </a:br>
            <a:r>
              <a:rPr lang="ru-RU" sz="1800" cap="all" dirty="0" smtClean="0">
                <a:latin typeface="Georgia" pitchFamily="18" charset="0"/>
              </a:rPr>
              <a:t>ОУД 10 ОБЩЕСТВОЗНАНИЕ</a:t>
            </a:r>
            <a:r>
              <a:rPr lang="ru-RU" sz="1800" dirty="0" smtClean="0">
                <a:latin typeface="Georgia" pitchFamily="18" charset="0"/>
              </a:rPr>
              <a:t/>
            </a:r>
            <a:br>
              <a:rPr lang="ru-RU" sz="1800" dirty="0" smtClean="0">
                <a:latin typeface="Georgia" pitchFamily="18" charset="0"/>
              </a:rPr>
            </a:br>
            <a:r>
              <a:rPr lang="ru-RU" sz="1800" dirty="0" smtClean="0">
                <a:latin typeface="Georgia" pitchFamily="18" charset="0"/>
              </a:rPr>
              <a:t>  08.01.27 Мастер общестроительных работ </a:t>
            </a:r>
            <a:br>
              <a:rPr lang="ru-RU" sz="1800" dirty="0" smtClean="0">
                <a:latin typeface="Georgia" pitchFamily="18" charset="0"/>
              </a:rPr>
            </a:br>
            <a:r>
              <a:rPr lang="ru-RU" sz="1800" dirty="0" smtClean="0">
                <a:latin typeface="Georgia" pitchFamily="18" charset="0"/>
              </a:rPr>
              <a:t/>
            </a:r>
            <a:br>
              <a:rPr lang="ru-RU" sz="1800" dirty="0" smtClean="0">
                <a:latin typeface="Georgia" pitchFamily="18" charset="0"/>
              </a:rPr>
            </a:br>
            <a:r>
              <a:rPr lang="ru-RU" sz="1800" dirty="0" smtClean="0">
                <a:latin typeface="Georgia" pitchFamily="18" charset="0"/>
              </a:rPr>
              <a:t/>
            </a:r>
            <a:br>
              <a:rPr lang="ru-RU" sz="1800" dirty="0" smtClean="0">
                <a:latin typeface="Georgia" pitchFamily="18" charset="0"/>
              </a:rPr>
            </a:br>
            <a:endParaRPr lang="ru-RU" sz="18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6768752" cy="50405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endParaRPr lang="ru-RU" dirty="0" smtClean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Всего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час- 72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Объем образовательной программы дисциплины -70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Основное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содержание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- 70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в т. ч.: теоретическое обучение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- 30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практические занятия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- 22 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Профессионально ориентированное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содержание-18 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Промежуточная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аттестация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–дифференцированный зачет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ПК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: ПК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1.1.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Выполнять подготовительные работы при производстве каменных работ.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Дисциплинарные результаты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: -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уметь использовать в профессиональной деятельности  основные положения Трудового кодекса Российской Федерации;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- знать алгоритм составления  таблиц,  схем;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- уметь  подводить итоги своей работы, делать выводы, аргументировать свою точку зрения, взаимодействовать с коллективом.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Темы </a:t>
            </a:r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практических занятий: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Спрос на труд и его факторы в сфере общестроительных работ.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Стратегия поведения при поиске работы.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Возможности мастера общестроительных работ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в профессиональной 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переподготовке</a:t>
            </a:r>
          </a:p>
          <a:p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>
              <a:buAutoNum type="arabicPeriod"/>
            </a:pPr>
            <a:endParaRPr lang="ru-RU" sz="1400" dirty="0">
              <a:solidFill>
                <a:schemeClr val="tx1"/>
              </a:solidFill>
              <a:latin typeface="Georg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2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21b4fa64fffa7a57b2325693a5d7116e06b966d"/>
</p:tagLst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64EE06-D99B-43EC-BD3F-A200F6FCB216}"/>
</file>

<file path=customXml/itemProps2.xml><?xml version="1.0" encoding="utf-8"?>
<ds:datastoreItem xmlns:ds="http://schemas.openxmlformats.org/officeDocument/2006/customXml" ds:itemID="{2B53CE11-485D-4AB9-8F32-A779D4804000}"/>
</file>

<file path=customXml/itemProps3.xml><?xml version="1.0" encoding="utf-8"?>
<ds:datastoreItem xmlns:ds="http://schemas.openxmlformats.org/officeDocument/2006/customXml" ds:itemID="{67DF397B-CAD6-421C-BAAE-8155200BDA23}"/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705</Words>
  <Application>Microsoft Office PowerPoint</Application>
  <PresentationFormat>Экран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Опыт проектирования и апробации  РП профессионально ориентированного содержания  по ОУД «История» и «Обществознание»  </vt:lpstr>
      <vt:lpstr>Условия для разработки РП (комплект материалов ИРПО)</vt:lpstr>
      <vt:lpstr>  </vt:lpstr>
      <vt:lpstr>Рабочий ресурсный пакет +</vt:lpstr>
      <vt:lpstr>Проектирование РП</vt:lpstr>
      <vt:lpstr>Проектирование РП</vt:lpstr>
      <vt:lpstr>ОУД ОУД 09 История , специальность (ППСЗ)  54.02.01 Дизайн (по отраслям)  (базовой подготовки) </vt:lpstr>
      <vt:lpstr>  ОУД 09 История     43.02.17 Технологии индустрии красоты  (базовой подготовки)  </vt:lpstr>
      <vt:lpstr>  ОУД 10 ОБЩЕСТВОЗНАНИЕ   08.01.27 Мастер общестроительных работ    </vt:lpstr>
      <vt:lpstr>  реализация проекта «Профессиональная загрузка» 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Цветные карандаши</dc:title>
  <dc:creator>obstinate</dc:creator>
  <cp:lastModifiedBy>User</cp:lastModifiedBy>
  <cp:revision>48</cp:revision>
  <dcterms:created xsi:type="dcterms:W3CDTF">2017-03-21T15:14:11Z</dcterms:created>
  <dcterms:modified xsi:type="dcterms:W3CDTF">2023-12-20T07:16:37Z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