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58" r:id="rId5"/>
    <p:sldId id="267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5D09"/>
    <a:srgbClr val="E95E33"/>
    <a:srgbClr val="F28308"/>
    <a:srgbClr val="E56709"/>
    <a:srgbClr val="E14F0D"/>
    <a:srgbClr val="E3390B"/>
    <a:srgbClr val="2D828B"/>
    <a:srgbClr val="3292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07" autoAdjust="0"/>
    <p:restoredTop sz="94660"/>
  </p:normalViewPr>
  <p:slideViewPr>
    <p:cSldViewPr>
      <p:cViewPr varScale="1">
        <p:scale>
          <a:sx n="100" d="100"/>
          <a:sy n="100" d="100"/>
        </p:scale>
        <p:origin x="-13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customXml" Target="../customXml/item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1928802"/>
            <a:ext cx="9144000" cy="2357454"/>
          </a:xfrm>
          <a:prstGeom prst="rect">
            <a:avLst/>
          </a:prstGeom>
          <a:solidFill>
            <a:srgbClr val="E55D09"/>
          </a:solidFill>
          <a:ln cmpd="tri">
            <a:noFill/>
            <a:prstDash val="solid"/>
          </a:ln>
          <a:effectLst>
            <a:innerShdw blurRad="63500" dist="38100" dir="16200000">
              <a:prstClr val="black">
                <a:alpha val="2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Овал 8"/>
          <p:cNvSpPr/>
          <p:nvPr userDrawn="1"/>
        </p:nvSpPr>
        <p:spPr>
          <a:xfrm>
            <a:off x="285720" y="2214554"/>
            <a:ext cx="2714644" cy="18097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OffAxis1Top"/>
              <a:lightRig rig="threePt" dir="t"/>
            </a:scene3d>
          </a:bodyPr>
          <a:lstStyle/>
          <a:p>
            <a:pPr algn="ctr"/>
            <a:endParaRPr lang="ru-RU">
              <a:effectLst>
                <a:glow rad="63500">
                  <a:schemeClr val="accent4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14678" y="2101851"/>
            <a:ext cx="5643602" cy="1470025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>
              <a:defRPr b="1" u="none" cap="all" spc="0">
                <a:ln w="0"/>
                <a:solidFill>
                  <a:schemeClr val="bg2"/>
                </a:solidFill>
                <a:effectLst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4678" y="3571876"/>
            <a:ext cx="5643602" cy="714380"/>
          </a:xfrm>
        </p:spPr>
        <p:txBody>
          <a:bodyPr/>
          <a:lstStyle>
            <a:lvl1pPr marL="0" indent="0" algn="ctr">
              <a:buNone/>
              <a:defRPr b="0">
                <a:solidFill>
                  <a:srgbClr val="2D828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2A0A-D852-4BD0-B33F-8DE942E71BB7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C676-BFAD-485F-97E6-0D63B5BAD9E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 userDrawn="1"/>
        </p:nvCxnSpPr>
        <p:spPr>
          <a:xfrm>
            <a:off x="0" y="4286256"/>
            <a:ext cx="9144000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0" y="1927214"/>
            <a:ext cx="9144000" cy="1588"/>
          </a:xfrm>
          <a:prstGeom prst="line">
            <a:avLst/>
          </a:prstGeom>
          <a:ln>
            <a:solidFill>
              <a:srgbClr val="2D82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 userDrawn="1"/>
        </p:nvSpPr>
        <p:spPr>
          <a:xfrm>
            <a:off x="0" y="1177716"/>
            <a:ext cx="914400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 userDrawn="1"/>
        </p:nvGrpSpPr>
        <p:grpSpPr>
          <a:xfrm>
            <a:off x="551031" y="2660195"/>
            <a:ext cx="2184022" cy="834998"/>
            <a:chOff x="551031" y="2660195"/>
            <a:chExt cx="2184022" cy="834998"/>
          </a:xfrm>
        </p:grpSpPr>
        <p:pic>
          <p:nvPicPr>
            <p:cNvPr id="12" name="Рисунок 1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031" y="2719865"/>
              <a:ext cx="2184022" cy="775328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 userDrawn="1"/>
          </p:nvSpPr>
          <p:spPr>
            <a:xfrm>
              <a:off x="1447459" y="2660195"/>
              <a:ext cx="6960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solidFill>
                    <a:schemeClr val="accent1"/>
                  </a:solidFill>
                  <a:latin typeface="TruthCYR Ultra" pitchFamily="50" charset="-52"/>
                </a:rPr>
                <a:t>2015</a:t>
              </a:r>
              <a:endParaRPr lang="ru-RU" sz="1400" dirty="0">
                <a:solidFill>
                  <a:schemeClr val="accent1"/>
                </a:solidFill>
                <a:latin typeface="TruthCYR Ultra" pitchFamily="50" charset="-52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2A0A-D852-4BD0-B33F-8DE942E71BB7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C676-BFAD-485F-97E6-0D63B5BAD9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2A0A-D852-4BD0-B33F-8DE942E71BB7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C676-BFAD-485F-97E6-0D63B5BAD9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2A0A-D852-4BD0-B33F-8DE942E71BB7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C676-BFAD-485F-97E6-0D63B5BAD9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2A0A-D852-4BD0-B33F-8DE942E71BB7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C676-BFAD-485F-97E6-0D63B5BAD9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2A0A-D852-4BD0-B33F-8DE942E71BB7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C676-BFAD-485F-97E6-0D63B5BAD9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2A0A-D852-4BD0-B33F-8DE942E71BB7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C676-BFAD-485F-97E6-0D63B5BAD9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2A0A-D852-4BD0-B33F-8DE942E71BB7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C676-BFAD-485F-97E6-0D63B5BAD9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2A0A-D852-4BD0-B33F-8DE942E71BB7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C676-BFAD-485F-97E6-0D63B5BAD9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2A0A-D852-4BD0-B33F-8DE942E71BB7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C676-BFAD-485F-97E6-0D63B5BAD9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2A0A-D852-4BD0-B33F-8DE942E71BB7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C676-BFAD-485F-97E6-0D63B5BAD9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1500174"/>
          </a:xfrm>
          <a:prstGeom prst="rect">
            <a:avLst/>
          </a:prstGeom>
          <a:solidFill>
            <a:srgbClr val="E55D09"/>
          </a:solidFill>
          <a:ln>
            <a:noFill/>
          </a:ln>
          <a:effectLst>
            <a:innerShdw blurRad="63500" dist="38100" dir="54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07125" y="285728"/>
            <a:ext cx="1535917" cy="10239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OffAxis1Top"/>
              <a:lightRig rig="threePt" dir="t"/>
            </a:scene3d>
          </a:bodyPr>
          <a:lstStyle/>
          <a:p>
            <a:pPr algn="ctr"/>
            <a:endParaRPr lang="ru-RU">
              <a:effectLst>
                <a:glow rad="63500">
                  <a:schemeClr val="accent4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14290"/>
            <a:ext cx="697232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C2A0A-D852-4BD0-B33F-8DE942E71BB7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1C676-BFAD-485F-97E6-0D63B5BAD9E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Группа 9"/>
          <p:cNvGrpSpPr/>
          <p:nvPr userDrawn="1"/>
        </p:nvGrpSpPr>
        <p:grpSpPr>
          <a:xfrm>
            <a:off x="214027" y="432945"/>
            <a:ext cx="1314783" cy="557210"/>
            <a:chOff x="551031" y="2453481"/>
            <a:chExt cx="2184022" cy="1041712"/>
          </a:xfrm>
        </p:grpSpPr>
        <p:pic>
          <p:nvPicPr>
            <p:cNvPr id="11" name="Рисунок 10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031" y="2719865"/>
              <a:ext cx="2184022" cy="77532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 userDrawn="1"/>
          </p:nvSpPr>
          <p:spPr>
            <a:xfrm>
              <a:off x="1369161" y="2453481"/>
              <a:ext cx="696024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solidFill>
                    <a:schemeClr val="accent1"/>
                  </a:solidFill>
                  <a:latin typeface="TruthCYR Ultra" pitchFamily="50" charset="-52"/>
                </a:rPr>
                <a:t>2015</a:t>
              </a:r>
              <a:endParaRPr lang="ru-RU" sz="1400" dirty="0">
                <a:solidFill>
                  <a:schemeClr val="accent1"/>
                </a:solidFill>
                <a:latin typeface="TruthCYR Ultra" pitchFamily="50" charset="-52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lang="ru-RU" sz="4400" b="1" kern="1200" cap="all" spc="0" smtClean="0">
          <a:ln w="0"/>
          <a:solidFill>
            <a:schemeClr val="bg2"/>
          </a:soli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28204" y="2276872"/>
            <a:ext cx="5643602" cy="1470025"/>
          </a:xfrm>
        </p:spPr>
        <p:txBody>
          <a:bodyPr>
            <a:normAutofit/>
          </a:bodyPr>
          <a:lstStyle/>
          <a:p>
            <a:r>
              <a:rPr lang="ru-RU" sz="7200" dirty="0" smtClean="0"/>
              <a:t>ГИА-2015</a:t>
            </a:r>
            <a:endParaRPr lang="ru-RU" sz="72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440932" y="4551015"/>
            <a:ext cx="3744416" cy="1752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sz="2400" b="1" dirty="0" smtClean="0"/>
              <a:t>Фоминых </a:t>
            </a:r>
            <a:r>
              <a:rPr lang="ru-RU" sz="2000" dirty="0" smtClean="0"/>
              <a:t>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 smtClean="0"/>
              <a:t>Сергей Александрович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1600" dirty="0" smtClean="0"/>
              <a:t>директор ГАУ КО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1600" dirty="0" smtClean="0"/>
              <a:t>«Региональный центр оценки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1600" dirty="0" smtClean="0"/>
              <a:t>качества образования «Эксперт»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уменьшение тестовой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части </a:t>
            </a:r>
            <a:r>
              <a:rPr lang="ru-RU" sz="3600" dirty="0"/>
              <a:t>ЕГЭ</a:t>
            </a:r>
          </a:p>
        </p:txBody>
      </p:sp>
      <p:pic>
        <p:nvPicPr>
          <p:cNvPr id="1026" name="Picture 2" descr="&amp;Bcy;&amp;lcy;&amp;acy;&amp;ncy;&amp;kcy; &amp;ocy;&amp;tcy;&amp;vcy;&amp;iecy;&amp;tcy;&amp;ocy;&amp;vcy; &amp;numero;1 &amp;IEcy;&amp;Gcy;&amp;Ecy; 201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0" b="3977"/>
          <a:stretch/>
        </p:blipFill>
        <p:spPr bwMode="auto">
          <a:xfrm>
            <a:off x="4788024" y="1628800"/>
            <a:ext cx="3867052" cy="504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1752203"/>
            <a:ext cx="424847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ru-RU" dirty="0"/>
              <a:t>В </a:t>
            </a:r>
            <a:r>
              <a:rPr lang="ru-RU" dirty="0" err="1"/>
              <a:t>КИМах</a:t>
            </a:r>
            <a:r>
              <a:rPr lang="ru-RU" dirty="0"/>
              <a:t> ЕГЭ убирают разделение на блоки (А, В, С). Остаётся простая порядковая нумерация. Сокращается количество заданий с выбором ответа (бывшая часть А).</a:t>
            </a:r>
          </a:p>
          <a:p>
            <a:pPr indent="361950" algn="just"/>
            <a:endParaRPr lang="ru-RU" dirty="0" smtClean="0"/>
          </a:p>
          <a:p>
            <a:pPr indent="361950" algn="just"/>
            <a:r>
              <a:rPr lang="ru-RU" dirty="0" smtClean="0"/>
              <a:t>Новый </a:t>
            </a:r>
            <a:r>
              <a:rPr lang="ru-RU" dirty="0"/>
              <a:t>формат бланка ответов №1 (теперь здесь будут задания типа А и В).</a:t>
            </a:r>
          </a:p>
          <a:p>
            <a:pPr algn="just"/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74276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Технологические изменения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772816"/>
            <a:ext cx="35283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</a:t>
            </a:r>
            <a:r>
              <a:rPr lang="ru-RU" sz="2000" dirty="0" smtClean="0"/>
              <a:t>ечать </a:t>
            </a:r>
            <a:r>
              <a:rPr lang="ru-RU" sz="2000" dirty="0" err="1"/>
              <a:t>КИМов</a:t>
            </a:r>
            <a:r>
              <a:rPr lang="ru-RU" sz="2000" dirty="0"/>
              <a:t> в </a:t>
            </a:r>
            <a:r>
              <a:rPr lang="ru-RU" sz="2000" dirty="0" smtClean="0"/>
              <a:t>аудитории.</a:t>
            </a:r>
          </a:p>
          <a:p>
            <a:endParaRPr lang="ru-RU" sz="2000" dirty="0" smtClean="0"/>
          </a:p>
          <a:p>
            <a:endParaRPr lang="ru-RU" sz="2000" dirty="0"/>
          </a:p>
          <a:p>
            <a:r>
              <a:rPr lang="ru-RU" sz="2000" dirty="0" smtClean="0"/>
              <a:t>Видеонаблюдение </a:t>
            </a:r>
            <a:r>
              <a:rPr lang="ru-RU" sz="2000" dirty="0"/>
              <a:t>в режиме </a:t>
            </a:r>
            <a:r>
              <a:rPr lang="en-US" sz="2000" dirty="0"/>
              <a:t>on-line </a:t>
            </a:r>
            <a:r>
              <a:rPr lang="ru-RU" sz="2000" dirty="0"/>
              <a:t>в 80</a:t>
            </a:r>
            <a:r>
              <a:rPr lang="en-US" sz="2000" dirty="0"/>
              <a:t>%</a:t>
            </a:r>
            <a:r>
              <a:rPr lang="ru-RU" sz="2000" dirty="0"/>
              <a:t> </a:t>
            </a:r>
            <a:r>
              <a:rPr lang="ru-RU" sz="2000" dirty="0" smtClean="0"/>
              <a:t>ППЭ.</a:t>
            </a:r>
          </a:p>
          <a:p>
            <a:endParaRPr lang="ru-RU" sz="2000" dirty="0" smtClean="0"/>
          </a:p>
          <a:p>
            <a:endParaRPr lang="ru-RU" sz="2000" dirty="0"/>
          </a:p>
          <a:p>
            <a:r>
              <a:rPr lang="ru-RU" sz="2000" dirty="0" smtClean="0"/>
              <a:t>Доступ </a:t>
            </a:r>
            <a:r>
              <a:rPr lang="ru-RU" sz="2000" dirty="0"/>
              <a:t>к экзаменационным работам.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460"/>
          <a:stretch/>
        </p:blipFill>
        <p:spPr bwMode="auto">
          <a:xfrm rot="21433459">
            <a:off x="4074665" y="1660034"/>
            <a:ext cx="5102610" cy="492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39952" y="1772816"/>
            <a:ext cx="5004048" cy="508518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420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ЕГЭ в 2015 году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576" y="1916832"/>
            <a:ext cx="75608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Выпускные экзамены в российских школах в 2015 году претерпят ряд изменений: </a:t>
            </a:r>
          </a:p>
          <a:p>
            <a:endParaRPr lang="ru-R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сочинение по русскому языку;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профильный экзамен по математике;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устная часть экзамена по иностранным языкам; уменьшение тестовой части ЕГЭ;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ЕГЭ будет проводиться в две волны;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печать </a:t>
            </a:r>
            <a:r>
              <a:rPr lang="ru-RU" sz="2400" dirty="0" err="1" smtClean="0"/>
              <a:t>КИМов</a:t>
            </a:r>
            <a:r>
              <a:rPr lang="ru-RU" sz="2400" dirty="0" smtClean="0"/>
              <a:t> в аудитории;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видеонаблюдение в режиме </a:t>
            </a:r>
            <a:r>
              <a:rPr lang="en-US" sz="2400" dirty="0" smtClean="0"/>
              <a:t>on-line </a:t>
            </a:r>
            <a:r>
              <a:rPr lang="ru-RU" sz="2400" dirty="0" smtClean="0"/>
              <a:t>в 80</a:t>
            </a:r>
            <a:r>
              <a:rPr lang="en-US" sz="2400" dirty="0" smtClean="0"/>
              <a:t>%</a:t>
            </a:r>
            <a:r>
              <a:rPr lang="ru-RU" sz="2400" dirty="0" smtClean="0"/>
              <a:t> ППЭ;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доступ к экзаменационным работам.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14290"/>
            <a:ext cx="6961976" cy="1143000"/>
          </a:xfrm>
        </p:spPr>
        <p:txBody>
          <a:bodyPr>
            <a:normAutofit/>
          </a:bodyPr>
          <a:lstStyle/>
          <a:p>
            <a:r>
              <a:rPr lang="ru-RU" sz="3600" dirty="0"/>
              <a:t>"Президентское сочинение"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772816"/>
            <a:ext cx="77410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7675" algn="just"/>
            <a:r>
              <a:rPr lang="ru-RU" sz="2400" dirty="0"/>
              <a:t> </a:t>
            </a:r>
            <a:r>
              <a:rPr lang="ru-RU" dirty="0" smtClean="0"/>
              <a:t>Начиная </a:t>
            </a:r>
            <a:r>
              <a:rPr lang="ru-RU" dirty="0"/>
              <a:t>с 2014/2015 учебного года, в число выпускных экзаменов в российских школах вернется сочинение. Соответствующее поручение президент РФ Владимир Путин дал правительству в декабре 2013 года</a:t>
            </a:r>
            <a:r>
              <a:rPr lang="ru-RU" dirty="0" smtClean="0"/>
              <a:t>.</a:t>
            </a:r>
          </a:p>
          <a:p>
            <a:pPr indent="447675" algn="just"/>
            <a:endParaRPr lang="ru-RU" dirty="0"/>
          </a:p>
          <a:p>
            <a:pPr indent="447675" algn="just"/>
            <a:r>
              <a:rPr lang="ru-RU" dirty="0" smtClean="0"/>
              <a:t>Дата проведения сочинения: </a:t>
            </a:r>
            <a:r>
              <a:rPr lang="ru-RU" b="1" dirty="0" smtClean="0"/>
              <a:t>3 декабря 2014 года.</a:t>
            </a:r>
          </a:p>
          <a:p>
            <a:pPr indent="447675" algn="just"/>
            <a:endParaRPr lang="ru-RU" dirty="0" smtClean="0"/>
          </a:p>
          <a:p>
            <a:pPr indent="447675" algn="just"/>
            <a:r>
              <a:rPr lang="ru-RU" dirty="0" smtClean="0"/>
              <a:t>Тематические </a:t>
            </a:r>
            <a:r>
              <a:rPr lang="ru-RU" dirty="0"/>
              <a:t>направления сочинений: </a:t>
            </a:r>
            <a:endParaRPr lang="ru-RU" dirty="0" smtClean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"</a:t>
            </a:r>
            <a:r>
              <a:rPr lang="ru-RU" dirty="0"/>
              <a:t>Недаром помнит вся Россия…" (к 200-летнему юбилею М.Ю. Лермонтова), </a:t>
            </a:r>
            <a:endParaRPr lang="ru-RU" dirty="0" smtClean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"</a:t>
            </a:r>
            <a:r>
              <a:rPr lang="ru-RU" dirty="0"/>
              <a:t>Вопросы, заданные человечеству войной", </a:t>
            </a:r>
            <a:endParaRPr lang="ru-RU" dirty="0" smtClean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"</a:t>
            </a:r>
            <a:r>
              <a:rPr lang="ru-RU" dirty="0"/>
              <a:t>Человек и природа в отечественной и мировой литературе", </a:t>
            </a:r>
            <a:endParaRPr lang="ru-RU" dirty="0" smtClean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"</a:t>
            </a:r>
            <a:r>
              <a:rPr lang="ru-RU" dirty="0"/>
              <a:t>Спор поколений: вместе и врозь" </a:t>
            </a:r>
            <a:endParaRPr lang="ru-RU" dirty="0" smtClean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"</a:t>
            </a:r>
            <a:r>
              <a:rPr lang="ru-RU" dirty="0"/>
              <a:t>Чем живы люди</a:t>
            </a:r>
            <a:r>
              <a:rPr lang="ru-RU" dirty="0" smtClean="0"/>
              <a:t>?"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8832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14290"/>
            <a:ext cx="6961976" cy="1143000"/>
          </a:xfrm>
        </p:spPr>
        <p:txBody>
          <a:bodyPr>
            <a:normAutofit/>
          </a:bodyPr>
          <a:lstStyle/>
          <a:p>
            <a:r>
              <a:rPr lang="ru-RU" sz="3600" dirty="0"/>
              <a:t>"Президентское сочинение"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1772816"/>
            <a:ext cx="79928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ru-RU" sz="1600" b="1" dirty="0" smtClean="0"/>
              <a:t>Критерии </a:t>
            </a:r>
            <a:r>
              <a:rPr lang="ru-RU" sz="1600" b="1" dirty="0"/>
              <a:t>оценивания итогового сочинения организациями ,  реализующими образовательные программы среднего общего образования </a:t>
            </a:r>
            <a:endParaRPr lang="ru-RU" sz="1600" b="1" dirty="0" smtClean="0"/>
          </a:p>
          <a:p>
            <a:pPr indent="361950" algn="just"/>
            <a:endParaRPr lang="ru-RU" sz="1600" dirty="0"/>
          </a:p>
          <a:p>
            <a:pPr indent="361950" algn="just"/>
            <a:r>
              <a:rPr lang="ru-RU" sz="1600" dirty="0" smtClean="0"/>
              <a:t>Сочинение </a:t>
            </a:r>
            <a:r>
              <a:rPr lang="ru-RU" sz="1600" dirty="0"/>
              <a:t>оценивается по пяти критериям .  Критерии </a:t>
            </a:r>
            <a:r>
              <a:rPr lang="ru-RU" sz="1600" dirty="0" smtClean="0"/>
              <a:t>№ </a:t>
            </a:r>
            <a:r>
              <a:rPr lang="ru-RU" sz="1600" dirty="0"/>
              <a:t>1  и </a:t>
            </a:r>
            <a:r>
              <a:rPr lang="ru-RU" sz="1600" dirty="0" smtClean="0"/>
              <a:t>№ </a:t>
            </a:r>
            <a:r>
              <a:rPr lang="ru-RU" sz="1600" dirty="0"/>
              <a:t>2  являются основными .  Для получения « зачета »  за итоговое сочинение необходимо получить </a:t>
            </a:r>
            <a:r>
              <a:rPr lang="ru-RU" sz="1600" dirty="0" smtClean="0"/>
              <a:t>«зачет»  </a:t>
            </a:r>
            <a:r>
              <a:rPr lang="ru-RU" sz="1600" dirty="0"/>
              <a:t>по критериям </a:t>
            </a:r>
            <a:r>
              <a:rPr lang="ru-RU" sz="1600" dirty="0" smtClean="0"/>
              <a:t>№ </a:t>
            </a:r>
            <a:r>
              <a:rPr lang="ru-RU" sz="1600" dirty="0"/>
              <a:t>1  </a:t>
            </a:r>
            <a:r>
              <a:rPr lang="ru-RU" sz="1600" dirty="0" smtClean="0"/>
              <a:t>и №2 (выставление «незачета»  </a:t>
            </a:r>
            <a:r>
              <a:rPr lang="ru-RU" sz="1600" dirty="0"/>
              <a:t>по одному из этих критериев автоматически ведет к </a:t>
            </a:r>
            <a:r>
              <a:rPr lang="ru-RU" sz="1600" dirty="0" smtClean="0"/>
              <a:t>«незачету»  </a:t>
            </a:r>
            <a:r>
              <a:rPr lang="ru-RU" sz="1600" dirty="0"/>
              <a:t>за работу в </a:t>
            </a:r>
            <a:r>
              <a:rPr lang="ru-RU" sz="1600" dirty="0" smtClean="0"/>
              <a:t>целом),  </a:t>
            </a:r>
            <a:r>
              <a:rPr lang="ru-RU" sz="1600" dirty="0"/>
              <a:t>а также дополнительно </a:t>
            </a:r>
            <a:r>
              <a:rPr lang="ru-RU" sz="1600" dirty="0" smtClean="0"/>
              <a:t>«зачет»  </a:t>
            </a:r>
            <a:r>
              <a:rPr lang="ru-RU" sz="1600" dirty="0"/>
              <a:t>хотя бы по одному из других </a:t>
            </a:r>
            <a:r>
              <a:rPr lang="ru-RU" sz="1600" dirty="0" smtClean="0"/>
              <a:t>критериев. При </a:t>
            </a:r>
            <a:r>
              <a:rPr lang="ru-RU" sz="1600" dirty="0"/>
              <a:t>выставлении оценки учитывается объем сочинения .  Рекомендуемое количество слов – </a:t>
            </a:r>
            <a:r>
              <a:rPr lang="ru-RU" sz="1600" b="1" dirty="0"/>
              <a:t>350</a:t>
            </a:r>
            <a:r>
              <a:rPr lang="ru-RU" sz="1600" dirty="0"/>
              <a:t>.  Если в сочинении менее </a:t>
            </a:r>
            <a:r>
              <a:rPr lang="ru-RU" sz="1600" b="1" dirty="0"/>
              <a:t>250 </a:t>
            </a:r>
            <a:r>
              <a:rPr lang="ru-RU" sz="1600" dirty="0"/>
              <a:t> слов </a:t>
            </a:r>
            <a:r>
              <a:rPr lang="ru-RU" sz="1600" dirty="0" smtClean="0"/>
              <a:t>(в </a:t>
            </a:r>
            <a:r>
              <a:rPr lang="ru-RU" sz="1600" dirty="0"/>
              <a:t>подсчёт включаются все слова ,  в том числе и </a:t>
            </a:r>
            <a:r>
              <a:rPr lang="ru-RU" sz="1600" dirty="0" smtClean="0"/>
              <a:t>служебные),  </a:t>
            </a:r>
            <a:r>
              <a:rPr lang="ru-RU" sz="1600" dirty="0"/>
              <a:t>то такая работа считается невыполненной и оценивается 0  баллов .  Максимальное количество слов в сочинении не </a:t>
            </a:r>
            <a:r>
              <a:rPr lang="ru-RU" sz="1600" dirty="0" smtClean="0"/>
              <a:t>устанавливается:  </a:t>
            </a:r>
            <a:r>
              <a:rPr lang="ru-RU" sz="1600" dirty="0"/>
              <a:t>в определении объема своего сочинения выпускник должен исходить из того ,  что на всю работу отводится </a:t>
            </a:r>
            <a:r>
              <a:rPr lang="ru-RU" sz="1600" b="1" dirty="0"/>
              <a:t>3  часа 55  минут </a:t>
            </a:r>
            <a:r>
              <a:rPr lang="ru-RU" sz="1600" dirty="0"/>
              <a:t>.  </a:t>
            </a:r>
            <a:endParaRPr lang="ru-RU" sz="1600" dirty="0" smtClean="0"/>
          </a:p>
          <a:p>
            <a:pPr indent="361950" algn="just"/>
            <a:r>
              <a:rPr lang="ru-RU" sz="1600" dirty="0" smtClean="0"/>
              <a:t>Критерий № </a:t>
            </a:r>
            <a:r>
              <a:rPr lang="ru-RU" sz="1600" dirty="0"/>
              <a:t>1 </a:t>
            </a:r>
            <a:r>
              <a:rPr lang="ru-RU" sz="1600" b="1" dirty="0" smtClean="0"/>
              <a:t>«Соответствие теме» </a:t>
            </a:r>
          </a:p>
          <a:p>
            <a:pPr indent="361950" algn="just"/>
            <a:r>
              <a:rPr lang="ru-RU" sz="1600" dirty="0" smtClean="0"/>
              <a:t>Критерий № </a:t>
            </a:r>
            <a:r>
              <a:rPr lang="ru-RU" sz="1600" dirty="0"/>
              <a:t>2 </a:t>
            </a:r>
            <a:r>
              <a:rPr lang="ru-RU" sz="1600" b="1" dirty="0" smtClean="0"/>
              <a:t>«Аргументация.  </a:t>
            </a:r>
            <a:r>
              <a:rPr lang="ru-RU" sz="1600" b="1" dirty="0"/>
              <a:t>Привлечение литературного </a:t>
            </a:r>
            <a:r>
              <a:rPr lang="ru-RU" sz="1600" b="1" dirty="0" smtClean="0"/>
              <a:t>материала»</a:t>
            </a:r>
            <a:r>
              <a:rPr lang="ru-RU" sz="1600" dirty="0" smtClean="0"/>
              <a:t> </a:t>
            </a:r>
          </a:p>
          <a:p>
            <a:pPr indent="361950" algn="just"/>
            <a:r>
              <a:rPr lang="ru-RU" sz="1600" dirty="0" smtClean="0"/>
              <a:t>Критерий № </a:t>
            </a:r>
            <a:r>
              <a:rPr lang="ru-RU" sz="1600" dirty="0"/>
              <a:t>3 </a:t>
            </a:r>
            <a:r>
              <a:rPr lang="ru-RU" sz="1600" b="1" dirty="0" smtClean="0"/>
              <a:t>«Композиция» </a:t>
            </a:r>
          </a:p>
          <a:p>
            <a:pPr indent="361950" algn="just"/>
            <a:r>
              <a:rPr lang="ru-RU" sz="1600" dirty="0" smtClean="0"/>
              <a:t>Критерий № </a:t>
            </a:r>
            <a:r>
              <a:rPr lang="ru-RU" sz="1600" dirty="0"/>
              <a:t>4 </a:t>
            </a:r>
            <a:r>
              <a:rPr lang="ru-RU" sz="1600" b="1" dirty="0" smtClean="0"/>
              <a:t>«Качество речи» </a:t>
            </a:r>
          </a:p>
          <a:p>
            <a:pPr indent="361950" algn="just"/>
            <a:r>
              <a:rPr lang="ru-RU" sz="1600" dirty="0" smtClean="0"/>
              <a:t>Критерий № </a:t>
            </a:r>
            <a:r>
              <a:rPr lang="ru-RU" sz="1600" dirty="0"/>
              <a:t>5 </a:t>
            </a:r>
            <a:r>
              <a:rPr lang="ru-RU" sz="1600" b="1" dirty="0" smtClean="0"/>
              <a:t>«Грамотность»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4000498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14290"/>
            <a:ext cx="6961976" cy="1143000"/>
          </a:xfrm>
        </p:spPr>
        <p:txBody>
          <a:bodyPr>
            <a:normAutofit/>
          </a:bodyPr>
          <a:lstStyle/>
          <a:p>
            <a:r>
              <a:rPr lang="ru-RU" sz="3600" dirty="0"/>
              <a:t>"Президентское сочинение"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07765" y="1705446"/>
            <a:ext cx="7741071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7675" algn="just"/>
            <a:r>
              <a:rPr lang="ru-RU" b="1" dirty="0"/>
              <a:t>Рекомендации по организации и проведению итогового сочинения (изложения) в выпускных классах организаций, реализующих образовательные программы среднего общего образования</a:t>
            </a:r>
            <a:endParaRPr lang="ru-RU" dirty="0"/>
          </a:p>
          <a:p>
            <a:pPr marL="0" lvl="1" algn="just"/>
            <a:r>
              <a:rPr lang="ru-RU" sz="1400" dirty="0" smtClean="0"/>
              <a:t>3.3. Образовательные </a:t>
            </a:r>
            <a:r>
              <a:rPr lang="ru-RU" sz="1400" dirty="0"/>
              <a:t>организации, реализующие образовательные  программы среднего общего образования (далее  - образовательные организации), осуществляют следующие функции в рамках проведения итогового сочинения (изложения):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ru-RU" sz="1400" dirty="0"/>
              <a:t>организуют проверку итоговых сочинений (изложений) обучающихся;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ru-RU" sz="1400" dirty="0"/>
              <a:t>организуют проведение итогового сочинения (изложения) в   соответствии с требованиями настоящих Рекомендаций;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ru-RU" sz="1400" dirty="0"/>
              <a:t>формируют составы комиссий образовательных организаций;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ru-RU" sz="1400" dirty="0"/>
              <a:t>обеспечивают подготовку и отбор работников, входящих в комиссии образовательных организаций и привлекаемых к проведению итогового сочинения (изложения) в соответствии с требованиями настоящего Регламента;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ru-RU" sz="1400" dirty="0"/>
              <a:t>обеспечивают техническое обеспечение для проведения итогового сочинения (изложения) в соответствии с </a:t>
            </a:r>
            <a:r>
              <a:rPr lang="ru-RU" sz="1400" b="1" dirty="0"/>
              <a:t>Техническим регламентом проведения итогового сочинения (изложения);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ru-RU" sz="1400" dirty="0"/>
              <a:t> получают темы (тексты изложений) и обеспечивают информационную безопасность при проведении итогового сочинения (изложения);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ru-RU" sz="1400" dirty="0"/>
              <a:t>предоставляют сведения для внесения в региональные информационные системы; 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ru-RU" sz="1400" dirty="0"/>
              <a:t>информируют обучающихся и их родителей (законных представителей) о сроках проведения итогового сочинения (изложения), о времени и месте ознакомления с результатами итогового сочинения (изложения). </a:t>
            </a:r>
          </a:p>
          <a:p>
            <a:pPr indent="447675" algn="just"/>
            <a:endParaRPr lang="ru-RU" sz="1600" dirty="0" smtClean="0"/>
          </a:p>
          <a:p>
            <a:pPr indent="447675" algn="just"/>
            <a:endParaRPr lang="ru-RU" sz="1600" dirty="0" smtClean="0"/>
          </a:p>
          <a:p>
            <a:pPr indent="447675" algn="just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213434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профильный экзамен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по </a:t>
            </a:r>
            <a:r>
              <a:rPr lang="ru-RU" sz="3600" dirty="0"/>
              <a:t>математике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19361" y="1816363"/>
            <a:ext cx="774107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7675" algn="just"/>
            <a:r>
              <a:rPr lang="ru-RU" dirty="0" smtClean="0"/>
              <a:t>ЕГЭ </a:t>
            </a:r>
            <a:r>
              <a:rPr lang="ru-RU" dirty="0"/>
              <a:t>по математике в новом учебном году в соответствии с Концепцией развития математического образования в РФ, утвержденной Правительством в декабре 2013 года, будет разделен на два уровня: </a:t>
            </a:r>
            <a:r>
              <a:rPr lang="ru-RU" b="1" dirty="0"/>
              <a:t>базовый и профильный.</a:t>
            </a:r>
            <a:r>
              <a:rPr lang="ru-RU" dirty="0"/>
              <a:t> Выбор возможности </a:t>
            </a:r>
            <a:r>
              <a:rPr lang="ru-RU" dirty="0" smtClean="0"/>
              <a:t>прохождения уровня экзамена </a:t>
            </a:r>
            <a:r>
              <a:rPr lang="ru-RU" dirty="0"/>
              <a:t>по математике </a:t>
            </a:r>
            <a:r>
              <a:rPr lang="ru-RU" dirty="0" smtClean="0"/>
              <a:t>остается </a:t>
            </a:r>
            <a:r>
              <a:rPr lang="ru-RU" dirty="0"/>
              <a:t>за </a:t>
            </a:r>
            <a:r>
              <a:rPr lang="ru-RU" dirty="0" smtClean="0"/>
              <a:t>обучаемыми. </a:t>
            </a:r>
            <a:r>
              <a:rPr lang="ru-RU" dirty="0"/>
              <a:t>Для получения аттестата об окончании школы достаточно будет сдать предмет на </a:t>
            </a:r>
            <a:r>
              <a:rPr lang="ru-RU" b="1" dirty="0"/>
              <a:t>базовом уровне</a:t>
            </a:r>
            <a:r>
              <a:rPr lang="ru-RU" dirty="0"/>
              <a:t>, доказав владение "математикой для жизни". </a:t>
            </a:r>
          </a:p>
          <a:p>
            <a:pPr indent="447675" algn="just"/>
            <a:endParaRPr lang="ru-RU" b="1" dirty="0" smtClean="0"/>
          </a:p>
          <a:p>
            <a:pPr indent="447675" algn="just"/>
            <a:r>
              <a:rPr lang="ru-RU" b="1" dirty="0" smtClean="0"/>
              <a:t>БАЗОВЫЙ УРОВЕНЬ – </a:t>
            </a:r>
            <a:r>
              <a:rPr lang="ru-RU" dirty="0" smtClean="0"/>
              <a:t>для получение аттестата, поступления в вуз, в котором математика </a:t>
            </a:r>
            <a:r>
              <a:rPr lang="ru-RU" b="1" u="sng" dirty="0" smtClean="0"/>
              <a:t>не включена </a:t>
            </a:r>
            <a:r>
              <a:rPr lang="ru-RU" dirty="0" smtClean="0"/>
              <a:t>в перечень вступительных испытаний. </a:t>
            </a:r>
            <a:endParaRPr lang="ru-RU" b="1" dirty="0" smtClean="0"/>
          </a:p>
          <a:p>
            <a:pPr indent="447675" algn="just"/>
            <a:r>
              <a:rPr lang="ru-RU" b="1" dirty="0" smtClean="0"/>
              <a:t>ПРОФИЛЬНЫЙ УРОВЕНЬ – </a:t>
            </a:r>
            <a:r>
              <a:rPr lang="ru-RU" dirty="0" smtClean="0"/>
              <a:t>для</a:t>
            </a:r>
            <a:r>
              <a:rPr lang="ru-RU" b="1" dirty="0" smtClean="0"/>
              <a:t> </a:t>
            </a:r>
            <a:r>
              <a:rPr lang="ru-RU" dirty="0"/>
              <a:t>поступления в вуз, в котором математика </a:t>
            </a:r>
            <a:r>
              <a:rPr lang="ru-RU" b="1" u="sng" dirty="0" smtClean="0"/>
              <a:t>включена</a:t>
            </a:r>
            <a:r>
              <a:rPr lang="ru-RU" dirty="0" smtClean="0"/>
              <a:t> </a:t>
            </a:r>
            <a:r>
              <a:rPr lang="ru-RU" dirty="0"/>
              <a:t>в перечень вступительных испытаний. </a:t>
            </a:r>
            <a:endParaRPr lang="ru-RU" dirty="0" smtClean="0"/>
          </a:p>
          <a:p>
            <a:pPr indent="447675" algn="just"/>
            <a:r>
              <a:rPr lang="ru-RU" dirty="0" smtClean="0"/>
              <a:t>Профильный </a:t>
            </a:r>
            <a:r>
              <a:rPr lang="ru-RU" dirty="0"/>
              <a:t>ЕГЭ по </a:t>
            </a:r>
            <a:r>
              <a:rPr lang="ru-RU" dirty="0" smtClean="0"/>
              <a:t>математике </a:t>
            </a:r>
            <a:r>
              <a:rPr lang="ru-RU" dirty="0"/>
              <a:t>по уровню сложности </a:t>
            </a:r>
            <a:r>
              <a:rPr lang="ru-RU" dirty="0" smtClean="0"/>
              <a:t>аналогичен </a:t>
            </a:r>
            <a:r>
              <a:rPr lang="ru-RU" dirty="0"/>
              <a:t>ЕГЭ 2014 года. </a:t>
            </a:r>
          </a:p>
          <a:p>
            <a:pPr indent="447675" algn="just"/>
            <a:endParaRPr lang="ru-RU" sz="1600" dirty="0" smtClean="0"/>
          </a:p>
          <a:p>
            <a:pPr indent="447675" algn="just"/>
            <a:endParaRPr lang="ru-RU" sz="1600" dirty="0" smtClean="0"/>
          </a:p>
          <a:p>
            <a:pPr indent="447675" algn="just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182678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ИНОСТРАННЫЕ ЯЗЫКИ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07765" y="1705446"/>
            <a:ext cx="774107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ru-RU" dirty="0"/>
              <a:t>На ЕГЭ по иностранным языкам участникам теперь придется не только сдавать </a:t>
            </a:r>
            <a:r>
              <a:rPr lang="ru-RU" b="1" dirty="0"/>
              <a:t>письменный экзамен</a:t>
            </a:r>
            <a:r>
              <a:rPr lang="ru-RU" dirty="0"/>
              <a:t>, но и демонстрировать свое </a:t>
            </a:r>
            <a:r>
              <a:rPr lang="ru-RU" b="1" dirty="0"/>
              <a:t>умение говорить</a:t>
            </a:r>
            <a:r>
              <a:rPr lang="ru-RU" dirty="0"/>
              <a:t>. Раздел, содержащий устные ответы на задания, пока будет добровольным, однако претендентам на высокие баллы сдавать его придется. </a:t>
            </a:r>
          </a:p>
          <a:p>
            <a:pPr indent="361950" algn="just"/>
            <a:endParaRPr lang="ru-RU" dirty="0"/>
          </a:p>
          <a:p>
            <a:pPr indent="361950" algn="just"/>
            <a:r>
              <a:rPr lang="ru-RU" dirty="0"/>
              <a:t>"Максимальный балл (</a:t>
            </a:r>
            <a:r>
              <a:rPr lang="ru-RU" b="1" dirty="0"/>
              <a:t>100</a:t>
            </a:r>
            <a:r>
              <a:rPr lang="ru-RU" dirty="0"/>
              <a:t>) можно получить, если выпускник сдает и письменную часть, которая оценивается максимум в </a:t>
            </a:r>
            <a:r>
              <a:rPr lang="ru-RU" b="1" dirty="0"/>
              <a:t>80</a:t>
            </a:r>
            <a:r>
              <a:rPr lang="ru-RU" dirty="0"/>
              <a:t> баллов, и устную часть, которая оценивается максимум в </a:t>
            </a:r>
            <a:r>
              <a:rPr lang="ru-RU" b="1" dirty="0"/>
              <a:t>20</a:t>
            </a:r>
            <a:r>
              <a:rPr lang="ru-RU" dirty="0"/>
              <a:t> баллов", — пояснили в </a:t>
            </a:r>
            <a:r>
              <a:rPr lang="ru-RU" dirty="0" err="1"/>
              <a:t>Рособрнадзоре</a:t>
            </a:r>
            <a:r>
              <a:rPr lang="ru-RU" dirty="0"/>
              <a:t>.</a:t>
            </a:r>
          </a:p>
          <a:p>
            <a:pPr indent="447675" algn="just"/>
            <a:r>
              <a:rPr lang="ru-RU" dirty="0"/>
              <a:t> </a:t>
            </a:r>
          </a:p>
          <a:p>
            <a:pPr indent="447675" algn="just"/>
            <a:endParaRPr lang="ru-RU" sz="1600" dirty="0" smtClean="0"/>
          </a:p>
          <a:p>
            <a:pPr indent="447675" algn="just"/>
            <a:endParaRPr lang="ru-RU" sz="1600" dirty="0" smtClean="0"/>
          </a:p>
          <a:p>
            <a:pPr indent="447675" algn="just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87625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Открытый банк заданий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07765" y="1855271"/>
            <a:ext cx="7852667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ru-RU" dirty="0"/>
              <a:t> </a:t>
            </a:r>
            <a:r>
              <a:rPr lang="ru-RU" dirty="0" smtClean="0"/>
              <a:t>Формироваться </a:t>
            </a:r>
            <a:r>
              <a:rPr lang="ru-RU" dirty="0"/>
              <a:t>контрольные измерительные материалы (КИМ) ЕГЭ на 2015 год будут частично из открытого банка заданий. Банк будет дополнен новыми заданиями, доступ к нему будет осуществляться на сайте Федерального института педагогических измерений (ФИПИ), занимающегося разработкой экзаменационных заданий. </a:t>
            </a:r>
          </a:p>
          <a:p>
            <a:pPr indent="361950" algn="just"/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 indent="361950" algn="just"/>
            <a:r>
              <a:rPr lang="ru-RU" dirty="0" smtClean="0"/>
              <a:t>По информации </a:t>
            </a:r>
            <a:r>
              <a:rPr lang="ru-RU" dirty="0" err="1" smtClean="0"/>
              <a:t>Рособрнадзора</a:t>
            </a:r>
            <a:r>
              <a:rPr lang="ru-RU" dirty="0" smtClean="0"/>
              <a:t>, свой комплект </a:t>
            </a:r>
            <a:r>
              <a:rPr lang="ru-RU" dirty="0"/>
              <a:t>КИМ, как и в 2014 году, будет разработан для каждого из часовых поясов России, поэтому воспользоваться ими выпускники из других часовых поясов не смогут. </a:t>
            </a:r>
          </a:p>
          <a:p>
            <a:pPr indent="447675" algn="just"/>
            <a:r>
              <a:rPr lang="ru-RU" dirty="0"/>
              <a:t> </a:t>
            </a:r>
          </a:p>
          <a:p>
            <a:pPr indent="447675" algn="just"/>
            <a:endParaRPr lang="ru-RU" sz="1600" dirty="0" smtClean="0"/>
          </a:p>
          <a:p>
            <a:pPr indent="447675" algn="just"/>
            <a:endParaRPr lang="ru-RU" sz="1600" dirty="0" smtClean="0"/>
          </a:p>
          <a:p>
            <a:pPr indent="447675" algn="just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957159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Изменения </a:t>
            </a:r>
            <a:r>
              <a:rPr lang="ru-RU" sz="3600" dirty="0" smtClean="0"/>
              <a:t>процедуры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93454" y="1700808"/>
            <a:ext cx="792088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ru-RU" dirty="0" smtClean="0"/>
              <a:t>Традиционные </a:t>
            </a:r>
            <a:r>
              <a:rPr lang="ru-RU" b="1" dirty="0"/>
              <a:t>три волны ЕГЭ </a:t>
            </a:r>
            <a:r>
              <a:rPr lang="ru-RU" dirty="0"/>
              <a:t>(досрочная, основная и дополнительная) уйдут в историю, и с нового учебного года будут упразднены, проводить экзамены будут в </a:t>
            </a:r>
            <a:r>
              <a:rPr lang="ru-RU" b="1" dirty="0"/>
              <a:t>апреле и мае-июне</a:t>
            </a:r>
            <a:r>
              <a:rPr lang="ru-RU" dirty="0"/>
              <a:t>. Ранее экзамен в основную волну сдавали в России выпускники текущего года, а состав участников досрочной и дополнительной волн был регламентирован. </a:t>
            </a:r>
          </a:p>
          <a:p>
            <a:pPr indent="361950" algn="just"/>
            <a:r>
              <a:rPr lang="ru-RU" dirty="0" smtClean="0"/>
              <a:t>В </a:t>
            </a:r>
            <a:r>
              <a:rPr lang="ru-RU" dirty="0"/>
              <a:t>соответствии с новым порядком, сдавать ЕГЭ все выпускники текущего и предыдущих лет смогут с апреля по июнь, при этом </a:t>
            </a:r>
            <a:r>
              <a:rPr lang="ru-RU" b="1" dirty="0"/>
              <a:t>русский язык и математика являются обязательными предметами</a:t>
            </a:r>
            <a:r>
              <a:rPr lang="ru-RU" dirty="0"/>
              <a:t>, а по остальным предметам надо будет определиться с выбором до 1 марта, как и в 2014 году. ЕГЭ в июле проводиться не </a:t>
            </a:r>
            <a:r>
              <a:rPr lang="ru-RU" dirty="0" smtClean="0"/>
              <a:t>будет.</a:t>
            </a:r>
            <a:endParaRPr lang="ru-RU" dirty="0"/>
          </a:p>
          <a:p>
            <a:pPr indent="361950" algn="just"/>
            <a:r>
              <a:rPr lang="ru-RU" dirty="0" smtClean="0"/>
              <a:t>Обучающиеся </a:t>
            </a:r>
            <a:r>
              <a:rPr lang="ru-RU" dirty="0"/>
              <a:t>получат возможность сдать ЕГЭ по отдельным предметам сразу, как только закончат их изучать, например, сдать ЕГЭ по географии можно будет после 10 класса. </a:t>
            </a:r>
          </a:p>
          <a:p>
            <a:pPr indent="361950" algn="just"/>
            <a:r>
              <a:rPr lang="ru-RU" dirty="0" smtClean="0"/>
              <a:t>Пересдать </a:t>
            </a:r>
            <a:r>
              <a:rPr lang="ru-RU" dirty="0"/>
              <a:t>неудовлетворительный результат по любому предмету можно будет в независимых центрах проведения ЕГЭ, которые будут работать круглогодично. Там же в течение года можно будет пересдать и любой другой предмет для получения более высокого балла. </a:t>
            </a:r>
          </a:p>
        </p:txBody>
      </p:sp>
    </p:spTree>
    <p:extLst>
      <p:ext uri="{BB962C8B-B14F-4D97-AF65-F5344CB8AC3E}">
        <p14:creationId xmlns:p14="http://schemas.microsoft.com/office/powerpoint/2010/main" val="399394035"/>
      </p:ext>
    </p:extLst>
  </p:cSld>
  <p:clrMapOvr>
    <a:masterClrMapping/>
  </p:clrMapOvr>
</p:sld>
</file>

<file path=ppt/theme/theme1.xml><?xml version="1.0" encoding="utf-8"?>
<a:theme xmlns:a="http://schemas.openxmlformats.org/drawingml/2006/main" name="CSC(2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3E0A40001E814E995471E0489B1028" ma:contentTypeVersion="1" ma:contentTypeDescription="Создание документа." ma:contentTypeScope="" ma:versionID="1ef7d38ec03c930eb334f4ee5131ff55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AAD6900-3FE9-4675-8097-403A20D55405}"/>
</file>

<file path=customXml/itemProps2.xml><?xml version="1.0" encoding="utf-8"?>
<ds:datastoreItem xmlns:ds="http://schemas.openxmlformats.org/officeDocument/2006/customXml" ds:itemID="{2789EA8E-6BCC-44AB-9DCF-15FE848BCDCD}"/>
</file>

<file path=customXml/itemProps3.xml><?xml version="1.0" encoding="utf-8"?>
<ds:datastoreItem xmlns:ds="http://schemas.openxmlformats.org/officeDocument/2006/customXml" ds:itemID="{AEFAF086-3F03-4F39-BFC7-EA17B67CCA16}"/>
</file>

<file path=docProps/app.xml><?xml version="1.0" encoding="utf-8"?>
<Properties xmlns="http://schemas.openxmlformats.org/officeDocument/2006/extended-properties" xmlns:vt="http://schemas.openxmlformats.org/officeDocument/2006/docPropsVTypes">
  <Template>CSC(2)</Template>
  <TotalTime>140</TotalTime>
  <Words>702</Words>
  <Application>Microsoft Office PowerPoint</Application>
  <PresentationFormat>Экран (4:3)</PresentationFormat>
  <Paragraphs>85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CSC(2)</vt:lpstr>
      <vt:lpstr>ГИА-2015</vt:lpstr>
      <vt:lpstr>ЕГЭ в 2015 году</vt:lpstr>
      <vt:lpstr>"Президентское сочинение"</vt:lpstr>
      <vt:lpstr>"Президентское сочинение"</vt:lpstr>
      <vt:lpstr>"Президентское сочинение"</vt:lpstr>
      <vt:lpstr>профильный экзамен  по математике</vt:lpstr>
      <vt:lpstr>ИНОСТРАННЫЕ ЯЗЫКИ</vt:lpstr>
      <vt:lpstr>Открытый банк заданий</vt:lpstr>
      <vt:lpstr>Изменения процедуры</vt:lpstr>
      <vt:lpstr>уменьшение тестовой  части ЕГЭ</vt:lpstr>
      <vt:lpstr>Технологические изменения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ГИА-2015</dc:title>
  <dc:creator>рнп</dc:creator>
  <cp:lastModifiedBy>рнп</cp:lastModifiedBy>
  <cp:revision>13</cp:revision>
  <dcterms:created xsi:type="dcterms:W3CDTF">2014-09-26T00:09:57Z</dcterms:created>
  <dcterms:modified xsi:type="dcterms:W3CDTF">2014-10-01T10:06:31Z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TC300097049990</vt:lpwstr>
  </property>
  <property fmtid="{D5CDD505-2E9C-101B-9397-08002B2CF9AE}" pid="3" name="ContentTypeId">
    <vt:lpwstr>0x010100533E0A40001E814E995471E0489B1028</vt:lpwstr>
  </property>
</Properties>
</file>